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64" r:id="rId8"/>
    <p:sldId id="267" r:id="rId9"/>
    <p:sldId id="268" r:id="rId10"/>
    <p:sldId id="269" r:id="rId11"/>
    <p:sldId id="270" r:id="rId12"/>
    <p:sldId id="271" r:id="rId13"/>
    <p:sldId id="281" r:id="rId14"/>
    <p:sldId id="283" r:id="rId15"/>
    <p:sldId id="282" r:id="rId16"/>
    <p:sldId id="284" r:id="rId17"/>
    <p:sldId id="285" r:id="rId18"/>
    <p:sldId id="287" r:id="rId19"/>
    <p:sldId id="288" r:id="rId20"/>
    <p:sldId id="291" r:id="rId21"/>
    <p:sldId id="289" r:id="rId22"/>
    <p:sldId id="290" r:id="rId23"/>
    <p:sldId id="292" r:id="rId24"/>
    <p:sldId id="295" r:id="rId25"/>
    <p:sldId id="293" r:id="rId26"/>
    <p:sldId id="29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ED7D3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2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6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0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0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4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5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7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2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1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2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94AE8-29A9-490B-A88B-6D651C19E90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6EDF3-6CA0-4797-B928-2E59DC9B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3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0368"/>
            <a:ext cx="9144000" cy="2387600"/>
          </a:xfrm>
        </p:spPr>
        <p:txBody>
          <a:bodyPr/>
          <a:lstStyle/>
          <a:p>
            <a:r>
              <a:rPr lang="en-US" b="1" dirty="0"/>
              <a:t>Integrative Data Analysis with Multi-Source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56551"/>
            <a:ext cx="9144000" cy="146384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Simplified Arabic" panose="02020603050405020304" pitchFamily="18" charset="-78"/>
              </a:rPr>
              <a:t>Daniel J. Bauer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  <a:cs typeface="Simplified Arabic" panose="02020603050405020304" pitchFamily="18" charset="-78"/>
              </a:rPr>
              <a:t>1</a:t>
            </a:r>
            <a:r>
              <a:rPr lang="en-US" dirty="0">
                <a:latin typeface="+mj-lt"/>
                <a:cs typeface="Simplified Arabic" panose="02020603050405020304" pitchFamily="18" charset="-78"/>
              </a:rPr>
              <a:t> </a:t>
            </a:r>
            <a:r>
              <a:rPr lang="en-US" dirty="0" smtClean="0">
                <a:latin typeface="+mj-lt"/>
                <a:cs typeface="Simplified Arabic" panose="02020603050405020304" pitchFamily="18" charset="-78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Simplified Arabic" panose="02020603050405020304" pitchFamily="18" charset="-78"/>
              </a:rPr>
              <a:t> Andrea L. Howard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  <a:cs typeface="Simplified Arabic" panose="02020603050405020304" pitchFamily="18" charset="-78"/>
              </a:rPr>
              <a:t>2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  <a:cs typeface="Simplified Arabic" panose="02020603050405020304" pitchFamily="18" charset="-78"/>
              </a:rPr>
              <a:t>Patrick J. Curran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  <a:cs typeface="Simplified Arabic" panose="02020603050405020304" pitchFamily="18" charset="-78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Simplified Arabic" panose="02020603050405020304" pitchFamily="18" charset="-78"/>
              </a:rPr>
              <a:t>      Andrea M. Hussong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  <a:cs typeface="Simplified Arabic" panose="02020603050405020304" pitchFamily="18" charset="-78"/>
              </a:rPr>
              <a:t>1</a:t>
            </a:r>
            <a:endParaRPr lang="en-US" dirty="0">
              <a:solidFill>
                <a:schemeClr val="tx1"/>
              </a:solidFill>
              <a:latin typeface="+mj-lt"/>
              <a:cs typeface="Simplified Arabic" panose="02020603050405020304" pitchFamily="18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71073" y="5069301"/>
            <a:ext cx="10186737" cy="1463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aseline="30000" dirty="0" smtClean="0">
                <a:latin typeface="+mj-lt"/>
                <a:cs typeface="Simplified Arabic" panose="02020603050405020304" pitchFamily="18" charset="-78"/>
              </a:rPr>
              <a:t>1</a:t>
            </a:r>
            <a:r>
              <a:rPr lang="en-US" dirty="0" smtClean="0">
                <a:latin typeface="+mj-lt"/>
                <a:cs typeface="Simplified Arabic" panose="02020603050405020304" pitchFamily="18" charset="-78"/>
              </a:rPr>
              <a:t>Center for Developmental Science and Dept. of Psychology and Neuroscience, University of North Carolina at Chapel Hill</a:t>
            </a:r>
          </a:p>
          <a:p>
            <a:pPr algn="l"/>
            <a:r>
              <a:rPr lang="en-US" baseline="30000" dirty="0" smtClean="0">
                <a:latin typeface="+mj-lt"/>
                <a:cs typeface="Simplified Arabic" panose="02020603050405020304" pitchFamily="18" charset="-78"/>
              </a:rPr>
              <a:t>2</a:t>
            </a:r>
            <a:r>
              <a:rPr lang="en-US" dirty="0" smtClean="0">
                <a:latin typeface="+mj-lt"/>
                <a:cs typeface="Simplified Arabic" panose="02020603050405020304" pitchFamily="18" charset="-78"/>
              </a:rPr>
              <a:t>Department </a:t>
            </a:r>
            <a:r>
              <a:rPr lang="en-US" dirty="0">
                <a:latin typeface="+mj-lt"/>
                <a:cs typeface="Simplified Arabic" panose="02020603050405020304" pitchFamily="18" charset="-78"/>
              </a:rPr>
              <a:t>of </a:t>
            </a:r>
            <a:r>
              <a:rPr lang="en-US" dirty="0" smtClean="0">
                <a:latin typeface="+mj-lt"/>
                <a:cs typeface="Simplified Arabic" panose="02020603050405020304" pitchFamily="18" charset="-78"/>
              </a:rPr>
              <a:t>Psychology, Carleton University </a:t>
            </a:r>
            <a:endParaRPr lang="en-US" baseline="30000" dirty="0" smtClean="0">
              <a:latin typeface="+mj-lt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35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Multi-Source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date, use of psychometric models to facilitate IDA has focused on single-source data</a:t>
            </a:r>
          </a:p>
          <a:p>
            <a:pPr lvl="1"/>
            <a:r>
              <a:rPr lang="en-US" dirty="0" smtClean="0"/>
              <a:t>Example:  Self-reported negative affect</a:t>
            </a:r>
          </a:p>
          <a:p>
            <a:r>
              <a:rPr lang="en-US" dirty="0" smtClean="0"/>
              <a:t>However, longitudinal research often involves multi-source data</a:t>
            </a:r>
          </a:p>
          <a:p>
            <a:pPr lvl="1"/>
            <a:r>
              <a:rPr lang="en-US" dirty="0" smtClean="0"/>
              <a:t>Best practice to use multi-method approach</a:t>
            </a:r>
          </a:p>
          <a:p>
            <a:pPr lvl="1"/>
            <a:r>
              <a:rPr lang="en-US" dirty="0" smtClean="0"/>
              <a:t>Optimal informant may change with development</a:t>
            </a:r>
          </a:p>
          <a:p>
            <a:pPr lvl="1"/>
            <a:r>
              <a:rPr lang="en-US" dirty="0" smtClean="0"/>
              <a:t>May differ across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573" y="409376"/>
            <a:ext cx="10515600" cy="1325563"/>
          </a:xfrm>
        </p:spPr>
        <p:txBody>
          <a:bodyPr/>
          <a:lstStyle/>
          <a:p>
            <a:r>
              <a:rPr lang="en-US" dirty="0" smtClean="0"/>
              <a:t>Sources of Information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3533" y="5445180"/>
            <a:ext cx="798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6180493"/>
            <a:ext cx="54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208111" y="2193623"/>
            <a:ext cx="8010525" cy="3893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254141" y="4658236"/>
            <a:ext cx="917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Teacher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562046" y="3124510"/>
            <a:ext cx="60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Peer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615423" y="386821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295524" y="5445180"/>
            <a:ext cx="3800475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781354" y="4661552"/>
            <a:ext cx="1961398" cy="369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60304" y="3090382"/>
            <a:ext cx="3006021" cy="3693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455922" y="3868214"/>
            <a:ext cx="6617146" cy="3693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310567" y="2297407"/>
            <a:ext cx="88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Partner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466325" y="2297407"/>
            <a:ext cx="361112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416952" y="2297408"/>
            <a:ext cx="7687463" cy="3559722"/>
            <a:chOff x="2416952" y="2297408"/>
            <a:chExt cx="7687463" cy="3559722"/>
          </a:xfrm>
        </p:grpSpPr>
        <p:sp>
          <p:nvSpPr>
            <p:cNvPr id="40" name="Rectangle 39"/>
            <p:cNvSpPr/>
            <p:nvPr/>
          </p:nvSpPr>
          <p:spPr>
            <a:xfrm>
              <a:off x="2416952" y="2297408"/>
              <a:ext cx="7687463" cy="2137128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195762" y="4516537"/>
              <a:ext cx="2024062" cy="1340593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95524" y="4460153"/>
            <a:ext cx="1900237" cy="1501735"/>
            <a:chOff x="2295524" y="4460153"/>
            <a:chExt cx="1900237" cy="1501735"/>
          </a:xfrm>
        </p:grpSpPr>
        <p:sp>
          <p:nvSpPr>
            <p:cNvPr id="10" name="Rectangle 9"/>
            <p:cNvSpPr/>
            <p:nvPr/>
          </p:nvSpPr>
          <p:spPr>
            <a:xfrm>
              <a:off x="2295524" y="4460153"/>
              <a:ext cx="1900237" cy="1501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46558" y="5053366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Study 1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56838" y="2205422"/>
            <a:ext cx="6916230" cy="3702908"/>
            <a:chOff x="3156838" y="2205422"/>
            <a:chExt cx="6916230" cy="3702908"/>
          </a:xfrm>
        </p:grpSpPr>
        <p:sp>
          <p:nvSpPr>
            <p:cNvPr id="65" name="Rectangle 64"/>
            <p:cNvSpPr/>
            <p:nvPr/>
          </p:nvSpPr>
          <p:spPr>
            <a:xfrm>
              <a:off x="5876070" y="2205422"/>
              <a:ext cx="4196998" cy="3702908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56838" y="2449164"/>
              <a:ext cx="2723991" cy="1136020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09237" y="3585184"/>
              <a:ext cx="543463" cy="66207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57083" y="3614066"/>
            <a:ext cx="2018986" cy="2347822"/>
            <a:chOff x="10306049" y="2882547"/>
            <a:chExt cx="2018986" cy="2347822"/>
          </a:xfrm>
        </p:grpSpPr>
        <p:sp>
          <p:nvSpPr>
            <p:cNvPr id="32" name="Rectangle 31"/>
            <p:cNvSpPr/>
            <p:nvPr/>
          </p:nvSpPr>
          <p:spPr>
            <a:xfrm>
              <a:off x="10306049" y="2882547"/>
              <a:ext cx="2018986" cy="23478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335454" y="3935672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Study 2</a:t>
              </a:r>
              <a:endParaRPr lang="en-US" dirty="0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3317328" y="3721844"/>
            <a:ext cx="543463" cy="662072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397965" y="2823214"/>
            <a:ext cx="1116486" cy="662072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328316" y="2271791"/>
            <a:ext cx="3784190" cy="207644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892726" y="5286480"/>
            <a:ext cx="1116486" cy="662072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330015" y="2257186"/>
            <a:ext cx="3774400" cy="2054604"/>
            <a:chOff x="6330015" y="2257186"/>
            <a:chExt cx="3774400" cy="2054604"/>
          </a:xfrm>
        </p:grpSpPr>
        <p:sp>
          <p:nvSpPr>
            <p:cNvPr id="75" name="Rectangle 74"/>
            <p:cNvSpPr/>
            <p:nvPr/>
          </p:nvSpPr>
          <p:spPr>
            <a:xfrm>
              <a:off x="6330015" y="2257186"/>
              <a:ext cx="347502" cy="2054604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9335187" y="2279076"/>
              <a:ext cx="769228" cy="2032714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18833" y="2700441"/>
            <a:ext cx="1804941" cy="1647790"/>
            <a:chOff x="4583479" y="2658603"/>
            <a:chExt cx="1804941" cy="1647790"/>
          </a:xfrm>
        </p:grpSpPr>
        <p:sp>
          <p:nvSpPr>
            <p:cNvPr id="34" name="Rectangle 33"/>
            <p:cNvSpPr/>
            <p:nvPr/>
          </p:nvSpPr>
          <p:spPr>
            <a:xfrm>
              <a:off x="4583479" y="2658603"/>
              <a:ext cx="1804941" cy="16477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99385" y="2658603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Study 3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77518" y="2235215"/>
            <a:ext cx="2657669" cy="2076575"/>
            <a:chOff x="6892588" y="2212848"/>
            <a:chExt cx="1804941" cy="2076575"/>
          </a:xfrm>
        </p:grpSpPr>
        <p:sp>
          <p:nvSpPr>
            <p:cNvPr id="37" name="TextBox 36"/>
            <p:cNvSpPr txBox="1"/>
            <p:nvPr/>
          </p:nvSpPr>
          <p:spPr>
            <a:xfrm>
              <a:off x="7417529" y="3069236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Study 4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92588" y="2212848"/>
              <a:ext cx="1804941" cy="20765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972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3" grpId="1" animBg="1"/>
      <p:bldP spid="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Psychometric Models for Multi-Source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Tri-Factor Model (TFM) provides one way to model multi-source data</a:t>
            </a:r>
          </a:p>
          <a:p>
            <a:r>
              <a:rPr lang="en-US" dirty="0" smtClean="0"/>
              <a:t>Can be adapted to generate common measures for integrative 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4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TFM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Bauer et al. (2013) fit the TFM to data drawn from two longitudinal studies of children of alcoholics</a:t>
            </a:r>
          </a:p>
          <a:p>
            <a:pPr lvl="1"/>
            <a:r>
              <a:rPr lang="en-US" dirty="0" smtClean="0"/>
              <a:t>Michigan Longitudinal Study (MLS; PI: </a:t>
            </a:r>
            <a:r>
              <a:rPr lang="en-US" dirty="0" err="1" smtClean="0"/>
              <a:t>Zucker</a:t>
            </a:r>
            <a:r>
              <a:rPr lang="en-US" dirty="0" smtClean="0"/>
              <a:t>), age 2-18</a:t>
            </a:r>
          </a:p>
          <a:p>
            <a:pPr lvl="1"/>
            <a:r>
              <a:rPr lang="en-US" dirty="0" smtClean="0"/>
              <a:t>Adolescent and Family Development Project (AFDP; PI: </a:t>
            </a:r>
            <a:r>
              <a:rPr lang="en-US" dirty="0" err="1" smtClean="0"/>
              <a:t>Chassin</a:t>
            </a:r>
            <a:r>
              <a:rPr lang="en-US" dirty="0" smtClean="0"/>
              <a:t>), age 10-18</a:t>
            </a:r>
          </a:p>
          <a:p>
            <a:r>
              <a:rPr lang="en-US" dirty="0" smtClean="0"/>
              <a:t>Negative Affect rated by mothers and fathers</a:t>
            </a:r>
          </a:p>
          <a:p>
            <a:pPr lvl="1"/>
            <a:r>
              <a:rPr lang="en-US" dirty="0" smtClean="0"/>
              <a:t>13 identical items in both studies rated by both reporters</a:t>
            </a:r>
          </a:p>
          <a:p>
            <a:r>
              <a:rPr lang="en-US" dirty="0" smtClean="0"/>
              <a:t>Key covariates:</a:t>
            </a:r>
          </a:p>
          <a:p>
            <a:pPr lvl="1"/>
            <a:r>
              <a:rPr lang="en-US" dirty="0" smtClean="0"/>
              <a:t>Study, Age, Gender, and Parental Alcoholism, ASP, and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1254" y="2773357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MLS: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1254" y="4660046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AFDP: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759929" y="2126572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Mother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687953" y="2126572"/>
            <a:ext cx="78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65914" y="2773357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50925" y="2773357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35934" y="2773357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20945" y="2773357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05954" y="2773357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75973" y="2773357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13</a:t>
            </a:r>
            <a:endParaRPr lang="en-US" sz="1500" dirty="0"/>
          </a:p>
        </p:txBody>
      </p:sp>
      <p:sp>
        <p:nvSpPr>
          <p:cNvPr id="38" name="Rectangle 37"/>
          <p:cNvSpPr/>
          <p:nvPr/>
        </p:nvSpPr>
        <p:spPr>
          <a:xfrm>
            <a:off x="2865914" y="466004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250925" y="466004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635934" y="466004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020945" y="466004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405954" y="466004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175974" y="466004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13</a:t>
            </a:r>
            <a:endParaRPr lang="en-US" sz="1500" dirty="0"/>
          </a:p>
        </p:txBody>
      </p:sp>
      <p:sp>
        <p:nvSpPr>
          <p:cNvPr id="29" name="Rectangle 28"/>
          <p:cNvSpPr/>
          <p:nvPr/>
        </p:nvSpPr>
        <p:spPr>
          <a:xfrm>
            <a:off x="6742483" y="4678714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27494" y="4678714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512503" y="4678714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97514" y="4678714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82523" y="4678714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052543" y="4678714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13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42483" y="2773357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127494" y="2773357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512503" y="2773357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97514" y="2773357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282523" y="2773357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052543" y="2773357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13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8546" y="27168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806751" y="460043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688356" y="272634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8688356" y="46285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093677" y="3392424"/>
            <a:ext cx="2038643" cy="101498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093676" y="3413995"/>
            <a:ext cx="2038643" cy="101498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235839" y="3733680"/>
            <a:ext cx="161685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Common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32" y="412341"/>
            <a:ext cx="10515600" cy="1325563"/>
          </a:xfrm>
        </p:spPr>
        <p:txBody>
          <a:bodyPr/>
          <a:lstStyle/>
          <a:p>
            <a:r>
              <a:rPr lang="en-US" dirty="0" smtClean="0"/>
              <a:t>TFM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312173" y="2306548"/>
            <a:ext cx="7382284" cy="2209064"/>
            <a:chOff x="2312173" y="2306548"/>
            <a:chExt cx="7382284" cy="2209064"/>
          </a:xfrm>
        </p:grpSpPr>
        <p:cxnSp>
          <p:nvCxnSpPr>
            <p:cNvPr id="86" name="Straight Arrow Connector 85"/>
            <p:cNvCxnSpPr/>
            <p:nvPr/>
          </p:nvCxnSpPr>
          <p:spPr>
            <a:xfrm>
              <a:off x="6001334" y="2730296"/>
              <a:ext cx="527024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6002465" y="2730296"/>
              <a:ext cx="1052918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6002466" y="2730296"/>
              <a:ext cx="1581071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6002469" y="2730296"/>
              <a:ext cx="2109222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6002470" y="2730296"/>
              <a:ext cx="2637374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6002473" y="2730296"/>
              <a:ext cx="3691984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33" idx="0"/>
            </p:cNvCxnSpPr>
            <p:nvPr/>
          </p:nvCxnSpPr>
          <p:spPr>
            <a:xfrm flipH="1">
              <a:off x="5478272" y="2730296"/>
              <a:ext cx="527024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4423093" y="2730296"/>
              <a:ext cx="1581071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>
              <a:off x="3894940" y="2730296"/>
              <a:ext cx="2109222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>
              <a:off x="3366786" y="2730296"/>
              <a:ext cx="2637374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H="1">
              <a:off x="2839761" y="2730296"/>
              <a:ext cx="3164397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>
              <a:off x="2312173" y="2730296"/>
              <a:ext cx="3691984" cy="1785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5486342" y="2306548"/>
              <a:ext cx="1054046" cy="84749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i="1" dirty="0" smtClean="0">
                  <a:solidFill>
                    <a:schemeClr val="tx1"/>
                  </a:solidFill>
                </a:rPr>
                <a:t>NA</a:t>
              </a:r>
              <a:endParaRPr lang="en-US" sz="22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540388" y="3042824"/>
            <a:ext cx="3945827" cy="1459751"/>
            <a:chOff x="6540388" y="3042824"/>
            <a:chExt cx="3945827" cy="1459751"/>
          </a:xfrm>
        </p:grpSpPr>
        <p:cxnSp>
          <p:nvCxnSpPr>
            <p:cNvPr id="96" name="Straight Arrow Connector 95"/>
            <p:cNvCxnSpPr/>
            <p:nvPr/>
          </p:nvCxnSpPr>
          <p:spPr>
            <a:xfrm flipH="1">
              <a:off x="9696173" y="3328458"/>
              <a:ext cx="525308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>
              <a:off x="8644432" y="3328458"/>
              <a:ext cx="1575920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H="1">
              <a:off x="8117999" y="3328458"/>
              <a:ext cx="2102351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H="1">
              <a:off x="7591566" y="3328458"/>
              <a:ext cx="2628783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>
              <a:off x="7066258" y="3328458"/>
              <a:ext cx="3154089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6540388" y="3328458"/>
              <a:ext cx="3679958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9603943" y="3042824"/>
              <a:ext cx="882272" cy="709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i="1" dirty="0" smtClean="0">
                  <a:solidFill>
                    <a:schemeClr val="tx1"/>
                  </a:solidFill>
                </a:rPr>
                <a:t>P</a:t>
              </a:r>
              <a:r>
                <a:rPr lang="en-US" sz="2200" baseline="-25000" dirty="0">
                  <a:solidFill>
                    <a:schemeClr val="tx1"/>
                  </a:solidFill>
                </a:rPr>
                <a:t>F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25597" y="3042824"/>
            <a:ext cx="3920731" cy="1459751"/>
            <a:chOff x="1525597" y="3042824"/>
            <a:chExt cx="3920731" cy="1459751"/>
          </a:xfrm>
        </p:grpSpPr>
        <p:cxnSp>
          <p:nvCxnSpPr>
            <p:cNvPr id="108" name="Straight Arrow Connector 107"/>
            <p:cNvCxnSpPr/>
            <p:nvPr/>
          </p:nvCxnSpPr>
          <p:spPr>
            <a:xfrm>
              <a:off x="1765235" y="3328458"/>
              <a:ext cx="525308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1766362" y="3328458"/>
              <a:ext cx="1049488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1766363" y="3328458"/>
              <a:ext cx="1575920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1766366" y="3328458"/>
              <a:ext cx="2102351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1766367" y="3328458"/>
              <a:ext cx="2628783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>
              <a:off x="1766370" y="3328458"/>
              <a:ext cx="3679958" cy="1174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Oval 106"/>
            <p:cNvSpPr/>
            <p:nvPr/>
          </p:nvSpPr>
          <p:spPr>
            <a:xfrm flipH="1">
              <a:off x="1525597" y="3042824"/>
              <a:ext cx="857176" cy="709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i="1" dirty="0" smtClean="0">
                  <a:solidFill>
                    <a:schemeClr val="tx1"/>
                  </a:solidFill>
                </a:rPr>
                <a:t>P</a:t>
              </a:r>
              <a:r>
                <a:rPr lang="en-US" sz="2200" baseline="-25000" dirty="0" smtClean="0">
                  <a:solidFill>
                    <a:schemeClr val="tx1"/>
                  </a:solidFill>
                </a:rPr>
                <a:t>M</a:t>
              </a:r>
              <a:endParaRPr lang="en-US" sz="22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312173" y="5008132"/>
            <a:ext cx="4262728" cy="1389591"/>
            <a:chOff x="2312173" y="5008132"/>
            <a:chExt cx="4262728" cy="1389591"/>
          </a:xfrm>
        </p:grpSpPr>
        <p:cxnSp>
          <p:nvCxnSpPr>
            <p:cNvPr id="126" name="Straight Arrow Connector 125"/>
            <p:cNvCxnSpPr/>
            <p:nvPr/>
          </p:nvCxnSpPr>
          <p:spPr>
            <a:xfrm flipV="1">
              <a:off x="4420996" y="5026656"/>
              <a:ext cx="2153905" cy="11895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H="1" flipV="1">
              <a:off x="2312173" y="5008132"/>
              <a:ext cx="2117625" cy="11895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>
              <a:off x="4165460" y="5997674"/>
              <a:ext cx="480125" cy="4000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i="1" dirty="0">
                  <a:solidFill>
                    <a:schemeClr val="tx1"/>
                  </a:solidFill>
                </a:rPr>
                <a:t>S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1</a:t>
              </a:r>
              <a:endParaRPr lang="en-US" sz="14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844789" y="5019331"/>
            <a:ext cx="4206181" cy="1389591"/>
            <a:chOff x="2857223" y="4267199"/>
            <a:chExt cx="4206181" cy="1389591"/>
          </a:xfrm>
        </p:grpSpPr>
        <p:cxnSp>
          <p:nvCxnSpPr>
            <p:cNvPr id="140" name="Straight Arrow Connector 139"/>
            <p:cNvCxnSpPr/>
            <p:nvPr/>
          </p:nvCxnSpPr>
          <p:spPr>
            <a:xfrm flipV="1">
              <a:off x="4909499" y="4267201"/>
              <a:ext cx="2153905" cy="11895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flipH="1" flipV="1">
              <a:off x="2857223" y="4267199"/>
              <a:ext cx="2117625" cy="11895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Oval 118"/>
            <p:cNvSpPr/>
            <p:nvPr/>
          </p:nvSpPr>
          <p:spPr>
            <a:xfrm>
              <a:off x="4716252" y="5256741"/>
              <a:ext cx="480125" cy="4000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>
                  <a:solidFill>
                    <a:schemeClr val="tx1"/>
                  </a:solidFill>
                </a:rPr>
                <a:t>S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364280" y="5021173"/>
            <a:ext cx="4206181" cy="1389591"/>
            <a:chOff x="3372301" y="4267199"/>
            <a:chExt cx="4206181" cy="1389591"/>
          </a:xfrm>
        </p:grpSpPr>
        <p:cxnSp>
          <p:nvCxnSpPr>
            <p:cNvPr id="144" name="Straight Arrow Connector 143"/>
            <p:cNvCxnSpPr/>
            <p:nvPr/>
          </p:nvCxnSpPr>
          <p:spPr>
            <a:xfrm flipV="1">
              <a:off x="5424577" y="4267201"/>
              <a:ext cx="2153905" cy="11895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 flipH="1" flipV="1">
              <a:off x="3372301" y="4267199"/>
              <a:ext cx="2117625" cy="11895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5245058" y="5256741"/>
              <a:ext cx="480125" cy="4000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>
                  <a:solidFill>
                    <a:schemeClr val="tx1"/>
                  </a:solidFill>
                </a:rPr>
                <a:t>S</a:t>
              </a:r>
              <a:r>
                <a:rPr lang="en-US" sz="1400" baseline="-250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21742" y="5008133"/>
            <a:ext cx="5763253" cy="1402631"/>
            <a:chOff x="3921742" y="5008133"/>
            <a:chExt cx="5763253" cy="1402631"/>
          </a:xfrm>
        </p:grpSpPr>
        <p:grpSp>
          <p:nvGrpSpPr>
            <p:cNvPr id="159" name="Group 158"/>
            <p:cNvGrpSpPr/>
            <p:nvPr/>
          </p:nvGrpSpPr>
          <p:grpSpPr>
            <a:xfrm>
              <a:off x="3921742" y="5021173"/>
              <a:ext cx="4206181" cy="1389591"/>
              <a:chOff x="3929763" y="4267199"/>
              <a:chExt cx="4206181" cy="1389591"/>
            </a:xfrm>
          </p:grpSpPr>
          <p:cxnSp>
            <p:nvCxnSpPr>
              <p:cNvPr id="146" name="Straight Arrow Connector 145"/>
              <p:cNvCxnSpPr/>
              <p:nvPr/>
            </p:nvCxnSpPr>
            <p:spPr>
              <a:xfrm flipV="1">
                <a:off x="5982039" y="4267201"/>
                <a:ext cx="2153905" cy="11895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Arrow Connector 146"/>
              <p:cNvCxnSpPr/>
              <p:nvPr/>
            </p:nvCxnSpPr>
            <p:spPr>
              <a:xfrm flipH="1" flipV="1">
                <a:off x="3929763" y="4267199"/>
                <a:ext cx="2117625" cy="118956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Oval 120"/>
              <p:cNvSpPr/>
              <p:nvPr/>
            </p:nvSpPr>
            <p:spPr>
              <a:xfrm>
                <a:off x="5773864" y="5256741"/>
                <a:ext cx="480125" cy="4000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i="1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5478814" y="5032134"/>
              <a:ext cx="4206181" cy="1378630"/>
              <a:chOff x="5486835" y="4278160"/>
              <a:chExt cx="4206181" cy="1378630"/>
            </a:xfrm>
          </p:grpSpPr>
          <p:cxnSp>
            <p:nvCxnSpPr>
              <p:cNvPr id="152" name="Straight Arrow Connector 151"/>
              <p:cNvCxnSpPr/>
              <p:nvPr/>
            </p:nvCxnSpPr>
            <p:spPr>
              <a:xfrm flipV="1">
                <a:off x="7539111" y="4278162"/>
                <a:ext cx="2153905" cy="11895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 flipH="1" flipV="1">
                <a:off x="5486835" y="4278160"/>
                <a:ext cx="2117625" cy="118956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Oval 117"/>
              <p:cNvSpPr/>
              <p:nvPr/>
            </p:nvSpPr>
            <p:spPr>
              <a:xfrm>
                <a:off x="7360283" y="5256741"/>
                <a:ext cx="480125" cy="4000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i="1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sz="800" baseline="-25000" dirty="0" smtClean="0">
                    <a:solidFill>
                      <a:schemeClr val="tx1"/>
                    </a:solidFill>
                  </a:rPr>
                  <a:t>13</a:t>
                </a:r>
                <a:endParaRPr lang="en-US" sz="800" baseline="-25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4428946" y="5008133"/>
              <a:ext cx="4206181" cy="1402631"/>
              <a:chOff x="4436967" y="4254159"/>
              <a:chExt cx="4206181" cy="1402631"/>
            </a:xfrm>
          </p:grpSpPr>
          <p:cxnSp>
            <p:nvCxnSpPr>
              <p:cNvPr id="148" name="Straight Arrow Connector 147"/>
              <p:cNvCxnSpPr/>
              <p:nvPr/>
            </p:nvCxnSpPr>
            <p:spPr>
              <a:xfrm flipV="1">
                <a:off x="6489243" y="4254161"/>
                <a:ext cx="2153905" cy="11895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 flipH="1" flipV="1">
                <a:off x="4436967" y="4254159"/>
                <a:ext cx="2117625" cy="118956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Oval 121"/>
              <p:cNvSpPr/>
              <p:nvPr/>
            </p:nvSpPr>
            <p:spPr>
              <a:xfrm>
                <a:off x="6302670" y="5256741"/>
                <a:ext cx="480125" cy="4000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i="1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sz="1400" baseline="-25000" dirty="0" smtClean="0">
                    <a:solidFill>
                      <a:schemeClr val="tx1"/>
                    </a:solidFill>
                  </a:rPr>
                  <a:t>5</a:t>
                </a:r>
                <a:endParaRPr lang="en-US" sz="1400" baseline="-25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6886039" y="6010067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17956" y="1252341"/>
            <a:ext cx="1792331" cy="1054207"/>
            <a:chOff x="5117956" y="1252341"/>
            <a:chExt cx="1792331" cy="1054207"/>
          </a:xfrm>
        </p:grpSpPr>
        <p:sp>
          <p:nvSpPr>
            <p:cNvPr id="4" name="Rectangle 3"/>
            <p:cNvSpPr/>
            <p:nvPr/>
          </p:nvSpPr>
          <p:spPr>
            <a:xfrm>
              <a:off x="5117956" y="1252341"/>
              <a:ext cx="1792331" cy="6015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Age, Sex, Gender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4" idx="2"/>
              <a:endCxn id="67" idx="0"/>
            </p:cNvCxnSpPr>
            <p:nvPr/>
          </p:nvCxnSpPr>
          <p:spPr>
            <a:xfrm flipH="1">
              <a:off x="6013365" y="1853920"/>
              <a:ext cx="757" cy="4526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257242" y="1737904"/>
            <a:ext cx="7475907" cy="1408806"/>
            <a:chOff x="2257242" y="1737904"/>
            <a:chExt cx="7475907" cy="1408806"/>
          </a:xfrm>
        </p:grpSpPr>
        <p:cxnSp>
          <p:nvCxnSpPr>
            <p:cNvPr id="19" name="Straight Arrow Connector 18"/>
            <p:cNvCxnSpPr>
              <a:stCxn id="117" idx="2"/>
              <a:endCxn id="107" idx="1"/>
            </p:cNvCxnSpPr>
            <p:nvPr/>
          </p:nvCxnSpPr>
          <p:spPr>
            <a:xfrm flipH="1">
              <a:off x="2257242" y="2366755"/>
              <a:ext cx="989065" cy="77995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4" idx="2"/>
              <a:endCxn id="103" idx="1"/>
            </p:cNvCxnSpPr>
            <p:nvPr/>
          </p:nvCxnSpPr>
          <p:spPr>
            <a:xfrm>
              <a:off x="8780424" y="2339483"/>
              <a:ext cx="952725" cy="80722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2350141" y="1765176"/>
              <a:ext cx="1792331" cy="6015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Impairment</a:t>
              </a:r>
              <a:r>
                <a:rPr lang="en-US" baseline="-25000" dirty="0" err="1" smtClean="0">
                  <a:solidFill>
                    <a:schemeClr val="tx1"/>
                  </a:solidFill>
                </a:rPr>
                <a:t>M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884258" y="1737904"/>
              <a:ext cx="1792331" cy="6015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Impairment</a:t>
              </a:r>
              <a:r>
                <a:rPr lang="en-US" baseline="-25000" dirty="0" err="1" smtClean="0">
                  <a:solidFill>
                    <a:schemeClr val="tx1"/>
                  </a:solidFill>
                </a:rPr>
                <a:t>F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143229" y="2217461"/>
              <a:ext cx="1354719" cy="3813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6517687" y="2200329"/>
              <a:ext cx="1365814" cy="41139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617495" y="905932"/>
            <a:ext cx="4828674" cy="842657"/>
            <a:chOff x="3617495" y="905932"/>
            <a:chExt cx="4828674" cy="842657"/>
          </a:xfrm>
        </p:grpSpPr>
        <p:cxnSp>
          <p:nvCxnSpPr>
            <p:cNvPr id="41" name="Straight Arrow Connector 40"/>
            <p:cNvCxnSpPr>
              <a:endCxn id="4" idx="0"/>
            </p:cNvCxnSpPr>
            <p:nvPr/>
          </p:nvCxnSpPr>
          <p:spPr>
            <a:xfrm flipH="1">
              <a:off x="6014122" y="914400"/>
              <a:ext cx="8982" cy="3379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 47"/>
            <p:cNvSpPr/>
            <p:nvPr/>
          </p:nvSpPr>
          <p:spPr>
            <a:xfrm>
              <a:off x="3617495" y="905932"/>
              <a:ext cx="4828674" cy="842657"/>
            </a:xfrm>
            <a:custGeom>
              <a:avLst/>
              <a:gdLst>
                <a:gd name="connsiteX0" fmla="*/ 0 w 4828674"/>
                <a:gd name="connsiteY0" fmla="*/ 842657 h 842657"/>
                <a:gd name="connsiteX1" fmla="*/ 609600 w 4828674"/>
                <a:gd name="connsiteY1" fmla="*/ 313268 h 842657"/>
                <a:gd name="connsiteX2" fmla="*/ 2358190 w 4828674"/>
                <a:gd name="connsiteY2" fmla="*/ 447 h 842657"/>
                <a:gd name="connsiteX3" fmla="*/ 4331369 w 4828674"/>
                <a:gd name="connsiteY3" fmla="*/ 377436 h 842657"/>
                <a:gd name="connsiteX4" fmla="*/ 4828674 w 4828674"/>
                <a:gd name="connsiteY4" fmla="*/ 810573 h 84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8674" h="842657">
                  <a:moveTo>
                    <a:pt x="0" y="842657"/>
                  </a:moveTo>
                  <a:cubicBezTo>
                    <a:pt x="108284" y="648146"/>
                    <a:pt x="216568" y="453636"/>
                    <a:pt x="609600" y="313268"/>
                  </a:cubicBezTo>
                  <a:cubicBezTo>
                    <a:pt x="1002632" y="172900"/>
                    <a:pt x="1737895" y="-10248"/>
                    <a:pt x="2358190" y="447"/>
                  </a:cubicBezTo>
                  <a:cubicBezTo>
                    <a:pt x="2978485" y="11142"/>
                    <a:pt x="3919622" y="242415"/>
                    <a:pt x="4331369" y="377436"/>
                  </a:cubicBezTo>
                  <a:cubicBezTo>
                    <a:pt x="4743116" y="512457"/>
                    <a:pt x="4785895" y="661515"/>
                    <a:pt x="4828674" y="81057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74260" y="4515613"/>
            <a:ext cx="9954700" cy="505562"/>
            <a:chOff x="974260" y="4515613"/>
            <a:chExt cx="9954700" cy="505562"/>
          </a:xfrm>
        </p:grpSpPr>
        <p:sp>
          <p:nvSpPr>
            <p:cNvPr id="27" name="Rectangle 26"/>
            <p:cNvSpPr/>
            <p:nvPr/>
          </p:nvSpPr>
          <p:spPr>
            <a:xfrm>
              <a:off x="2052620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579642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06666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33688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60712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14758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68807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95829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322853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849875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376899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430946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763045" y="4530582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8995991" y="4530582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74260" y="4579562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Mother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141885" y="4579562"/>
              <a:ext cx="7870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Father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061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33274" cy="4351338"/>
          </a:xfrm>
        </p:spPr>
        <p:txBody>
          <a:bodyPr/>
          <a:lstStyle/>
          <a:p>
            <a:r>
              <a:rPr lang="en-US" dirty="0" smtClean="0"/>
              <a:t>Age and gender trends in </a:t>
            </a:r>
            <a:r>
              <a:rPr lang="en-US" i="1" dirty="0" smtClean="0"/>
              <a:t>NA</a:t>
            </a:r>
          </a:p>
          <a:p>
            <a:r>
              <a:rPr lang="en-US" dirty="0" smtClean="0"/>
              <a:t>Higher </a:t>
            </a:r>
            <a:r>
              <a:rPr lang="en-US" i="1" dirty="0" smtClean="0"/>
              <a:t>NA</a:t>
            </a:r>
            <a:r>
              <a:rPr lang="en-US" dirty="0" smtClean="0"/>
              <a:t> with parent ASP</a:t>
            </a:r>
          </a:p>
          <a:p>
            <a:r>
              <a:rPr lang="en-US" dirty="0" smtClean="0"/>
              <a:t>Higher </a:t>
            </a:r>
            <a:r>
              <a:rPr lang="en-US" i="1" dirty="0" smtClean="0"/>
              <a:t>NA</a:t>
            </a:r>
            <a:r>
              <a:rPr lang="en-US" dirty="0" smtClean="0"/>
              <a:t> with parent </a:t>
            </a:r>
            <a:r>
              <a:rPr lang="en-US" dirty="0" err="1"/>
              <a:t>d</a:t>
            </a:r>
            <a:r>
              <a:rPr lang="en-US" dirty="0" err="1" smtClean="0"/>
              <a:t>ep</a:t>
            </a:r>
            <a:endParaRPr lang="en-US" dirty="0" smtClean="0"/>
          </a:p>
          <a:p>
            <a:r>
              <a:rPr lang="en-US" dirty="0" smtClean="0"/>
              <a:t>Higher </a:t>
            </a:r>
            <a:r>
              <a:rPr lang="en-US" i="1" dirty="0" smtClean="0"/>
              <a:t>P</a:t>
            </a:r>
            <a:r>
              <a:rPr lang="en-US" i="1" baseline="-25000" dirty="0" smtClean="0"/>
              <a:t>M</a:t>
            </a:r>
            <a:r>
              <a:rPr lang="en-US" dirty="0" smtClean="0"/>
              <a:t> / </a:t>
            </a:r>
            <a:r>
              <a:rPr lang="en-US" i="1" dirty="0" smtClean="0"/>
              <a:t>P</a:t>
            </a:r>
            <a:r>
              <a:rPr lang="en-US" i="1" baseline="-25000" dirty="0" smtClean="0"/>
              <a:t>F</a:t>
            </a:r>
            <a:r>
              <a:rPr lang="en-US" dirty="0" smtClean="0"/>
              <a:t> with parent </a:t>
            </a:r>
            <a:r>
              <a:rPr lang="en-US" dirty="0" err="1" smtClean="0"/>
              <a:t>dep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003" y="1608215"/>
            <a:ext cx="6319913" cy="456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5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application same reporters were available in each study, ensuring all scores based on the same information</a:t>
            </a:r>
          </a:p>
          <a:p>
            <a:r>
              <a:rPr lang="en-US" dirty="0" smtClean="0"/>
              <a:t>But are scores comparable even if some sources of information are missing for some studies?</a:t>
            </a:r>
          </a:p>
          <a:p>
            <a:r>
              <a:rPr lang="en-US" dirty="0" smtClean="0"/>
              <a:t>Unclear, given complex factor structure</a:t>
            </a:r>
          </a:p>
          <a:p>
            <a:r>
              <a:rPr lang="en-US" dirty="0" smtClean="0"/>
              <a:t>Here we provide a preliminary empirical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the TFM estimates from the NA application to score the data three ways</a:t>
            </a:r>
          </a:p>
          <a:p>
            <a:pPr lvl="1"/>
            <a:r>
              <a:rPr lang="en-US" dirty="0" smtClean="0"/>
              <a:t>Complete data on both reporters</a:t>
            </a:r>
          </a:p>
          <a:p>
            <a:pPr lvl="1"/>
            <a:r>
              <a:rPr lang="en-US" dirty="0" smtClean="0"/>
              <a:t>Data missing on moms</a:t>
            </a:r>
          </a:p>
          <a:p>
            <a:pPr lvl="1"/>
            <a:r>
              <a:rPr lang="en-US" dirty="0" smtClean="0"/>
              <a:t>Data missing on dads </a:t>
            </a:r>
          </a:p>
          <a:p>
            <a:r>
              <a:rPr lang="en-US" dirty="0" smtClean="0"/>
              <a:t>IDA analogue with three “studies” differing in reporter 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Configurations for Scoring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1977" y="2462461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Dad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1977" y="3882806"/>
            <a:ext cx="10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1977" y="5321819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Mom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149189" y="1815709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Mother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078172" y="1802618"/>
            <a:ext cx="78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46" name="Left Brace 45"/>
          <p:cNvSpPr/>
          <p:nvPr/>
        </p:nvSpPr>
        <p:spPr>
          <a:xfrm rot="10800000">
            <a:off x="9622758" y="2335576"/>
            <a:ext cx="138187" cy="346191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322228" y="3816107"/>
            <a:ext cx="2695070" cy="425844"/>
            <a:chOff x="2322228" y="3816107"/>
            <a:chExt cx="2695070" cy="425844"/>
          </a:xfrm>
        </p:grpSpPr>
        <p:sp>
          <p:nvSpPr>
            <p:cNvPr id="76" name="Rectangle 75"/>
            <p:cNvSpPr/>
            <p:nvPr/>
          </p:nvSpPr>
          <p:spPr>
            <a:xfrm>
              <a:off x="2322228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07239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092248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477259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862268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632287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/>
                <a:t>13</a:t>
              </a:r>
              <a:endParaRPr lang="en-US" sz="15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264860" y="3816107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198797" y="3825609"/>
            <a:ext cx="2695071" cy="416342"/>
            <a:chOff x="6198797" y="3825609"/>
            <a:chExt cx="2695071" cy="416342"/>
          </a:xfrm>
        </p:grpSpPr>
        <p:sp>
          <p:nvSpPr>
            <p:cNvPr id="82" name="Rectangle 81"/>
            <p:cNvSpPr/>
            <p:nvPr/>
          </p:nvSpPr>
          <p:spPr>
            <a:xfrm>
              <a:off x="6198797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583808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968817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353828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738837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8508857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solidFill>
                    <a:schemeClr val="tx1"/>
                  </a:solidFill>
                </a:rPr>
                <a:t>13</a:t>
              </a:r>
              <a:endParaRPr lang="en-US" sz="15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144670" y="3825609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314899" y="2434205"/>
            <a:ext cx="2695070" cy="425844"/>
            <a:chOff x="2322228" y="3816107"/>
            <a:chExt cx="2695070" cy="425844"/>
          </a:xfrm>
        </p:grpSpPr>
        <p:sp>
          <p:nvSpPr>
            <p:cNvPr id="91" name="Rectangle 90"/>
            <p:cNvSpPr/>
            <p:nvPr/>
          </p:nvSpPr>
          <p:spPr>
            <a:xfrm>
              <a:off x="2322228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707239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092248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477259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862268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632287" y="3872619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/>
                <a:t>13</a:t>
              </a:r>
              <a:endParaRPr lang="en-US" sz="15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264860" y="3816107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209654" y="5298314"/>
            <a:ext cx="2695071" cy="416342"/>
            <a:chOff x="6198797" y="3825609"/>
            <a:chExt cx="2695071" cy="416342"/>
          </a:xfrm>
        </p:grpSpPr>
        <p:sp>
          <p:nvSpPr>
            <p:cNvPr id="99" name="Rectangle 98"/>
            <p:cNvSpPr/>
            <p:nvPr/>
          </p:nvSpPr>
          <p:spPr>
            <a:xfrm>
              <a:off x="6198797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583808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968817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353828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738837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508857" y="3872619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solidFill>
                    <a:schemeClr val="tx1"/>
                  </a:solidFill>
                </a:rPr>
                <a:t>13</a:t>
              </a:r>
              <a:endParaRPr lang="en-US" sz="1500" dirty="0">
                <a:solidFill>
                  <a:schemeClr val="tx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8144670" y="3825609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9891353" y="3745646"/>
            <a:ext cx="162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Data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Integrative Data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analysis of raw data pooled across multiple, often independently conducted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Complete</a:t>
            </a:r>
            <a:endParaRPr lang="en-US" dirty="0"/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 Dad</a:t>
            </a:r>
            <a:endParaRPr lang="en-US" dirty="0"/>
          </a:p>
        </p:txBody>
      </p:sp>
      <p:sp>
        <p:nvSpPr>
          <p:cNvPr id="139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 Mom</a:t>
            </a:r>
            <a:endParaRPr lang="en-US" dirty="0"/>
          </a:p>
        </p:txBody>
      </p:sp>
      <p:grpSp>
        <p:nvGrpSpPr>
          <p:cNvPr id="159" name="Group 158"/>
          <p:cNvGrpSpPr/>
          <p:nvPr/>
        </p:nvGrpSpPr>
        <p:grpSpPr>
          <a:xfrm>
            <a:off x="3921742" y="5021173"/>
            <a:ext cx="4206181" cy="1389591"/>
            <a:chOff x="3929763" y="4267199"/>
            <a:chExt cx="4206181" cy="1389591"/>
          </a:xfrm>
        </p:grpSpPr>
        <p:cxnSp>
          <p:nvCxnSpPr>
            <p:cNvPr id="146" name="Straight Arrow Connector 145"/>
            <p:cNvCxnSpPr/>
            <p:nvPr/>
          </p:nvCxnSpPr>
          <p:spPr>
            <a:xfrm flipV="1">
              <a:off x="5982039" y="4267201"/>
              <a:ext cx="2153905" cy="11895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 flipH="1" flipV="1">
              <a:off x="3929763" y="4267199"/>
              <a:ext cx="2117625" cy="11895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5773864" y="5256741"/>
              <a:ext cx="480125" cy="4000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>
                  <a:solidFill>
                    <a:schemeClr val="tx1"/>
                  </a:solidFill>
                </a:rPr>
                <a:t>S</a:t>
              </a:r>
              <a:r>
                <a:rPr lang="en-US" sz="1400" baseline="-250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6001334" y="2730296"/>
            <a:ext cx="527024" cy="178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002465" y="2730296"/>
            <a:ext cx="1052918" cy="178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002466" y="2730296"/>
            <a:ext cx="1581071" cy="178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002469" y="2730296"/>
            <a:ext cx="2109222" cy="178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002470" y="2730296"/>
            <a:ext cx="2637374" cy="178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002473" y="2730296"/>
            <a:ext cx="3691984" cy="178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33" idx="0"/>
          </p:cNvCxnSpPr>
          <p:nvPr/>
        </p:nvCxnSpPr>
        <p:spPr>
          <a:xfrm flipH="1">
            <a:off x="5478270" y="2730296"/>
            <a:ext cx="527026" cy="17853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4423093" y="2730296"/>
            <a:ext cx="1581071" cy="178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3894940" y="2730296"/>
            <a:ext cx="2109222" cy="178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3366786" y="2730296"/>
            <a:ext cx="2637374" cy="178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2839761" y="2730296"/>
            <a:ext cx="3164397" cy="178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2312173" y="2730296"/>
            <a:ext cx="3691984" cy="1785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486342" y="2306548"/>
            <a:ext cx="1054046" cy="8474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i="1" dirty="0" smtClean="0">
                <a:solidFill>
                  <a:schemeClr val="tx1"/>
                </a:solidFill>
              </a:rPr>
              <a:t>NA</a:t>
            </a:r>
            <a:endParaRPr lang="en-US" sz="2200" i="1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flipH="1">
            <a:off x="9696173" y="3328458"/>
            <a:ext cx="525308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8644432" y="3328458"/>
            <a:ext cx="1575920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8117999" y="3328458"/>
            <a:ext cx="2102351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7591566" y="3328458"/>
            <a:ext cx="2628783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7066258" y="3328458"/>
            <a:ext cx="3154089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6540388" y="3328458"/>
            <a:ext cx="3679958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9603943" y="3042824"/>
            <a:ext cx="882272" cy="709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i="1" dirty="0" smtClean="0">
                <a:solidFill>
                  <a:schemeClr val="tx1"/>
                </a:solidFill>
              </a:rPr>
              <a:t>P</a:t>
            </a:r>
            <a:r>
              <a:rPr lang="en-US" sz="2200" baseline="-25000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1765235" y="3328458"/>
            <a:ext cx="525308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766362" y="3328458"/>
            <a:ext cx="1049488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766363" y="3328458"/>
            <a:ext cx="1575920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1766366" y="3328458"/>
            <a:ext cx="2102351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1766367" y="3328458"/>
            <a:ext cx="2628783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1766370" y="3328458"/>
            <a:ext cx="3679958" cy="1174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 flipH="1">
            <a:off x="1525597" y="3042824"/>
            <a:ext cx="857176" cy="709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i="1" dirty="0" smtClean="0">
                <a:solidFill>
                  <a:schemeClr val="tx1"/>
                </a:solidFill>
              </a:rPr>
              <a:t>P</a:t>
            </a:r>
            <a:r>
              <a:rPr lang="en-US" sz="2200" baseline="-25000" dirty="0" smtClean="0">
                <a:solidFill>
                  <a:schemeClr val="tx1"/>
                </a:solidFill>
              </a:rPr>
              <a:t>M</a:t>
            </a:r>
            <a:endParaRPr lang="en-US" sz="2200" baseline="-25000" dirty="0">
              <a:solidFill>
                <a:schemeClr val="tx1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4420996" y="5026656"/>
            <a:ext cx="2153905" cy="1189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 flipV="1">
            <a:off x="2312173" y="5008132"/>
            <a:ext cx="2117625" cy="11895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4165460" y="5997674"/>
            <a:ext cx="480125" cy="4000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</a:rPr>
              <a:t>S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5478814" y="5032134"/>
            <a:ext cx="4206181" cy="1378630"/>
            <a:chOff x="5486835" y="4278160"/>
            <a:chExt cx="4206181" cy="1378630"/>
          </a:xfrm>
        </p:grpSpPr>
        <p:cxnSp>
          <p:nvCxnSpPr>
            <p:cNvPr id="152" name="Straight Arrow Connector 151"/>
            <p:cNvCxnSpPr/>
            <p:nvPr/>
          </p:nvCxnSpPr>
          <p:spPr>
            <a:xfrm flipV="1">
              <a:off x="7539111" y="4278162"/>
              <a:ext cx="2153905" cy="11895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 flipH="1" flipV="1">
              <a:off x="5486835" y="4278160"/>
              <a:ext cx="2117625" cy="11895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/>
            <p:cNvSpPr/>
            <p:nvPr/>
          </p:nvSpPr>
          <p:spPr>
            <a:xfrm>
              <a:off x="7360283" y="5256741"/>
              <a:ext cx="480125" cy="4000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>
                  <a:solidFill>
                    <a:schemeClr val="tx1"/>
                  </a:solidFill>
                </a:rPr>
                <a:t>S</a:t>
              </a:r>
              <a:r>
                <a:rPr lang="en-US" sz="800" baseline="-25000" dirty="0" smtClean="0">
                  <a:solidFill>
                    <a:schemeClr val="tx1"/>
                  </a:solidFill>
                </a:rPr>
                <a:t>13</a:t>
              </a:r>
              <a:endParaRPr lang="en-US" sz="8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844789" y="5019331"/>
            <a:ext cx="4206181" cy="1389591"/>
            <a:chOff x="2857223" y="4267199"/>
            <a:chExt cx="4206181" cy="1389591"/>
          </a:xfrm>
        </p:grpSpPr>
        <p:cxnSp>
          <p:nvCxnSpPr>
            <p:cNvPr id="140" name="Straight Arrow Connector 139"/>
            <p:cNvCxnSpPr/>
            <p:nvPr/>
          </p:nvCxnSpPr>
          <p:spPr>
            <a:xfrm flipV="1">
              <a:off x="4909499" y="4267201"/>
              <a:ext cx="2153905" cy="11895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flipH="1" flipV="1">
              <a:off x="2857223" y="4267199"/>
              <a:ext cx="2117625" cy="11895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Oval 118"/>
            <p:cNvSpPr/>
            <p:nvPr/>
          </p:nvSpPr>
          <p:spPr>
            <a:xfrm>
              <a:off x="4716252" y="5256741"/>
              <a:ext cx="480125" cy="4000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>
                  <a:solidFill>
                    <a:schemeClr val="tx1"/>
                  </a:solidFill>
                </a:rPr>
                <a:t>S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364280" y="5021173"/>
            <a:ext cx="4206181" cy="1389591"/>
            <a:chOff x="3372301" y="4267199"/>
            <a:chExt cx="4206181" cy="1389591"/>
          </a:xfrm>
        </p:grpSpPr>
        <p:cxnSp>
          <p:nvCxnSpPr>
            <p:cNvPr id="144" name="Straight Arrow Connector 143"/>
            <p:cNvCxnSpPr/>
            <p:nvPr/>
          </p:nvCxnSpPr>
          <p:spPr>
            <a:xfrm flipV="1">
              <a:off x="5424577" y="4267201"/>
              <a:ext cx="2153905" cy="11895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 flipH="1" flipV="1">
              <a:off x="3372301" y="4267199"/>
              <a:ext cx="2117625" cy="11895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5245058" y="5256741"/>
              <a:ext cx="480125" cy="4000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>
                  <a:solidFill>
                    <a:schemeClr val="tx1"/>
                  </a:solidFill>
                </a:rPr>
                <a:t>S</a:t>
              </a:r>
              <a:r>
                <a:rPr lang="en-US" sz="1400" baseline="-250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4428946" y="5008133"/>
            <a:ext cx="4206181" cy="1402631"/>
            <a:chOff x="4436967" y="4254159"/>
            <a:chExt cx="4206181" cy="1402631"/>
          </a:xfrm>
        </p:grpSpPr>
        <p:cxnSp>
          <p:nvCxnSpPr>
            <p:cNvPr id="148" name="Straight Arrow Connector 147"/>
            <p:cNvCxnSpPr/>
            <p:nvPr/>
          </p:nvCxnSpPr>
          <p:spPr>
            <a:xfrm flipV="1">
              <a:off x="6489243" y="4254161"/>
              <a:ext cx="2153905" cy="11895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H="1" flipV="1">
              <a:off x="4436967" y="4254159"/>
              <a:ext cx="2117625" cy="11895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/>
            <p:cNvSpPr/>
            <p:nvPr/>
          </p:nvSpPr>
          <p:spPr>
            <a:xfrm>
              <a:off x="6302670" y="5256741"/>
              <a:ext cx="480125" cy="4000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>
                  <a:solidFill>
                    <a:schemeClr val="tx1"/>
                  </a:solidFill>
                </a:rPr>
                <a:t>S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5</a:t>
              </a:r>
              <a:endParaRPr lang="en-US" sz="14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052620" y="4515613"/>
            <a:ext cx="3689162" cy="505562"/>
            <a:chOff x="2052620" y="4515613"/>
            <a:chExt cx="3689162" cy="505562"/>
          </a:xfrm>
        </p:grpSpPr>
        <p:sp>
          <p:nvSpPr>
            <p:cNvPr id="27" name="Rectangle 26"/>
            <p:cNvSpPr/>
            <p:nvPr/>
          </p:nvSpPr>
          <p:spPr>
            <a:xfrm>
              <a:off x="2052620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579642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06666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33688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60712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14758" y="4515613"/>
              <a:ext cx="527024" cy="50556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763045" y="4530582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268807" y="4515613"/>
            <a:ext cx="3689163" cy="505562"/>
            <a:chOff x="6268807" y="4515613"/>
            <a:chExt cx="3689163" cy="505562"/>
          </a:xfrm>
        </p:grpSpPr>
        <p:sp>
          <p:nvSpPr>
            <p:cNvPr id="34" name="Rectangle 33"/>
            <p:cNvSpPr/>
            <p:nvPr/>
          </p:nvSpPr>
          <p:spPr>
            <a:xfrm>
              <a:off x="6268807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95829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322853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849875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376899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430946" y="4515613"/>
              <a:ext cx="527024" cy="5055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8995991" y="4530582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6886039" y="601006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117956" y="1252341"/>
            <a:ext cx="1792331" cy="60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Age, Sex, Gender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4" idx="2"/>
            <a:endCxn id="67" idx="0"/>
          </p:cNvCxnSpPr>
          <p:nvPr/>
        </p:nvCxnSpPr>
        <p:spPr>
          <a:xfrm flipH="1">
            <a:off x="6013365" y="1853920"/>
            <a:ext cx="757" cy="452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2350141" y="1765176"/>
            <a:ext cx="1792331" cy="60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Impairment</a:t>
            </a:r>
            <a:r>
              <a:rPr lang="en-US" baseline="-25000" dirty="0" err="1" smtClean="0">
                <a:solidFill>
                  <a:schemeClr val="tx1"/>
                </a:solidFill>
              </a:rPr>
              <a:t>M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884258" y="1737904"/>
            <a:ext cx="1792331" cy="60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Impairment</a:t>
            </a:r>
            <a:r>
              <a:rPr lang="en-US" baseline="-25000" dirty="0" err="1" smtClean="0">
                <a:solidFill>
                  <a:schemeClr val="tx1"/>
                </a:solidFill>
              </a:rPr>
              <a:t>F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17" idx="3"/>
          </p:cNvCxnSpPr>
          <p:nvPr/>
        </p:nvCxnSpPr>
        <p:spPr>
          <a:xfrm>
            <a:off x="4142472" y="2065966"/>
            <a:ext cx="1355476" cy="5328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7" idx="2"/>
            <a:endCxn id="107" idx="1"/>
          </p:cNvCxnSpPr>
          <p:nvPr/>
        </p:nvCxnSpPr>
        <p:spPr>
          <a:xfrm flipH="1">
            <a:off x="2257242" y="2366755"/>
            <a:ext cx="989065" cy="779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4" idx="1"/>
          </p:cNvCxnSpPr>
          <p:nvPr/>
        </p:nvCxnSpPr>
        <p:spPr>
          <a:xfrm flipH="1">
            <a:off x="6493508" y="2038694"/>
            <a:ext cx="1390750" cy="5833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4" idx="2"/>
            <a:endCxn id="103" idx="1"/>
          </p:cNvCxnSpPr>
          <p:nvPr/>
        </p:nvCxnSpPr>
        <p:spPr>
          <a:xfrm>
            <a:off x="8780424" y="2339483"/>
            <a:ext cx="952725" cy="8072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4" idx="0"/>
          </p:cNvCxnSpPr>
          <p:nvPr/>
        </p:nvCxnSpPr>
        <p:spPr>
          <a:xfrm flipH="1">
            <a:off x="6014122" y="914400"/>
            <a:ext cx="8982" cy="3379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3617495" y="905932"/>
            <a:ext cx="4828674" cy="842657"/>
          </a:xfrm>
          <a:custGeom>
            <a:avLst/>
            <a:gdLst>
              <a:gd name="connsiteX0" fmla="*/ 0 w 4828674"/>
              <a:gd name="connsiteY0" fmla="*/ 842657 h 842657"/>
              <a:gd name="connsiteX1" fmla="*/ 609600 w 4828674"/>
              <a:gd name="connsiteY1" fmla="*/ 313268 h 842657"/>
              <a:gd name="connsiteX2" fmla="*/ 2358190 w 4828674"/>
              <a:gd name="connsiteY2" fmla="*/ 447 h 842657"/>
              <a:gd name="connsiteX3" fmla="*/ 4331369 w 4828674"/>
              <a:gd name="connsiteY3" fmla="*/ 377436 h 842657"/>
              <a:gd name="connsiteX4" fmla="*/ 4828674 w 4828674"/>
              <a:gd name="connsiteY4" fmla="*/ 810573 h 84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8674" h="842657">
                <a:moveTo>
                  <a:pt x="0" y="842657"/>
                </a:moveTo>
                <a:cubicBezTo>
                  <a:pt x="108284" y="648146"/>
                  <a:pt x="216568" y="453636"/>
                  <a:pt x="609600" y="313268"/>
                </a:cubicBezTo>
                <a:cubicBezTo>
                  <a:pt x="1002632" y="172900"/>
                  <a:pt x="1737895" y="-10248"/>
                  <a:pt x="2358190" y="447"/>
                </a:cubicBezTo>
                <a:cubicBezTo>
                  <a:pt x="2978485" y="11142"/>
                  <a:pt x="3919622" y="242415"/>
                  <a:pt x="4331369" y="377436"/>
                </a:cubicBezTo>
                <a:cubicBezTo>
                  <a:pt x="4743116" y="512457"/>
                  <a:pt x="4785895" y="661515"/>
                  <a:pt x="4828674" y="810573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268807" y="4515613"/>
            <a:ext cx="3689163" cy="505562"/>
            <a:chOff x="6265391" y="4515612"/>
            <a:chExt cx="3689163" cy="505562"/>
          </a:xfrm>
        </p:grpSpPr>
        <p:grpSp>
          <p:nvGrpSpPr>
            <p:cNvPr id="3" name="Group 2"/>
            <p:cNvGrpSpPr/>
            <p:nvPr/>
          </p:nvGrpSpPr>
          <p:grpSpPr>
            <a:xfrm>
              <a:off x="6265391" y="4515612"/>
              <a:ext cx="3689163" cy="505562"/>
              <a:chOff x="6265391" y="4515612"/>
              <a:chExt cx="3689163" cy="505562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6265391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1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6792413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2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319437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3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846459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4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8373483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5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9427530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13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8996234" y="4530582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2">
                      <a:lumMod val="75000"/>
                    </a:schemeClr>
                  </a:solidFill>
                </a:rPr>
                <a:t>…</a:t>
              </a:r>
              <a:endParaRPr lang="en-US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052620" y="4515613"/>
            <a:ext cx="3689163" cy="505562"/>
            <a:chOff x="6265391" y="4515612"/>
            <a:chExt cx="3689163" cy="505562"/>
          </a:xfrm>
        </p:grpSpPr>
        <p:grpSp>
          <p:nvGrpSpPr>
            <p:cNvPr id="131" name="Group 130"/>
            <p:cNvGrpSpPr/>
            <p:nvPr/>
          </p:nvGrpSpPr>
          <p:grpSpPr>
            <a:xfrm>
              <a:off x="6265391" y="4515612"/>
              <a:ext cx="3689163" cy="505562"/>
              <a:chOff x="6265391" y="4515612"/>
              <a:chExt cx="3689163" cy="505562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6265391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1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6792413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2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319437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3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7846459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4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8373483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5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9427530" y="4515612"/>
                <a:ext cx="527024" cy="5055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13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32" name="TextBox 131"/>
            <p:cNvSpPr txBox="1"/>
            <p:nvPr/>
          </p:nvSpPr>
          <p:spPr>
            <a:xfrm>
              <a:off x="8980192" y="4530582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2">
                      <a:lumMod val="75000"/>
                    </a:schemeClr>
                  </a:solidFill>
                </a:rPr>
                <a:t>…</a:t>
              </a:r>
              <a:endParaRPr lang="en-US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645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3591"/>
            <a:ext cx="10515600" cy="4351338"/>
          </a:xfrm>
        </p:spPr>
        <p:txBody>
          <a:bodyPr/>
          <a:lstStyle/>
          <a:p>
            <a:r>
              <a:rPr lang="en-US" dirty="0" smtClean="0"/>
              <a:t>Scores reproduced with accuracy even when sources vary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753546"/>
              </p:ext>
            </p:extLst>
          </p:nvPr>
        </p:nvGraphicFramePr>
        <p:xfrm>
          <a:off x="2148153" y="2588966"/>
          <a:ext cx="6766864" cy="1385704"/>
        </p:xfrm>
        <a:graphic>
          <a:graphicData uri="http://schemas.openxmlformats.org/drawingml/2006/table">
            <a:tbl>
              <a:tblPr/>
              <a:tblGrid>
                <a:gridCol w="2075018"/>
                <a:gridCol w="1573555"/>
                <a:gridCol w="1613904"/>
                <a:gridCol w="1504387"/>
              </a:tblGrid>
              <a:tr h="346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Complete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No Dad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No Mom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Complete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No Dad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No Mom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17321" marR="17321" marT="17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3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Psychometric models offer opportunities to create commensurate measures from instruments that differ superficially across studies</a:t>
            </a:r>
          </a:p>
          <a:p>
            <a:r>
              <a:rPr lang="en-US" dirty="0" smtClean="0"/>
              <a:t>One important potential difference in longitudinal studies is the source of information on targets</a:t>
            </a:r>
          </a:p>
          <a:p>
            <a:r>
              <a:rPr lang="en-US" dirty="0" smtClean="0"/>
              <a:t>The tri-factor model offers one possible way to accommodate multi-source data when conducting IDA</a:t>
            </a:r>
          </a:p>
          <a:p>
            <a:r>
              <a:rPr lang="en-US" dirty="0" smtClean="0"/>
              <a:t>Initial results suggest TFM may produce reasonably commensurate scores even when sources of information vary</a:t>
            </a:r>
          </a:p>
          <a:p>
            <a:pPr lvl="1"/>
            <a:r>
              <a:rPr lang="en-US" dirty="0" smtClean="0"/>
              <a:t>But more research needed</a:t>
            </a:r>
          </a:p>
        </p:txBody>
      </p:sp>
    </p:spTree>
    <p:extLst>
      <p:ext uri="{BB962C8B-B14F-4D97-AF65-F5344CB8AC3E}">
        <p14:creationId xmlns:p14="http://schemas.microsoft.com/office/powerpoint/2010/main" val="3970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project described was supported by supported by National Institutes of Health </a:t>
            </a:r>
            <a:r>
              <a:rPr lang="en-US" dirty="0" smtClean="0"/>
              <a:t>grants </a:t>
            </a:r>
            <a:r>
              <a:rPr lang="en-US" dirty="0"/>
              <a:t>R01 DA034636 (PI: Daniel </a:t>
            </a:r>
            <a:r>
              <a:rPr lang="en-US" dirty="0" smtClean="0"/>
              <a:t>Bauer) and R01 DA015398 (PIs: Andrea Hussong &amp; Patrick Curran).  </a:t>
            </a:r>
            <a:r>
              <a:rPr lang="en-US" dirty="0"/>
              <a:t>The content is solely the responsibility of the </a:t>
            </a:r>
            <a:r>
              <a:rPr lang="en-US" dirty="0" smtClean="0"/>
              <a:t>authors </a:t>
            </a:r>
            <a:r>
              <a:rPr lang="en-US" dirty="0"/>
              <a:t>and does not represent the official views of the National Institute on Drug Abuse or the National Institutes of Health.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80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2622" y="4171978"/>
            <a:ext cx="9962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Curran, P.J., McGinley, J.S., Bauer, D.J., Hussong, A.M., Burns, A., </a:t>
            </a:r>
            <a:r>
              <a:rPr lang="en-US" dirty="0" err="1" smtClean="0"/>
              <a:t>Chassin</a:t>
            </a:r>
            <a:r>
              <a:rPr lang="en-US" dirty="0" smtClean="0"/>
              <a:t>, L., Sher, K., &amp; </a:t>
            </a:r>
            <a:r>
              <a:rPr lang="en-US" dirty="0" err="1" smtClean="0"/>
              <a:t>Zucker</a:t>
            </a:r>
            <a:r>
              <a:rPr lang="en-US" dirty="0" smtClean="0"/>
              <a:t>, R. (2014). A moderated nonlinear factor model for the development of commensurate measures in integrative data analysis. </a:t>
            </a:r>
            <a:r>
              <a:rPr lang="en-US" i="1" dirty="0" smtClean="0"/>
              <a:t>Multivariate Behavioral Research, 49</a:t>
            </a:r>
            <a:r>
              <a:rPr lang="en-US" dirty="0" smtClean="0"/>
              <a:t>, 214-231, </a:t>
            </a:r>
            <a:r>
              <a:rPr lang="en-US" dirty="0" err="1" smtClean="0"/>
              <a:t>doi</a:t>
            </a:r>
            <a:r>
              <a:rPr lang="en-US" dirty="0" smtClean="0"/>
              <a:t>: 10.1080/00273171.2014.889594.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2622" y="1717684"/>
            <a:ext cx="989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Bauer, D.J., Howard, A.L., Baldasaro, R.E., Curran, P.J., Hussong, A.M., </a:t>
            </a:r>
            <a:r>
              <a:rPr lang="en-US" dirty="0" err="1" smtClean="0"/>
              <a:t>Chassin</a:t>
            </a:r>
            <a:r>
              <a:rPr lang="en-US" dirty="0" smtClean="0"/>
              <a:t>, L., &amp; </a:t>
            </a:r>
            <a:r>
              <a:rPr lang="en-US" dirty="0" err="1" smtClean="0"/>
              <a:t>Zucker</a:t>
            </a:r>
            <a:r>
              <a:rPr lang="en-US" dirty="0" smtClean="0"/>
              <a:t>, R.A. (2013). A </a:t>
            </a:r>
            <a:r>
              <a:rPr lang="en-US" dirty="0" err="1" smtClean="0"/>
              <a:t>trifactor</a:t>
            </a:r>
            <a:r>
              <a:rPr lang="en-US" dirty="0" smtClean="0"/>
              <a:t> model for integrating ratings across multiple informants. </a:t>
            </a:r>
            <a:r>
              <a:rPr lang="en-US" i="1" dirty="0" smtClean="0"/>
              <a:t>Psychological Methods, 18</a:t>
            </a:r>
            <a:r>
              <a:rPr lang="en-US" dirty="0" smtClean="0"/>
              <a:t>, 475-493. </a:t>
            </a:r>
            <a:r>
              <a:rPr lang="en-US" dirty="0" err="1" smtClean="0"/>
              <a:t>doi</a:t>
            </a:r>
            <a:r>
              <a:rPr lang="en-US" dirty="0" smtClean="0"/>
              <a:t>: 10.1037/a0032475. PMCID: PMC3964937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2622" y="5399125"/>
            <a:ext cx="99795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Hussong, A.M., Curran, P.J. &amp; Bauer, D.J. (2013). Integrative data analysis in clinical psychology research. Annual Review of Clinical Psychology, 9, 61-89. doi:10.1146/annurev-clinpsy-050212-185522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92622" y="2944831"/>
            <a:ext cx="100801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Bauer, D.J. &amp; Hussong, A.M (2009). Psychometric approaches for developing commensurate measures across independent studies: traditional and new models. Psychological Methods, 14, 101-125. doi:10.1037/a0015583 PMCID:PMC2780030</a:t>
            </a:r>
          </a:p>
        </p:txBody>
      </p:sp>
    </p:spTree>
    <p:extLst>
      <p:ext uri="{BB962C8B-B14F-4D97-AF65-F5344CB8AC3E}">
        <p14:creationId xmlns:p14="http://schemas.microsoft.com/office/powerpoint/2010/main" val="34824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Source Variation Across Studies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84678" y="2462461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1:</a:t>
            </a:r>
          </a:p>
          <a:p>
            <a:r>
              <a:rPr lang="en-US" dirty="0" smtClean="0"/>
              <a:t>(Early)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4678" y="3882806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2:</a:t>
            </a:r>
          </a:p>
          <a:p>
            <a:r>
              <a:rPr lang="en-US" dirty="0" smtClean="0"/>
              <a:t>(Mid)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4678" y="5321819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3:</a:t>
            </a:r>
          </a:p>
          <a:p>
            <a:r>
              <a:rPr lang="en-US" dirty="0" smtClean="0"/>
              <a:t>(Late)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089902" y="1826506"/>
            <a:ext cx="798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067112" y="1815709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68834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53845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38854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23865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08874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93885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678894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245403" y="5321819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630414" y="5321819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015423" y="5321819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8400434" y="5321819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785443" y="5321819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9170454" y="5321819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9555463" y="5321819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368834" y="388280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753845" y="388280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138854" y="388280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523865" y="388280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908874" y="388280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293885" y="388280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678894" y="3882806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245403" y="3882806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630414" y="3882806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8015423" y="3882806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8400434" y="3882806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8785443" y="3882806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9170454" y="3882806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9555463" y="3882806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3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587035" y="3881118"/>
            <a:ext cx="1540042" cy="369332"/>
            <a:chOff x="6587035" y="3881118"/>
            <a:chExt cx="1540042" cy="369332"/>
          </a:xfrm>
        </p:grpSpPr>
        <p:sp>
          <p:nvSpPr>
            <p:cNvPr id="47" name="Rectangle 46"/>
            <p:cNvSpPr/>
            <p:nvPr/>
          </p:nvSpPr>
          <p:spPr>
            <a:xfrm>
              <a:off x="6587035" y="3881118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72046" y="3881118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357055" y="3881118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742066" y="3881118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972046" y="5321819"/>
            <a:ext cx="2300916" cy="369332"/>
            <a:chOff x="6972046" y="5321819"/>
            <a:chExt cx="2300916" cy="369332"/>
          </a:xfrm>
        </p:grpSpPr>
        <p:sp>
          <p:nvSpPr>
            <p:cNvPr id="30" name="Rectangle 29"/>
            <p:cNvSpPr/>
            <p:nvPr/>
          </p:nvSpPr>
          <p:spPr>
            <a:xfrm>
              <a:off x="6972046" y="5321819"/>
              <a:ext cx="385011" cy="369332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357055" y="5321819"/>
              <a:ext cx="385011" cy="369332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732922" y="5321819"/>
              <a:ext cx="385011" cy="369332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117931" y="5321819"/>
              <a:ext cx="385011" cy="369332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502942" y="5321819"/>
              <a:ext cx="385011" cy="369332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87951" y="5321819"/>
              <a:ext cx="385011" cy="369332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972044" y="3881118"/>
            <a:ext cx="1157045" cy="1810033"/>
            <a:chOff x="6972044" y="3881118"/>
            <a:chExt cx="1157045" cy="1810033"/>
          </a:xfrm>
        </p:grpSpPr>
        <p:grpSp>
          <p:nvGrpSpPr>
            <p:cNvPr id="16" name="Group 15"/>
            <p:cNvGrpSpPr/>
            <p:nvPr/>
          </p:nvGrpSpPr>
          <p:grpSpPr>
            <a:xfrm>
              <a:off x="6978082" y="5321819"/>
              <a:ext cx="1151007" cy="369332"/>
              <a:chOff x="6978082" y="5321819"/>
              <a:chExt cx="1151007" cy="369332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6978082" y="5321819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7030A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357336" y="5321819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7030A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744078" y="5321819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7030A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972044" y="3881118"/>
              <a:ext cx="1151007" cy="369332"/>
              <a:chOff x="6972044" y="3881118"/>
              <a:chExt cx="1151007" cy="369332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972044" y="3881118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7030A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351298" y="3881118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7030A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738040" y="3881118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7030A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3480486" y="3882806"/>
            <a:ext cx="1925051" cy="369332"/>
            <a:chOff x="3480486" y="3882806"/>
            <a:chExt cx="1925051" cy="369332"/>
          </a:xfrm>
        </p:grpSpPr>
        <p:sp>
          <p:nvSpPr>
            <p:cNvPr id="40" name="Rectangle 39"/>
            <p:cNvSpPr/>
            <p:nvPr/>
          </p:nvSpPr>
          <p:spPr>
            <a:xfrm>
              <a:off x="3480486" y="3882806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65497" y="3882806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50506" y="3882806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020526" y="3882806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636352" y="3882806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Source Variation Across Studies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6310" y="2462461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1:</a:t>
            </a:r>
          </a:p>
          <a:p>
            <a:r>
              <a:rPr lang="en-US" dirty="0" smtClean="0"/>
              <a:t>(Early)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26310" y="3882806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2:</a:t>
            </a:r>
          </a:p>
          <a:p>
            <a:r>
              <a:rPr lang="en-US" dirty="0" smtClean="0"/>
              <a:t>(Mid)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26310" y="5321819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3:</a:t>
            </a:r>
          </a:p>
          <a:p>
            <a:r>
              <a:rPr lang="en-US" dirty="0" smtClean="0"/>
              <a:t>(Late)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431534" y="1826506"/>
            <a:ext cx="798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408744" y="1815709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10466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95477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80486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65497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50506" y="2462461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9501541" y="2277795"/>
            <a:ext cx="2594828" cy="738664"/>
            <a:chOff x="8806597" y="2386013"/>
            <a:chExt cx="2594828" cy="738664"/>
          </a:xfrm>
        </p:grpSpPr>
        <p:sp>
          <p:nvSpPr>
            <p:cNvPr id="57" name="TextBox 56"/>
            <p:cNvSpPr txBox="1"/>
            <p:nvPr/>
          </p:nvSpPr>
          <p:spPr>
            <a:xfrm>
              <a:off x="9295274" y="2478346"/>
              <a:ext cx="21061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Harmonized Common Item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010650" y="2545021"/>
              <a:ext cx="260060" cy="26485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806597" y="2386013"/>
              <a:ext cx="2175347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84567" y="2462461"/>
            <a:ext cx="1152622" cy="1789677"/>
            <a:chOff x="3484567" y="2462461"/>
            <a:chExt cx="1152622" cy="1789677"/>
          </a:xfrm>
        </p:grpSpPr>
        <p:grpSp>
          <p:nvGrpSpPr>
            <p:cNvPr id="3" name="Group 2"/>
            <p:cNvGrpSpPr/>
            <p:nvPr/>
          </p:nvGrpSpPr>
          <p:grpSpPr>
            <a:xfrm>
              <a:off x="3485404" y="3882806"/>
              <a:ext cx="1151785" cy="369332"/>
              <a:chOff x="3485404" y="3882806"/>
              <a:chExt cx="1151785" cy="369332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871250" y="3882806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252178" y="3882806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485404" y="3882806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484567" y="2462461"/>
              <a:ext cx="1151785" cy="369332"/>
              <a:chOff x="3484567" y="2462461"/>
              <a:chExt cx="1151785" cy="369332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870413" y="2462461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251341" y="2462461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484567" y="2462461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2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power through data aggregation</a:t>
            </a:r>
          </a:p>
          <a:p>
            <a:r>
              <a:rPr lang="en-US" dirty="0" smtClean="0"/>
              <a:t>Permits formal tests of the reproducibility of findings across studies</a:t>
            </a:r>
          </a:p>
          <a:p>
            <a:r>
              <a:rPr lang="en-US" i="1" dirty="0"/>
              <a:t>Provides a way to combine longitudinal research conducted </a:t>
            </a:r>
            <a:r>
              <a:rPr lang="en-US" i="1" dirty="0" smtClean="0"/>
              <a:t>over different age intervals to </a:t>
            </a:r>
            <a:r>
              <a:rPr lang="en-US" i="1" dirty="0"/>
              <a:t>cover a wider </a:t>
            </a:r>
            <a:r>
              <a:rPr lang="en-US" i="1" dirty="0" smtClean="0"/>
              <a:t>developmental span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0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Among the many challenges for IDA is measurement</a:t>
            </a:r>
          </a:p>
          <a:p>
            <a:pPr lvl="1"/>
            <a:r>
              <a:rPr lang="en-US" dirty="0" smtClean="0"/>
              <a:t>Are the same constructs measured in each contributing study?</a:t>
            </a:r>
          </a:p>
          <a:p>
            <a:pPr lvl="1"/>
            <a:r>
              <a:rPr lang="en-US" dirty="0" smtClean="0"/>
              <a:t>Are they measured using the same or similar items across studies?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Scenario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45966" y="2462461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1: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45966" y="3882806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2: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45966" y="5321819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3: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135282" y="2441380"/>
            <a:ext cx="3465091" cy="369332"/>
            <a:chOff x="2907319" y="2459692"/>
            <a:chExt cx="3465091" cy="369332"/>
          </a:xfrm>
        </p:grpSpPr>
        <p:sp>
          <p:nvSpPr>
            <p:cNvPr id="7" name="Rectangle 6"/>
            <p:cNvSpPr/>
            <p:nvPr/>
          </p:nvSpPr>
          <p:spPr>
            <a:xfrm>
              <a:off x="2907319" y="2459692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92328" y="2459692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77339" y="2459692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62348" y="2459692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47359" y="2459692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32368" y="2459692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17379" y="2459692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02388" y="2459692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87399" y="2459692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135282" y="3864494"/>
            <a:ext cx="3465091" cy="369332"/>
            <a:chOff x="2983825" y="3882806"/>
            <a:chExt cx="3465091" cy="369332"/>
          </a:xfrm>
        </p:grpSpPr>
        <p:sp>
          <p:nvSpPr>
            <p:cNvPr id="37" name="Rectangle 36"/>
            <p:cNvSpPr/>
            <p:nvPr/>
          </p:nvSpPr>
          <p:spPr>
            <a:xfrm>
              <a:off x="2983825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368834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53845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138854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23865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908874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293885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678894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063905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247385" y="1828141"/>
            <a:ext cx="1197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 A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35282" y="5321819"/>
            <a:ext cx="3465091" cy="369332"/>
            <a:chOff x="2993350" y="5340131"/>
            <a:chExt cx="3465091" cy="369332"/>
          </a:xfrm>
        </p:grpSpPr>
        <p:sp>
          <p:nvSpPr>
            <p:cNvPr id="55" name="Rectangle 54"/>
            <p:cNvSpPr/>
            <p:nvPr/>
          </p:nvSpPr>
          <p:spPr>
            <a:xfrm>
              <a:off x="2993350" y="534013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378359" y="534013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763370" y="534013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148379" y="534013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533390" y="534013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18399" y="534013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03410" y="534013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688419" y="534013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073430" y="534013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Left Brace 45"/>
          <p:cNvSpPr/>
          <p:nvPr/>
        </p:nvSpPr>
        <p:spPr>
          <a:xfrm rot="10800000" flipV="1">
            <a:off x="8354574" y="2441379"/>
            <a:ext cx="131058" cy="3249771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673487" y="3725994"/>
            <a:ext cx="113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Common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753835" y="5308493"/>
            <a:ext cx="770022" cy="369332"/>
            <a:chOff x="4642085" y="6091829"/>
            <a:chExt cx="770022" cy="369332"/>
          </a:xfrm>
        </p:grpSpPr>
        <p:sp>
          <p:nvSpPr>
            <p:cNvPr id="124" name="Rectangle 123"/>
            <p:cNvSpPr/>
            <p:nvPr/>
          </p:nvSpPr>
          <p:spPr>
            <a:xfrm>
              <a:off x="4642085" y="6091829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027096" y="6091829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523858" y="3882806"/>
            <a:ext cx="3465091" cy="369332"/>
            <a:chOff x="2983825" y="3882806"/>
            <a:chExt cx="3465091" cy="369332"/>
          </a:xfrm>
          <a:solidFill>
            <a:schemeClr val="accent2"/>
          </a:solidFill>
        </p:grpSpPr>
        <p:sp>
          <p:nvSpPr>
            <p:cNvPr id="115" name="Rectangle 114"/>
            <p:cNvSpPr/>
            <p:nvPr/>
          </p:nvSpPr>
          <p:spPr>
            <a:xfrm>
              <a:off x="2983825" y="3882806"/>
              <a:ext cx="385011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368834" y="3882806"/>
              <a:ext cx="385011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53845" y="3882806"/>
              <a:ext cx="385011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138854" y="3882806"/>
              <a:ext cx="385011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523865" y="3882806"/>
              <a:ext cx="385011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908874" y="3882806"/>
              <a:ext cx="385011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293885" y="3882806"/>
              <a:ext cx="385011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678894" y="3882806"/>
              <a:ext cx="385011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063905" y="3882806"/>
              <a:ext cx="385011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83823" y="2454263"/>
            <a:ext cx="3465091" cy="369332"/>
            <a:chOff x="2983825" y="2462461"/>
            <a:chExt cx="3465091" cy="369332"/>
          </a:xfrm>
        </p:grpSpPr>
        <p:sp>
          <p:nvSpPr>
            <p:cNvPr id="95" name="Rectangle 94"/>
            <p:cNvSpPr/>
            <p:nvPr/>
          </p:nvSpPr>
          <p:spPr>
            <a:xfrm>
              <a:off x="2983825" y="246246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368834" y="246246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753845" y="246246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138854" y="246246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523865" y="246246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908874" y="246246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293885" y="246246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678894" y="246246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63905" y="2462461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Difficult Scenario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84678" y="2462461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1: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4678" y="3882806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2: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4678" y="5321819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3: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218934" y="5308493"/>
            <a:ext cx="2695069" cy="369332"/>
            <a:chOff x="7218934" y="5308493"/>
            <a:chExt cx="2695069" cy="369332"/>
          </a:xfrm>
        </p:grpSpPr>
        <p:sp>
          <p:nvSpPr>
            <p:cNvPr id="20" name="Rectangle 19"/>
            <p:cNvSpPr/>
            <p:nvPr/>
          </p:nvSpPr>
          <p:spPr>
            <a:xfrm>
              <a:off x="7218934" y="5308493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03943" y="5308493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988952" y="5308493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373961" y="5308493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758972" y="5308493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143981" y="5308493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528992" y="5308493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6448914" y="3882806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833923" y="3882806"/>
            <a:ext cx="38501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983823" y="2454263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368832" y="2454263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8806597" y="2386013"/>
            <a:ext cx="2594828" cy="738664"/>
            <a:chOff x="8806597" y="2386013"/>
            <a:chExt cx="2594828" cy="738664"/>
          </a:xfrm>
        </p:grpSpPr>
        <p:sp>
          <p:nvSpPr>
            <p:cNvPr id="84" name="TextBox 83"/>
            <p:cNvSpPr txBox="1"/>
            <p:nvPr/>
          </p:nvSpPr>
          <p:spPr>
            <a:xfrm>
              <a:off x="9295274" y="2478346"/>
              <a:ext cx="21061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Harmonized Common Item</a:t>
              </a:r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010650" y="2545021"/>
              <a:ext cx="260060" cy="26485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806597" y="2386013"/>
              <a:ext cx="2175347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23858" y="2454263"/>
            <a:ext cx="1925058" cy="1797875"/>
            <a:chOff x="4523858" y="2454263"/>
            <a:chExt cx="1925058" cy="1797875"/>
          </a:xfrm>
        </p:grpSpPr>
        <p:sp>
          <p:nvSpPr>
            <p:cNvPr id="32" name="Rectangle 31"/>
            <p:cNvSpPr/>
            <p:nvPr/>
          </p:nvSpPr>
          <p:spPr>
            <a:xfrm>
              <a:off x="4523865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908874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293885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78894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63905" y="3882806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93881" y="3882806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78890" y="3882806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063901" y="3882806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523858" y="3882806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908867" y="3882806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523863" y="2454263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08872" y="2454263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293883" y="2454263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678892" y="2454263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063903" y="2454263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293882" y="2454263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678891" y="2454263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063902" y="2454263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23862" y="2454263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908871" y="2454263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218932" y="3882806"/>
            <a:ext cx="770020" cy="1795019"/>
            <a:chOff x="7218932" y="3882806"/>
            <a:chExt cx="770020" cy="1795019"/>
          </a:xfrm>
        </p:grpSpPr>
        <p:sp>
          <p:nvSpPr>
            <p:cNvPr id="39" name="Rectangle 38"/>
            <p:cNvSpPr/>
            <p:nvPr/>
          </p:nvSpPr>
          <p:spPr>
            <a:xfrm>
              <a:off x="7218932" y="3882806"/>
              <a:ext cx="385011" cy="3693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603939" y="3882806"/>
              <a:ext cx="385011" cy="3693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218934" y="5308493"/>
              <a:ext cx="770018" cy="369332"/>
              <a:chOff x="7218932" y="6072067"/>
              <a:chExt cx="770018" cy="369332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7218932" y="6072067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603939" y="6072067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26" name="TextBox 125"/>
          <p:cNvSpPr txBox="1"/>
          <p:nvPr/>
        </p:nvSpPr>
        <p:spPr>
          <a:xfrm>
            <a:off x="6014436" y="1933442"/>
            <a:ext cx="1197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 A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7492716" y="3388343"/>
            <a:ext cx="1197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 B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9449016" y="4839261"/>
            <a:ext cx="1197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 C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753843" y="2454263"/>
            <a:ext cx="38501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753835" y="2454263"/>
            <a:ext cx="770028" cy="3223562"/>
            <a:chOff x="3753835" y="2454263"/>
            <a:chExt cx="770028" cy="3223562"/>
          </a:xfrm>
        </p:grpSpPr>
        <p:grpSp>
          <p:nvGrpSpPr>
            <p:cNvPr id="10" name="Group 9"/>
            <p:cNvGrpSpPr/>
            <p:nvPr/>
          </p:nvGrpSpPr>
          <p:grpSpPr>
            <a:xfrm>
              <a:off x="3753835" y="5308493"/>
              <a:ext cx="770023" cy="369332"/>
              <a:chOff x="3753835" y="5308493"/>
              <a:chExt cx="770023" cy="369332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4138847" y="5308493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753835" y="5308493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2" name="Rectangle 61"/>
            <p:cNvSpPr/>
            <p:nvPr/>
          </p:nvSpPr>
          <p:spPr>
            <a:xfrm>
              <a:off x="4138852" y="2454263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753840" y="2454263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1036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Psychometric Modeling</a:t>
            </a:r>
            <a:endParaRPr lang="en-US" dirty="0"/>
          </a:p>
        </p:txBody>
      </p:sp>
      <p:sp>
        <p:nvSpPr>
          <p:cNvPr id="66" name="Content Placeholder 6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 factor analysis / item response theory model for pooled item set</a:t>
            </a:r>
          </a:p>
          <a:p>
            <a:r>
              <a:rPr lang="en-US" dirty="0" smtClean="0"/>
              <a:t>Score factor in each study</a:t>
            </a:r>
          </a:p>
          <a:p>
            <a:r>
              <a:rPr lang="en-US" dirty="0" smtClean="0"/>
              <a:t>Under measurement invariance factor scores have same meaning and metric, despite differences in observed item sets</a:t>
            </a:r>
          </a:p>
        </p:txBody>
      </p:sp>
    </p:spTree>
    <p:extLst>
      <p:ext uri="{BB962C8B-B14F-4D97-AF65-F5344CB8AC3E}">
        <p14:creationId xmlns:p14="http://schemas.microsoft.com/office/powerpoint/2010/main" val="38502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244077" y="3342774"/>
            <a:ext cx="7827965" cy="771022"/>
            <a:chOff x="1426957" y="3342774"/>
            <a:chExt cx="7827965" cy="771022"/>
          </a:xfrm>
        </p:grpSpPr>
        <p:sp>
          <p:nvSpPr>
            <p:cNvPr id="83" name="Left Brace 82"/>
            <p:cNvSpPr/>
            <p:nvPr/>
          </p:nvSpPr>
          <p:spPr>
            <a:xfrm rot="5400000" flipV="1">
              <a:off x="5693249" y="552124"/>
              <a:ext cx="193177" cy="6930168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426957" y="3342774"/>
              <a:ext cx="894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Pooled:</a:t>
              </a:r>
              <a:endParaRPr lang="en-US" dirty="0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336888" y="3361824"/>
              <a:ext cx="6918034" cy="369332"/>
              <a:chOff x="2537547" y="3350775"/>
              <a:chExt cx="6918034" cy="369332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2537547" y="3350775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922556" y="3350775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307567" y="3350775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692576" y="3350775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077587" y="3350775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62596" y="3350775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847607" y="3350775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232616" y="3350775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617627" y="3350775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847606" y="3350775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accent2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5232615" y="3350775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accent2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5617626" y="3350775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accent2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077586" y="3350775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accent2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462595" y="3350775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accent2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307564" y="3350775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5991642" y="3350775"/>
                <a:ext cx="385011" cy="36933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376651" y="3350775"/>
                <a:ext cx="385011" cy="36933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760512" y="3350775"/>
                <a:ext cx="385011" cy="36933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145521" y="3350775"/>
                <a:ext cx="385011" cy="36933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530530" y="3350775"/>
                <a:ext cx="385011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7915539" y="3350775"/>
                <a:ext cx="385011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8300550" y="3350775"/>
                <a:ext cx="385011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8685559" y="3350775"/>
                <a:ext cx="385011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9070570" y="3350775"/>
                <a:ext cx="385011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6760510" y="3350775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145517" y="3350775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1191371" y="4363453"/>
            <a:ext cx="10587249" cy="1973974"/>
            <a:chOff x="1374251" y="4363453"/>
            <a:chExt cx="10587249" cy="1973974"/>
          </a:xfrm>
        </p:grpSpPr>
        <p:sp>
          <p:nvSpPr>
            <p:cNvPr id="4" name="Rectangle 3"/>
            <p:cNvSpPr/>
            <p:nvPr/>
          </p:nvSpPr>
          <p:spPr>
            <a:xfrm>
              <a:off x="6572004" y="5792918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957013" y="5792918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342022" y="5792918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727031" y="5792918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112042" y="5792918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497051" y="5792918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882062" y="5792918"/>
              <a:ext cx="38501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54774" y="5125430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39783" y="5125430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4794" y="5125430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09803" y="5125430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394814" y="5125430"/>
              <a:ext cx="385011" cy="3693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79823" y="5125430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64832" y="5125430"/>
              <a:ext cx="385011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49841" y="5125430"/>
              <a:ext cx="385011" cy="3693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24790" y="5125430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009799" y="5125430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394810" y="5125430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54767" y="5125430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239776" y="5125430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934848" y="5125430"/>
              <a:ext cx="385011" cy="3693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2336888" y="4448035"/>
              <a:ext cx="3465091" cy="369332"/>
              <a:chOff x="3212423" y="4654538"/>
              <a:chExt cx="3465091" cy="36933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212423" y="4654538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597432" y="4654538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982443" y="4654538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367452" y="4654538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752463" y="4654538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137472" y="4654538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522483" y="4654538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907492" y="4654538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292503" y="4654538"/>
                <a:ext cx="385011" cy="3693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522482" y="4654538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accent2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907491" y="4654538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accent2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292502" y="4654538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accent2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752462" y="4654538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accent2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137471" y="4654538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accent2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982440" y="4654538"/>
                <a:ext cx="385011" cy="36933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rgbClr val="FFFF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6572002" y="5792918"/>
              <a:ext cx="385011" cy="3693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57009" y="5792918"/>
              <a:ext cx="385011" cy="3693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91917" y="5792918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06905" y="5792918"/>
              <a:ext cx="385011" cy="36933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374251" y="4448035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Study 1: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374251" y="5125430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Study 2: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374251" y="5792918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Study 3:</a:t>
              </a:r>
              <a:endParaRPr lang="en-US" dirty="0"/>
            </a:p>
          </p:txBody>
        </p:sp>
        <p:sp>
          <p:nvSpPr>
            <p:cNvPr id="117" name="Left Brace 116"/>
            <p:cNvSpPr/>
            <p:nvPr/>
          </p:nvSpPr>
          <p:spPr>
            <a:xfrm rot="10800000" flipV="1">
              <a:off x="10026479" y="4363453"/>
              <a:ext cx="216024" cy="1973974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0369013" y="5165774"/>
              <a:ext cx="1592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Different Items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340932" y="1690688"/>
            <a:ext cx="9171043" cy="1671026"/>
            <a:chOff x="2523812" y="1690688"/>
            <a:chExt cx="9171043" cy="1671026"/>
          </a:xfrm>
        </p:grpSpPr>
        <p:grpSp>
          <p:nvGrpSpPr>
            <p:cNvPr id="44" name="Group 43"/>
            <p:cNvGrpSpPr/>
            <p:nvPr/>
          </p:nvGrpSpPr>
          <p:grpSpPr>
            <a:xfrm>
              <a:off x="2523812" y="1787109"/>
              <a:ext cx="6523485" cy="1574605"/>
              <a:chOff x="2523812" y="1787109"/>
              <a:chExt cx="6523485" cy="1574605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 flipH="1">
                <a:off x="4047273" y="2096671"/>
                <a:ext cx="1523760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H="1">
                <a:off x="4432282" y="2096671"/>
                <a:ext cx="1134979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4817293" y="2096671"/>
                <a:ext cx="749968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5202302" y="2080803"/>
                <a:ext cx="364958" cy="128091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5587310" y="2080803"/>
                <a:ext cx="3" cy="128091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5603591" y="2096671"/>
                <a:ext cx="1523760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5607363" y="2096671"/>
                <a:ext cx="1134979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5607363" y="2096671"/>
                <a:ext cx="749968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5607364" y="2080803"/>
                <a:ext cx="364958" cy="128091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H="1">
                <a:off x="3666630" y="2096671"/>
                <a:ext cx="1900629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H="1">
                <a:off x="3296287" y="2096671"/>
                <a:ext cx="2287249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H="1">
                <a:off x="2892243" y="2096671"/>
                <a:ext cx="2714104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H="1">
                <a:off x="2523812" y="2096671"/>
                <a:ext cx="3067270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5567259" y="2096671"/>
                <a:ext cx="1970351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5563490" y="2096671"/>
                <a:ext cx="2364744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5543439" y="2096671"/>
                <a:ext cx="2745983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>
                <a:off x="5543438" y="2096671"/>
                <a:ext cx="3157629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>
                <a:off x="5559721" y="2096671"/>
                <a:ext cx="3487576" cy="12650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/>
              <p:cNvSpPr/>
              <p:nvPr/>
            </p:nvSpPr>
            <p:spPr>
              <a:xfrm>
                <a:off x="5202302" y="1787109"/>
                <a:ext cx="770020" cy="6191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F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9" name="Left Brace 118"/>
            <p:cNvSpPr/>
            <p:nvPr/>
          </p:nvSpPr>
          <p:spPr>
            <a:xfrm rot="10800000" flipV="1">
              <a:off x="10026479" y="1690688"/>
              <a:ext cx="216024" cy="1652086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0356475" y="2332065"/>
              <a:ext cx="1338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Same Factor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0121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Measurement Invariance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evaluate comparability of scores by testing whether common item parameters are equal across studies</a:t>
            </a:r>
          </a:p>
          <a:p>
            <a:pPr lvl="1"/>
            <a:r>
              <a:rPr lang="en-US" dirty="0" smtClean="0"/>
              <a:t>Testing DIF especially important for harmonized items</a:t>
            </a:r>
          </a:p>
          <a:p>
            <a:pPr lvl="1"/>
            <a:r>
              <a:rPr lang="en-US" dirty="0" smtClean="0"/>
              <a:t>But DIF may also exist for identical items (e.g., context effects)</a:t>
            </a:r>
          </a:p>
          <a:p>
            <a:r>
              <a:rPr lang="en-US" dirty="0" smtClean="0"/>
              <a:t>Often need to simultaneously consider DIF due to other covariates</a:t>
            </a:r>
          </a:p>
          <a:p>
            <a:pPr lvl="1"/>
            <a:r>
              <a:rPr lang="en-US" dirty="0" smtClean="0"/>
              <a:t>Gender, age, etc.</a:t>
            </a:r>
          </a:p>
          <a:p>
            <a:pPr lvl="1"/>
            <a:r>
              <a:rPr lang="en-US" dirty="0" smtClean="0"/>
              <a:t>Especially those that </a:t>
            </a:r>
            <a:r>
              <a:rPr lang="en-US" dirty="0" err="1" smtClean="0"/>
              <a:t>covary</a:t>
            </a:r>
            <a:r>
              <a:rPr lang="en-US" dirty="0" smtClean="0"/>
              <a:t> with study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666</TotalTime>
  <Words>1140</Words>
  <Application>Microsoft Office PowerPoint</Application>
  <PresentationFormat>Widescreen</PresentationFormat>
  <Paragraphs>286</Paragraphs>
  <Slides>26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Simplified Arabic</vt:lpstr>
      <vt:lpstr>Office Theme</vt:lpstr>
      <vt:lpstr>Integrative Data Analysis with Multi-Source Data</vt:lpstr>
      <vt:lpstr>Integrative Data Analysis</vt:lpstr>
      <vt:lpstr>Advantages</vt:lpstr>
      <vt:lpstr>The Challenge of Measurement</vt:lpstr>
      <vt:lpstr>Ideal Scenario</vt:lpstr>
      <vt:lpstr>More Difficult Scenario</vt:lpstr>
      <vt:lpstr>Psychometric Modeling</vt:lpstr>
      <vt:lpstr>Factor Analysis</vt:lpstr>
      <vt:lpstr>Testing Measurement Invariance</vt:lpstr>
      <vt:lpstr>Multi-Source Data</vt:lpstr>
      <vt:lpstr>Sources of Information</vt:lpstr>
      <vt:lpstr>Psychometric Models for Multi-Source Data</vt:lpstr>
      <vt:lpstr>Example TFM Application</vt:lpstr>
      <vt:lpstr>Data Structure</vt:lpstr>
      <vt:lpstr>TFM</vt:lpstr>
      <vt:lpstr>General Results</vt:lpstr>
      <vt:lpstr>Important Question</vt:lpstr>
      <vt:lpstr>Preliminary Assessment</vt:lpstr>
      <vt:lpstr>Data Configurations for Scoring</vt:lpstr>
      <vt:lpstr>Complete</vt:lpstr>
      <vt:lpstr>Score Correlations</vt:lpstr>
      <vt:lpstr>Conclusions</vt:lpstr>
      <vt:lpstr>Acknowledgments</vt:lpstr>
      <vt:lpstr>References</vt:lpstr>
      <vt:lpstr>Potential Source Variation Across Studies</vt:lpstr>
      <vt:lpstr>Potential Source Variation Across Studies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Integrative Data Analysis with Multi-Source Data</dc:title>
  <dc:creator>Bauer, Daniel J</dc:creator>
  <cp:lastModifiedBy>Bauer, Daniel J</cp:lastModifiedBy>
  <cp:revision>57</cp:revision>
  <dcterms:created xsi:type="dcterms:W3CDTF">2015-07-27T15:11:53Z</dcterms:created>
  <dcterms:modified xsi:type="dcterms:W3CDTF">2015-08-04T18:21:14Z</dcterms:modified>
</cp:coreProperties>
</file>