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7" r:id="rId4"/>
    <p:sldId id="260" r:id="rId5"/>
    <p:sldId id="261" r:id="rId6"/>
    <p:sldId id="263" r:id="rId7"/>
    <p:sldId id="262" r:id="rId8"/>
    <p:sldId id="259" r:id="rId9"/>
    <p:sldId id="275" r:id="rId10"/>
    <p:sldId id="274" r:id="rId11"/>
    <p:sldId id="273" r:id="rId12"/>
    <p:sldId id="271" r:id="rId13"/>
    <p:sldId id="270" r:id="rId14"/>
    <p:sldId id="269" r:id="rId15"/>
    <p:sldId id="265" r:id="rId16"/>
    <p:sldId id="272" r:id="rId17"/>
    <p:sldId id="268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7" autoAdjust="0"/>
    <p:restoredTop sz="94662" autoAdjust="0"/>
  </p:normalViewPr>
  <p:slideViewPr>
    <p:cSldViewPr>
      <p:cViewPr>
        <p:scale>
          <a:sx n="110" d="100"/>
          <a:sy n="110" d="100"/>
        </p:scale>
        <p:origin x="-1560" y="-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1B8772-649F-44C7-BE73-1F8DCCDBE594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F26C8-BBB1-4B84-ACD0-D292107DC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369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F26C8-BBB1-4B84-ACD0-D292107DC63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526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F79FC-F509-484B-8D9E-0EF1BBA42E1E}" type="datetimeFigureOut">
              <a:rPr lang="en-US" smtClean="0"/>
              <a:t>3/19/2015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7C197-54D3-4F2D-BA82-CC8BB8932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672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F79FC-F509-484B-8D9E-0EF1BBA42E1E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7C197-54D3-4F2D-BA82-CC8BB8932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478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F79FC-F509-484B-8D9E-0EF1BBA42E1E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7C197-54D3-4F2D-BA82-CC8BB8932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10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2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>
            <a:lvl1pPr>
              <a:spcBef>
                <a:spcPts val="1200"/>
              </a:spcBef>
              <a:buClr>
                <a:schemeClr val="accent1"/>
              </a:buClr>
              <a:defRPr sz="2400" b="0"/>
            </a:lvl1pPr>
            <a:lvl2pPr marL="742950" indent="-285750"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 b="0">
                <a:solidFill>
                  <a:schemeClr val="tx1"/>
                </a:solidFill>
              </a:defRPr>
            </a:lvl2pPr>
            <a:lvl3pPr marL="1143000" indent="-228600">
              <a:buClr>
                <a:schemeClr val="accent1"/>
              </a:buClr>
              <a:buFont typeface="Simplified Arabic" panose="02020603050405020304" pitchFamily="18" charset="-78"/>
              <a:buChar char="-"/>
              <a:defRPr sz="1800" b="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0"/>
            <a:r>
              <a:rPr lang="en-US" dirty="0" err="1" smtClean="0"/>
              <a:t>asdsa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356378"/>
            <a:ext cx="2133600" cy="365125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fld id="{A5AF79FC-F509-484B-8D9E-0EF1BBA42E1E}" type="datetimeFigureOut">
              <a:rPr lang="en-US" smtClean="0"/>
              <a:pPr/>
              <a:t>3/19/2015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7C7C197-54D3-4F2D-BA82-CC8BB89326C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48400"/>
            <a:ext cx="1828800" cy="502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457200" y="1103243"/>
            <a:ext cx="8229600" cy="0"/>
          </a:xfrm>
          <a:prstGeom prst="line">
            <a:avLst/>
          </a:prstGeom>
          <a:ln w="381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7105801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F79FC-F509-484B-8D9E-0EF1BBA42E1E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7C197-54D3-4F2D-BA82-CC8BB8932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74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F79FC-F509-484B-8D9E-0EF1BBA42E1E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7C197-54D3-4F2D-BA82-CC8BB8932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478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F79FC-F509-484B-8D9E-0EF1BBA42E1E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7C197-54D3-4F2D-BA82-CC8BB8932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388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F79FC-F509-484B-8D9E-0EF1BBA42E1E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7C197-54D3-4F2D-BA82-CC8BB8932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56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F79FC-F509-484B-8D9E-0EF1BBA42E1E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7C197-54D3-4F2D-BA82-CC8BB8932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712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F79FC-F509-484B-8D9E-0EF1BBA42E1E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7C197-54D3-4F2D-BA82-CC8BB8932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603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F79FC-F509-484B-8D9E-0EF1BBA42E1E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7C197-54D3-4F2D-BA82-CC8BB8932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80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F79FC-F509-484B-8D9E-0EF1BBA42E1E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9/29/2014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7C197-54D3-4F2D-BA82-CC8BB89326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97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Simplified Arabic" panose="02020603050405020304" pitchFamily="18" charset="-78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baseline="0">
          <a:solidFill>
            <a:schemeClr val="tx1"/>
          </a:solidFill>
          <a:latin typeface="Simplified Arabic" panose="02020603050405020304" pitchFamily="18" charset="-78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baseline="0">
          <a:solidFill>
            <a:schemeClr val="tx1"/>
          </a:solidFill>
          <a:latin typeface="Simplified Arabic" panose="02020603050405020304" pitchFamily="18" charset="-78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Simplified Arabic" panose="02020603050405020304" pitchFamily="18" charset="-78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Simplified Arabic" panose="02020603050405020304" pitchFamily="18" charset="-78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baseline="0">
          <a:solidFill>
            <a:schemeClr val="tx1"/>
          </a:solidFill>
          <a:latin typeface="Simplified Arabic" panose="02020603050405020304" pitchFamily="18" charset="-78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6.bin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2625"/>
            <a:ext cx="7772400" cy="1470025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Constructing Common Measures for Integrative Data Analysis: </a:t>
            </a:r>
            <a:br>
              <a:rPr lang="en-US" sz="3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</a:br>
            <a:r>
              <a:rPr lang="en-US" sz="36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Score Performance</a:t>
            </a:r>
            <a:endParaRPr lang="en-US" sz="36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43200"/>
            <a:ext cx="6400800" cy="1752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Daniel J. Bauer, Veronica T. Cole, </a:t>
            </a:r>
          </a:p>
          <a:p>
            <a:r>
              <a:rPr lang="en-US" sz="2400" dirty="0" err="1" smtClean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Nisha</a:t>
            </a:r>
            <a:r>
              <a:rPr lang="en-US" sz="2400" dirty="0" smtClean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C. </a:t>
            </a:r>
            <a:r>
              <a:rPr lang="en-US" sz="2400" dirty="0" err="1" smtClean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Gottfredson</a:t>
            </a:r>
            <a:r>
              <a:rPr lang="en-US" sz="2400" dirty="0" smtClean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, Patrick J. Curran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Andrea M. </a:t>
            </a:r>
            <a:r>
              <a:rPr lang="en-US" sz="2400" dirty="0" err="1" smtClean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Hussong</a:t>
            </a:r>
            <a:endParaRPr lang="en-US" sz="2400" dirty="0">
              <a:solidFill>
                <a:schemeClr val="tx1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924" y="4876800"/>
            <a:ext cx="4434152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369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19884"/>
            <a:ext cx="2057400" cy="2117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86200"/>
            <a:ext cx="2057400" cy="2117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230" y="1619884"/>
            <a:ext cx="2057400" cy="2117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230" y="3886200"/>
            <a:ext cx="2057400" cy="2117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2347035" y="3878175"/>
            <a:ext cx="3733800" cy="1801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Intercept, </a:t>
            </a:r>
            <a:r>
              <a:rPr lang="en-US" i="1" dirty="0" smtClean="0"/>
              <a:t>N </a:t>
            </a:r>
            <a:r>
              <a:rPr lang="en-US" dirty="0" smtClean="0"/>
              <a:t>= 500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F8266-0F61-496A-8A0C-F64FBA5857B4}" type="datetime1">
              <a:rPr lang="en-US" smtClean="0"/>
              <a:t>3/19/2015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7C197-54D3-4F2D-BA82-CC8BB89326C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47035" y="1271301"/>
            <a:ext cx="871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6 items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4400" y="1271301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24 items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2446567"/>
            <a:ext cx="1112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Small DIF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4808767"/>
            <a:ext cx="112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Large DIF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33600" y="1592175"/>
            <a:ext cx="3733800" cy="1801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400800" y="3593068"/>
            <a:ext cx="2209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Nothing to see here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2421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19884"/>
            <a:ext cx="2057400" cy="2117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86200"/>
            <a:ext cx="2057400" cy="2117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230" y="1619884"/>
            <a:ext cx="2057400" cy="2117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230" y="3886200"/>
            <a:ext cx="2057400" cy="2117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2347035" y="3878175"/>
            <a:ext cx="3733800" cy="1801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 Main Effect, </a:t>
            </a:r>
            <a:r>
              <a:rPr lang="en-US" i="1" dirty="0" smtClean="0"/>
              <a:t>N </a:t>
            </a:r>
            <a:r>
              <a:rPr lang="en-US" dirty="0" smtClean="0"/>
              <a:t>= 500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F8266-0F61-496A-8A0C-F64FBA5857B4}" type="datetime1">
              <a:rPr lang="en-US" smtClean="0"/>
              <a:t>3/19/2015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7C197-54D3-4F2D-BA82-CC8BB89326C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47035" y="1271301"/>
            <a:ext cx="871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6 items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4400" y="1271301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24 items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2446567"/>
            <a:ext cx="1112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Small DIF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4808767"/>
            <a:ext cx="112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Large DIF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33600" y="1592175"/>
            <a:ext cx="3733800" cy="1801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400800" y="3267670"/>
            <a:ext cx="2209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For this effect, including impact most critical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2114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19884"/>
            <a:ext cx="2057400" cy="2117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86200"/>
            <a:ext cx="2057400" cy="2117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230" y="1619884"/>
            <a:ext cx="2057400" cy="2117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230" y="3886200"/>
            <a:ext cx="2057400" cy="2117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2347035" y="3878175"/>
            <a:ext cx="3733800" cy="1801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Gender Main Effect, </a:t>
            </a:r>
            <a:r>
              <a:rPr lang="en-US" i="1" dirty="0" smtClean="0"/>
              <a:t>N </a:t>
            </a:r>
            <a:r>
              <a:rPr lang="en-US" dirty="0" smtClean="0"/>
              <a:t>= 500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F8266-0F61-496A-8A0C-F64FBA5857B4}" type="datetime1">
              <a:rPr lang="en-US" smtClean="0"/>
              <a:t>3/19/2015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7C197-54D3-4F2D-BA82-CC8BB89326C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47035" y="1271301"/>
            <a:ext cx="871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6 items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4400" y="1271301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24 items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2446567"/>
            <a:ext cx="1112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Small DIF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4808767"/>
            <a:ext cx="112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Large DIF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33600" y="1592175"/>
            <a:ext cx="3733800" cy="1801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400800" y="3267670"/>
            <a:ext cx="2209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Biased unless scoring accounts for both impact and DIF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0430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19884"/>
            <a:ext cx="2057400" cy="2117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86200"/>
            <a:ext cx="2057400" cy="2117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230" y="1619884"/>
            <a:ext cx="2057400" cy="2117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230" y="3886200"/>
            <a:ext cx="2057400" cy="2117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2347035" y="3878175"/>
            <a:ext cx="3733800" cy="1801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Main Effect, </a:t>
            </a:r>
            <a:r>
              <a:rPr lang="en-US" i="1" dirty="0" smtClean="0"/>
              <a:t>N </a:t>
            </a:r>
            <a:r>
              <a:rPr lang="en-US" dirty="0" smtClean="0"/>
              <a:t>= 500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F8266-0F61-496A-8A0C-F64FBA5857B4}" type="datetime1">
              <a:rPr lang="en-US" smtClean="0"/>
              <a:t>3/19/2015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7C197-54D3-4F2D-BA82-CC8BB89326C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47035" y="1271301"/>
            <a:ext cx="871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6 items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4400" y="1271301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24 items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2446567"/>
            <a:ext cx="1112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Small DIF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4808767"/>
            <a:ext cx="112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Large DIF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33600" y="1592175"/>
            <a:ext cx="3733800" cy="1801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400800" y="3267670"/>
            <a:ext cx="2209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Biased unless scoring accounts for both impact and DIF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6208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19884"/>
            <a:ext cx="2057400" cy="2117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86200"/>
            <a:ext cx="2057400" cy="2117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230" y="1619884"/>
            <a:ext cx="2057400" cy="2117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230" y="3886200"/>
            <a:ext cx="2057400" cy="2117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2347035" y="3878175"/>
            <a:ext cx="3733800" cy="1801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Symbol" panose="05050102010706020507" pitchFamily="18" charset="2"/>
              </a:rPr>
              <a:t>h</a:t>
            </a:r>
            <a:r>
              <a:rPr lang="en-US" dirty="0" smtClean="0"/>
              <a:t> Main Effect, </a:t>
            </a:r>
            <a:r>
              <a:rPr lang="en-US" i="1" dirty="0" smtClean="0"/>
              <a:t>N </a:t>
            </a:r>
            <a:r>
              <a:rPr lang="en-US" dirty="0" smtClean="0"/>
              <a:t>= 500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F8266-0F61-496A-8A0C-F64FBA5857B4}" type="datetime1">
              <a:rPr lang="en-US" smtClean="0"/>
              <a:t>3/19/2015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7C197-54D3-4F2D-BA82-CC8BB89326C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47035" y="1271301"/>
            <a:ext cx="871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6 items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4400" y="1271301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24 items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2446567"/>
            <a:ext cx="1112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Small DIF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4808767"/>
            <a:ext cx="112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Large DIF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33600" y="1592175"/>
            <a:ext cx="3733800" cy="1801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400800" y="3316069"/>
            <a:ext cx="2209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Oddly, little bias regardless of scoring model</a:t>
            </a:r>
          </a:p>
        </p:txBody>
      </p:sp>
    </p:spTree>
    <p:extLst>
      <p:ext uri="{BB962C8B-B14F-4D97-AF65-F5344CB8AC3E}">
        <p14:creationId xmlns:p14="http://schemas.microsoft.com/office/powerpoint/2010/main" val="297894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19884"/>
            <a:ext cx="2057400" cy="2117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86200"/>
            <a:ext cx="2057400" cy="2117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230" y="1619884"/>
            <a:ext cx="2057400" cy="2117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230" y="3886200"/>
            <a:ext cx="2057400" cy="2117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2347035" y="3878175"/>
            <a:ext cx="3733800" cy="1801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Symbol" panose="05050102010706020507" pitchFamily="18" charset="2"/>
              </a:rPr>
              <a:t>h</a:t>
            </a:r>
            <a:r>
              <a:rPr lang="en-US" dirty="0" smtClean="0"/>
              <a:t> x Study Interaction, </a:t>
            </a:r>
            <a:r>
              <a:rPr lang="en-US" i="1" dirty="0" smtClean="0"/>
              <a:t>N </a:t>
            </a:r>
            <a:r>
              <a:rPr lang="en-US" dirty="0" smtClean="0"/>
              <a:t>= 500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F8266-0F61-496A-8A0C-F64FBA5857B4}" type="datetime1">
              <a:rPr lang="en-US" smtClean="0"/>
              <a:t>3/19/2015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7C197-54D3-4F2D-BA82-CC8BB89326C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47035" y="1271301"/>
            <a:ext cx="871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6 items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4400" y="1271301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24 items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2446567"/>
            <a:ext cx="1112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Small DIF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4808767"/>
            <a:ext cx="112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Large DIF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33600" y="1592175"/>
            <a:ext cx="3733800" cy="1801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400800" y="3267670"/>
            <a:ext cx="2209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For this effect, including impact most critical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7206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19884"/>
            <a:ext cx="2057400" cy="2117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86200"/>
            <a:ext cx="2057400" cy="2117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230" y="1619884"/>
            <a:ext cx="2057400" cy="2117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230" y="3886200"/>
            <a:ext cx="2057400" cy="2117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2347035" y="3878175"/>
            <a:ext cx="3733800" cy="1801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Symbol" panose="05050102010706020507" pitchFamily="18" charset="2"/>
              </a:rPr>
              <a:t>s </a:t>
            </a:r>
            <a:r>
              <a:rPr lang="en-US" baseline="30000" dirty="0" smtClean="0">
                <a:latin typeface="Symbol" panose="05050102010706020507" pitchFamily="18" charset="2"/>
              </a:rPr>
              <a:t>2</a:t>
            </a:r>
            <a:r>
              <a:rPr lang="en-US" dirty="0" smtClean="0"/>
              <a:t>, </a:t>
            </a:r>
            <a:r>
              <a:rPr lang="en-US" i="1" dirty="0" smtClean="0"/>
              <a:t>N </a:t>
            </a:r>
            <a:r>
              <a:rPr lang="en-US" dirty="0" smtClean="0"/>
              <a:t>= 500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F8266-0F61-496A-8A0C-F64FBA5857B4}" type="datetime1">
              <a:rPr lang="en-US" smtClean="0"/>
              <a:t>3/19/2015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7C197-54D3-4F2D-BA82-CC8BB89326C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47035" y="1271301"/>
            <a:ext cx="871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6 items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4400" y="1271301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24 items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2446567"/>
            <a:ext cx="1112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Small DIF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4808767"/>
            <a:ext cx="112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Large DIF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33600" y="1592175"/>
            <a:ext cx="3733800" cy="1801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400800" y="3267670"/>
            <a:ext cx="2209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Always positively biased, but improves with more items</a:t>
            </a:r>
            <a:endParaRPr lang="en-US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520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complexity of the MNLFA can be of practical value </a:t>
            </a:r>
          </a:p>
          <a:p>
            <a:pPr lvl="1"/>
            <a:r>
              <a:rPr lang="en-US" dirty="0" smtClean="0"/>
              <a:t>Accounting for impact and DIF reduces bias with little increase in sampling variability</a:t>
            </a:r>
          </a:p>
          <a:p>
            <a:r>
              <a:rPr lang="en-US" dirty="0" smtClean="0"/>
              <a:t>Use of MNLFA to produce common measures for IDA appears well-justified by these results</a:t>
            </a:r>
          </a:p>
          <a:p>
            <a:pPr lvl="1"/>
            <a:r>
              <a:rPr lang="en-US" dirty="0" smtClean="0"/>
              <a:t>Which is good, since we’ve already done it several times</a:t>
            </a:r>
          </a:p>
          <a:p>
            <a:r>
              <a:rPr lang="en-US" dirty="0" smtClean="0"/>
              <a:t>But still </a:t>
            </a:r>
            <a:r>
              <a:rPr lang="en-US" dirty="0"/>
              <a:t>much </a:t>
            </a:r>
            <a:r>
              <a:rPr lang="en-US" dirty="0" smtClean="0"/>
              <a:t>to learn</a:t>
            </a:r>
          </a:p>
          <a:p>
            <a:pPr lvl="1"/>
            <a:r>
              <a:rPr lang="en-US" dirty="0" smtClean="0"/>
              <a:t>Relative importance of conditioning mean versus variance</a:t>
            </a:r>
          </a:p>
          <a:p>
            <a:pPr lvl="1"/>
            <a:r>
              <a:rPr lang="en-US" dirty="0" smtClean="0"/>
              <a:t>Consequences of over fitting </a:t>
            </a:r>
          </a:p>
          <a:p>
            <a:pPr lvl="1"/>
            <a:r>
              <a:rPr lang="en-US" dirty="0" smtClean="0"/>
              <a:t>Inference: SE bias, CI coverage, Type I and Type II errors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BF55E-EE33-44BA-BE54-54B41CD68BED}" type="datetime1">
              <a:rPr lang="en-US" smtClean="0"/>
              <a:t>3/19/2015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7C197-54D3-4F2D-BA82-CC8BB89326CB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79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 and Disclaimer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1371600"/>
            <a:ext cx="8229600" cy="182880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The project described was supported by </a:t>
            </a:r>
            <a:r>
              <a:rPr lang="en-US" sz="2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supported by National Institutes of Health </a:t>
            </a:r>
            <a:r>
              <a:rPr lang="en-US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grant R01 DA034636 (PI: Daniel Bauer; co-Is: Patrick Curran, Andrea </a:t>
            </a:r>
            <a:r>
              <a:rPr lang="en-US" sz="20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Hussong</a:t>
            </a:r>
            <a:r>
              <a:rPr lang="en-US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).  The content is solely the responsibility of the author and does not represent the official views of the National Institute on Drug Abuse or the National Institutes of Health.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62000" y="3505200"/>
            <a:ext cx="7467600" cy="241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725"/>
              </a:spcBef>
            </a:pPr>
            <a:r>
              <a:rPr lang="en-US" sz="2000" u="sng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FAKE-U Collaborators</a:t>
            </a:r>
          </a:p>
          <a:p>
            <a:pPr algn="ctr">
              <a:spcBef>
                <a:spcPts val="725"/>
              </a:spcBef>
            </a:pPr>
            <a:r>
              <a:rPr lang="en-US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James </a:t>
            </a:r>
            <a:r>
              <a:rPr lang="en-US" sz="20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McGinley</a:t>
            </a:r>
          </a:p>
          <a:p>
            <a:pPr algn="ctr">
              <a:spcBef>
                <a:spcPts val="725"/>
              </a:spcBef>
            </a:pPr>
            <a:r>
              <a:rPr lang="en-US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Andrew Rothenberg</a:t>
            </a:r>
          </a:p>
          <a:p>
            <a:pPr algn="ctr">
              <a:spcBef>
                <a:spcPts val="725"/>
              </a:spcBef>
            </a:pPr>
            <a:r>
              <a:rPr lang="en-US" sz="2000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Andrew </a:t>
            </a:r>
            <a:r>
              <a:rPr lang="en-US" sz="2000" dirty="0" err="1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Schaper</a:t>
            </a:r>
            <a:endParaRPr lang="en-US" sz="2000" dirty="0" smtClean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ctr">
              <a:spcBef>
                <a:spcPts val="725"/>
              </a:spcBef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5894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of predicted scores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presentation will pick up where Patrick’s left off…</a:t>
            </a:r>
          </a:p>
          <a:p>
            <a:r>
              <a:rPr lang="en-US" dirty="0" smtClean="0"/>
              <a:t>Core question: How will predicted latent variable scores perform in integrative data analysis?</a:t>
            </a:r>
          </a:p>
          <a:p>
            <a:pPr lvl="1"/>
            <a:r>
              <a:rPr lang="en-US" dirty="0"/>
              <a:t>Latent variable scores </a:t>
            </a:r>
            <a:r>
              <a:rPr lang="en-US" dirty="0" smtClean="0"/>
              <a:t>provide common measures for IDA that take into </a:t>
            </a:r>
            <a:r>
              <a:rPr lang="en-US" dirty="0"/>
              <a:t>account variation in item sets and item functioning </a:t>
            </a:r>
          </a:p>
          <a:p>
            <a:pPr lvl="1"/>
            <a:r>
              <a:rPr lang="en-US" dirty="0" smtClean="0"/>
              <a:t>But </a:t>
            </a:r>
            <a:r>
              <a:rPr lang="en-US" dirty="0"/>
              <a:t>scores imperfect, so important to know how they will perform in analyses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951E7-194C-41B8-873E-DAB6121AC507}" type="datetime1">
              <a:rPr lang="en-US" smtClean="0"/>
              <a:t>3/19/2015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7C197-54D3-4F2D-BA82-CC8BB89326C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69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scores at all?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</a:t>
            </a:r>
            <a:r>
              <a:rPr lang="en-US" dirty="0"/>
              <a:t>always desirable or </a:t>
            </a:r>
            <a:r>
              <a:rPr lang="en-US" dirty="0" smtClean="0"/>
              <a:t>tractable to fit </a:t>
            </a:r>
            <a:r>
              <a:rPr lang="en-US" dirty="0"/>
              <a:t>measurement model and hypothesized model simultaneously </a:t>
            </a:r>
            <a:endParaRPr lang="en-US" dirty="0" smtClean="0"/>
          </a:p>
          <a:p>
            <a:pPr lvl="1"/>
            <a:r>
              <a:rPr lang="en-US" dirty="0" smtClean="0"/>
              <a:t>Address separate substantive issues</a:t>
            </a:r>
          </a:p>
          <a:p>
            <a:pPr lvl="1"/>
            <a:r>
              <a:rPr lang="en-US" dirty="0" smtClean="0"/>
              <a:t>Can be computationally burdensome</a:t>
            </a:r>
          </a:p>
          <a:p>
            <a:pPr lvl="2"/>
            <a:r>
              <a:rPr lang="en-US" dirty="0" smtClean="0"/>
              <a:t>Many repeated measures</a:t>
            </a:r>
          </a:p>
          <a:p>
            <a:pPr lvl="2"/>
            <a:r>
              <a:rPr lang="en-US" dirty="0"/>
              <a:t>Complex nonlinear measurement models required for multiple </a:t>
            </a:r>
            <a:r>
              <a:rPr lang="en-US" dirty="0" smtClean="0"/>
              <a:t>constructs</a:t>
            </a:r>
          </a:p>
          <a:p>
            <a:pPr lvl="1"/>
            <a:r>
              <a:rPr lang="en-US" dirty="0" smtClean="0"/>
              <a:t>Potential for propagation of misspecification bias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5631-27F8-42D3-9953-400932D9B829}" type="datetime1">
              <a:rPr lang="en-US" smtClean="0"/>
              <a:t>3/19/2015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7C197-54D3-4F2D-BA82-CC8BB89326C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44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Suppose this model holds in the population: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sz="200" dirty="0" smtClean="0"/>
          </a:p>
          <a:p>
            <a:r>
              <a:rPr lang="en-US" dirty="0" smtClean="0"/>
              <a:t>But fit in steps: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Fit factor model to </a:t>
            </a:r>
            <a:r>
              <a:rPr lang="en-US" b="1" dirty="0" smtClean="0">
                <a:latin typeface="Times" pitchFamily="18" charset="0"/>
              </a:rPr>
              <a:t>y</a:t>
            </a:r>
            <a:r>
              <a:rPr lang="en-US" dirty="0" smtClean="0"/>
              <a:t> (ignoring </a:t>
            </a:r>
            <a:r>
              <a:rPr lang="en-US" i="1" dirty="0" smtClean="0">
                <a:latin typeface="Times" pitchFamily="18" charset="0"/>
              </a:rPr>
              <a:t>z</a:t>
            </a:r>
            <a:r>
              <a:rPr lang="en-US" dirty="0" smtClean="0"/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Generate     based on </a:t>
            </a:r>
            <a:r>
              <a:rPr lang="en-US" b="1" dirty="0" smtClean="0">
                <a:latin typeface="Times" pitchFamily="18" charset="0"/>
              </a:rPr>
              <a:t>y </a:t>
            </a:r>
            <a:r>
              <a:rPr lang="en-US" dirty="0" smtClean="0"/>
              <a:t>and step 1 parameter estimates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Regress </a:t>
            </a:r>
            <a:r>
              <a:rPr lang="en-US" i="1" dirty="0" smtClean="0">
                <a:latin typeface="Times" pitchFamily="18" charset="0"/>
              </a:rPr>
              <a:t>z</a:t>
            </a:r>
            <a:r>
              <a:rPr lang="en-US" dirty="0" smtClean="0"/>
              <a:t> on 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already known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FDE45-C264-4FF8-BDB7-39DECCFBD08E}" type="datetime1">
              <a:rPr lang="en-US" smtClean="0"/>
              <a:t>3/19/2015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7C197-54D3-4F2D-BA82-CC8BB89326CB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41" name="Group 40"/>
          <p:cNvGrpSpPr/>
          <p:nvPr/>
        </p:nvGrpSpPr>
        <p:grpSpPr>
          <a:xfrm>
            <a:off x="2819400" y="2034136"/>
            <a:ext cx="3502470" cy="1911403"/>
            <a:chOff x="2362200" y="1905000"/>
            <a:chExt cx="3502470" cy="1911403"/>
          </a:xfrm>
        </p:grpSpPr>
        <p:sp>
          <p:nvSpPr>
            <p:cNvPr id="6" name="Oval 5"/>
            <p:cNvSpPr/>
            <p:nvPr/>
          </p:nvSpPr>
          <p:spPr>
            <a:xfrm>
              <a:off x="3276600" y="2555901"/>
              <a:ext cx="609600" cy="609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i="1" dirty="0" smtClean="0">
                  <a:solidFill>
                    <a:schemeClr val="tx1"/>
                  </a:solidFill>
                  <a:latin typeface="Symbol" panose="05050102010706020507" pitchFamily="18" charset="2"/>
                </a:rPr>
                <a:t>h</a:t>
              </a:r>
              <a:endParaRPr lang="en-US" sz="2000" b="1" i="1" dirty="0">
                <a:solidFill>
                  <a:schemeClr val="tx1"/>
                </a:solidFill>
                <a:latin typeface="Symbol" panose="05050102010706020507" pitchFamily="18" charset="2"/>
              </a:endParaRPr>
            </a:p>
          </p:txBody>
        </p:sp>
        <p:cxnSp>
          <p:nvCxnSpPr>
            <p:cNvPr id="8" name="Straight Arrow Connector 7"/>
            <p:cNvCxnSpPr>
              <a:stCxn id="6" idx="6"/>
              <a:endCxn id="9" idx="1"/>
            </p:cNvCxnSpPr>
            <p:nvPr/>
          </p:nvCxnSpPr>
          <p:spPr>
            <a:xfrm>
              <a:off x="3886200" y="2860701"/>
              <a:ext cx="8382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4724400" y="2632101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i="1" dirty="0" smtClean="0">
                  <a:solidFill>
                    <a:schemeClr val="tx1"/>
                  </a:solidFill>
                  <a:latin typeface="Times" pitchFamily="18" charset="0"/>
                </a:rPr>
                <a:t>z</a:t>
              </a:r>
              <a:endParaRPr lang="en-US" b="1" i="1" dirty="0">
                <a:solidFill>
                  <a:schemeClr val="tx1"/>
                </a:solidFill>
                <a:latin typeface="Times" pitchFamily="18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5181600" y="2860701"/>
              <a:ext cx="3048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5486400" y="2678109"/>
              <a:ext cx="378270" cy="36518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r>
                <a:rPr lang="en-US" sz="2000" b="1" i="1" dirty="0" smtClean="0">
                  <a:solidFill>
                    <a:schemeClr val="tx1"/>
                  </a:solidFill>
                  <a:latin typeface="Symbol" panose="05050102010706020507" pitchFamily="18" charset="2"/>
                </a:rPr>
                <a:t>e</a:t>
              </a:r>
              <a:endParaRPr lang="en-US" sz="2000" b="1" i="1" dirty="0">
                <a:solidFill>
                  <a:schemeClr val="tx1"/>
                </a:solidFill>
                <a:latin typeface="Symbol" panose="05050102010706020507" pitchFamily="18" charset="2"/>
              </a:endParaRPr>
            </a:p>
          </p:txBody>
        </p:sp>
        <p:cxnSp>
          <p:nvCxnSpPr>
            <p:cNvPr id="14" name="Straight Arrow Connector 13"/>
            <p:cNvCxnSpPr>
              <a:stCxn id="6" idx="1"/>
              <a:endCxn id="23" idx="3"/>
            </p:cNvCxnSpPr>
            <p:nvPr/>
          </p:nvCxnSpPr>
          <p:spPr>
            <a:xfrm flipH="1" flipV="1">
              <a:off x="2839099" y="2133600"/>
              <a:ext cx="526775" cy="51157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endCxn id="25" idx="3"/>
            </p:cNvCxnSpPr>
            <p:nvPr/>
          </p:nvCxnSpPr>
          <p:spPr>
            <a:xfrm flipH="1">
              <a:off x="2832919" y="3089301"/>
              <a:ext cx="532955" cy="49850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endCxn id="24" idx="3"/>
            </p:cNvCxnSpPr>
            <p:nvPr/>
          </p:nvCxnSpPr>
          <p:spPr>
            <a:xfrm flipH="1" flipV="1">
              <a:off x="2839099" y="2673403"/>
              <a:ext cx="437501" cy="96917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/>
            <p:cNvGrpSpPr/>
            <p:nvPr/>
          </p:nvGrpSpPr>
          <p:grpSpPr>
            <a:xfrm>
              <a:off x="2362200" y="1905000"/>
              <a:ext cx="476899" cy="1911403"/>
              <a:chOff x="1981200" y="2203397"/>
              <a:chExt cx="476899" cy="1911403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2000899" y="2203397"/>
                <a:ext cx="457200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i="1" dirty="0" smtClean="0">
                    <a:solidFill>
                      <a:schemeClr val="tx1"/>
                    </a:solidFill>
                    <a:latin typeface="Times" pitchFamily="18" charset="0"/>
                  </a:rPr>
                  <a:t>y</a:t>
                </a:r>
                <a:r>
                  <a:rPr lang="en-US" b="1" baseline="-25000" dirty="0" smtClean="0">
                    <a:solidFill>
                      <a:schemeClr val="tx1"/>
                    </a:solidFill>
                    <a:latin typeface="Times" pitchFamily="18" charset="0"/>
                  </a:rPr>
                  <a:t>1</a:t>
                </a:r>
                <a:endParaRPr lang="en-US" b="1" baseline="-25000" dirty="0">
                  <a:solidFill>
                    <a:schemeClr val="tx1"/>
                  </a:solidFill>
                  <a:latin typeface="Times" pitchFamily="18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2000899" y="2743200"/>
                <a:ext cx="457200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i="1" dirty="0" smtClean="0">
                    <a:solidFill>
                      <a:schemeClr val="tx1"/>
                    </a:solidFill>
                    <a:latin typeface="Times" pitchFamily="18" charset="0"/>
                  </a:rPr>
                  <a:t>y</a:t>
                </a:r>
                <a:r>
                  <a:rPr lang="en-US" b="1" baseline="-25000" dirty="0" smtClean="0">
                    <a:solidFill>
                      <a:schemeClr val="tx1"/>
                    </a:solidFill>
                    <a:latin typeface="Times" pitchFamily="18" charset="0"/>
                  </a:rPr>
                  <a:t>2</a:t>
                </a:r>
                <a:endParaRPr lang="en-US" b="1" baseline="-25000" dirty="0">
                  <a:solidFill>
                    <a:schemeClr val="tx1"/>
                  </a:solidFill>
                  <a:latin typeface="Times" pitchFamily="18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994719" y="3657600"/>
                <a:ext cx="457200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i="1" dirty="0" err="1" smtClean="0">
                    <a:solidFill>
                      <a:schemeClr val="tx1"/>
                    </a:solidFill>
                    <a:latin typeface="Times" pitchFamily="18" charset="0"/>
                  </a:rPr>
                  <a:t>y</a:t>
                </a:r>
                <a:r>
                  <a:rPr lang="en-US" b="1" baseline="-25000" dirty="0" err="1" smtClean="0">
                    <a:solidFill>
                      <a:schemeClr val="tx1"/>
                    </a:solidFill>
                    <a:latin typeface="Times" pitchFamily="18" charset="0"/>
                  </a:rPr>
                  <a:t>J</a:t>
                </a:r>
                <a:endParaRPr lang="en-US" b="1" baseline="-25000" dirty="0">
                  <a:solidFill>
                    <a:schemeClr val="tx1"/>
                  </a:solidFill>
                  <a:latin typeface="Times" pitchFamily="18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 rot="16200000">
                <a:off x="1934072" y="3247529"/>
                <a:ext cx="463588" cy="369332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. . .</a:t>
                </a:r>
                <a:endParaRPr lang="en-US" dirty="0"/>
              </a:p>
            </p:txBody>
          </p:sp>
        </p:grpSp>
      </p:grp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9723898"/>
              </p:ext>
            </p:extLst>
          </p:nvPr>
        </p:nvGraphicFramePr>
        <p:xfrm>
          <a:off x="2490159" y="5006951"/>
          <a:ext cx="221760" cy="377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" name="Equation" r:id="rId3" imgW="126720" imgH="215640" progId="Equation.DSMT4">
                  <p:embed/>
                </p:oleObj>
              </mc:Choice>
              <mc:Fallback>
                <p:oleObj name="Equation" r:id="rId3" imgW="12672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0159" y="5006951"/>
                        <a:ext cx="221760" cy="3773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8820118"/>
              </p:ext>
            </p:extLst>
          </p:nvPr>
        </p:nvGraphicFramePr>
        <p:xfrm>
          <a:off x="2907262" y="5384321"/>
          <a:ext cx="22225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" name="Equation" r:id="rId5" imgW="126720" imgH="215640" progId="Equation.DSMT4">
                  <p:embed/>
                </p:oleObj>
              </mc:Choice>
              <mc:Fallback>
                <p:oleObj name="Equation" r:id="rId5" imgW="126720" imgH="215640" progId="Equation.DSMT4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7262" y="5384321"/>
                        <a:ext cx="222250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2819400" y="2034136"/>
            <a:ext cx="1524000" cy="1911403"/>
            <a:chOff x="2362200" y="1905000"/>
            <a:chExt cx="1524000" cy="1911403"/>
          </a:xfrm>
        </p:grpSpPr>
        <p:sp>
          <p:nvSpPr>
            <p:cNvPr id="28" name="Oval 27"/>
            <p:cNvSpPr/>
            <p:nvPr/>
          </p:nvSpPr>
          <p:spPr>
            <a:xfrm>
              <a:off x="3276600" y="2555901"/>
              <a:ext cx="609600" cy="609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i="1" dirty="0" smtClean="0">
                  <a:solidFill>
                    <a:schemeClr val="tx1"/>
                  </a:solidFill>
                  <a:latin typeface="Symbol" panose="05050102010706020507" pitchFamily="18" charset="2"/>
                </a:rPr>
                <a:t>h</a:t>
              </a:r>
              <a:endParaRPr lang="en-US" sz="2000" b="1" i="1" dirty="0">
                <a:solidFill>
                  <a:schemeClr val="tx1"/>
                </a:solidFill>
                <a:latin typeface="Symbol" panose="05050102010706020507" pitchFamily="18" charset="2"/>
              </a:endParaRPr>
            </a:p>
          </p:txBody>
        </p:sp>
        <p:cxnSp>
          <p:nvCxnSpPr>
            <p:cNvPr id="35" name="Straight Arrow Connector 34"/>
            <p:cNvCxnSpPr>
              <a:stCxn id="28" idx="1"/>
              <a:endCxn id="39" idx="3"/>
            </p:cNvCxnSpPr>
            <p:nvPr/>
          </p:nvCxnSpPr>
          <p:spPr>
            <a:xfrm flipH="1" flipV="1">
              <a:off x="2839099" y="2133600"/>
              <a:ext cx="526775" cy="51157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endCxn id="44" idx="3"/>
            </p:cNvCxnSpPr>
            <p:nvPr/>
          </p:nvCxnSpPr>
          <p:spPr>
            <a:xfrm flipH="1">
              <a:off x="2832919" y="3089301"/>
              <a:ext cx="532955" cy="49850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endCxn id="40" idx="3"/>
            </p:cNvCxnSpPr>
            <p:nvPr/>
          </p:nvCxnSpPr>
          <p:spPr>
            <a:xfrm flipH="1" flipV="1">
              <a:off x="2839099" y="2673403"/>
              <a:ext cx="437501" cy="96917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Group 37"/>
            <p:cNvGrpSpPr/>
            <p:nvPr/>
          </p:nvGrpSpPr>
          <p:grpSpPr>
            <a:xfrm>
              <a:off x="2362200" y="1905000"/>
              <a:ext cx="476899" cy="1911403"/>
              <a:chOff x="1981200" y="2203397"/>
              <a:chExt cx="476899" cy="1911403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2000899" y="2203397"/>
                <a:ext cx="457200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i="1" dirty="0" smtClean="0">
                    <a:solidFill>
                      <a:schemeClr val="tx1"/>
                    </a:solidFill>
                    <a:latin typeface="Times" pitchFamily="18" charset="0"/>
                  </a:rPr>
                  <a:t>y</a:t>
                </a:r>
                <a:r>
                  <a:rPr lang="en-US" b="1" baseline="-25000" dirty="0" smtClean="0">
                    <a:solidFill>
                      <a:schemeClr val="tx1"/>
                    </a:solidFill>
                    <a:latin typeface="Times" pitchFamily="18" charset="0"/>
                  </a:rPr>
                  <a:t>1</a:t>
                </a:r>
                <a:endParaRPr lang="en-US" b="1" baseline="-25000" dirty="0">
                  <a:solidFill>
                    <a:schemeClr val="tx1"/>
                  </a:solidFill>
                  <a:latin typeface="Times" pitchFamily="18" charset="0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2000899" y="2743200"/>
                <a:ext cx="457200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i="1" dirty="0" smtClean="0">
                    <a:solidFill>
                      <a:schemeClr val="tx1"/>
                    </a:solidFill>
                    <a:latin typeface="Times" pitchFamily="18" charset="0"/>
                  </a:rPr>
                  <a:t>y</a:t>
                </a:r>
                <a:r>
                  <a:rPr lang="en-US" b="1" baseline="-25000" dirty="0" smtClean="0">
                    <a:solidFill>
                      <a:schemeClr val="tx1"/>
                    </a:solidFill>
                    <a:latin typeface="Times" pitchFamily="18" charset="0"/>
                  </a:rPr>
                  <a:t>2</a:t>
                </a:r>
                <a:endParaRPr lang="en-US" b="1" baseline="-25000" dirty="0">
                  <a:solidFill>
                    <a:schemeClr val="tx1"/>
                  </a:solidFill>
                  <a:latin typeface="Times" pitchFamily="18" charset="0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1994719" y="3657600"/>
                <a:ext cx="457200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i="1" dirty="0" err="1" smtClean="0">
                    <a:solidFill>
                      <a:schemeClr val="tx1"/>
                    </a:solidFill>
                    <a:latin typeface="Times" pitchFamily="18" charset="0"/>
                  </a:rPr>
                  <a:t>y</a:t>
                </a:r>
                <a:r>
                  <a:rPr lang="en-US" b="1" baseline="-25000" dirty="0" err="1" smtClean="0">
                    <a:solidFill>
                      <a:schemeClr val="tx1"/>
                    </a:solidFill>
                    <a:latin typeface="Times" pitchFamily="18" charset="0"/>
                  </a:rPr>
                  <a:t>J</a:t>
                </a:r>
                <a:endParaRPr lang="en-US" b="1" baseline="-25000" dirty="0">
                  <a:solidFill>
                    <a:schemeClr val="tx1"/>
                  </a:solidFill>
                  <a:latin typeface="Times" pitchFamily="18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 rot="16200000">
                <a:off x="1934072" y="3247529"/>
                <a:ext cx="463588" cy="369332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. . .</a:t>
                </a:r>
                <a:endParaRPr lang="en-US" dirty="0"/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2819400" y="2034136"/>
            <a:ext cx="1524000" cy="1911403"/>
            <a:chOff x="-1751235" y="1424537"/>
            <a:chExt cx="1524000" cy="1911403"/>
          </a:xfrm>
        </p:grpSpPr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63362116"/>
                </p:ext>
              </p:extLst>
            </p:nvPr>
          </p:nvGraphicFramePr>
          <p:xfrm>
            <a:off x="-685800" y="2205673"/>
            <a:ext cx="220662" cy="376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0" name="Equation" r:id="rId7" imgW="126720" imgH="215640" progId="Equation.DSMT4">
                    <p:embed/>
                  </p:oleObj>
                </mc:Choice>
                <mc:Fallback>
                  <p:oleObj name="Equation" r:id="rId7" imgW="126720" imgH="215640" progId="Equation.DSMT4">
                    <p:embed/>
                    <p:pic>
                      <p:nvPicPr>
                        <p:cNvPr id="0" name="Object 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685800" y="2205673"/>
                          <a:ext cx="220662" cy="376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Rectangle 15"/>
            <p:cNvSpPr/>
            <p:nvPr/>
          </p:nvSpPr>
          <p:spPr>
            <a:xfrm>
              <a:off x="-653034" y="2332005"/>
              <a:ext cx="152400" cy="2337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-1751235" y="1424537"/>
              <a:ext cx="914400" cy="1911403"/>
              <a:chOff x="2362200" y="1905000"/>
              <a:chExt cx="914400" cy="1911403"/>
            </a:xfrm>
          </p:grpSpPr>
          <p:cxnSp>
            <p:nvCxnSpPr>
              <p:cNvPr id="52" name="Straight Arrow Connector 51"/>
              <p:cNvCxnSpPr>
                <a:endCxn id="56" idx="3"/>
              </p:cNvCxnSpPr>
              <p:nvPr/>
            </p:nvCxnSpPr>
            <p:spPr>
              <a:xfrm flipH="1" flipV="1">
                <a:off x="2839099" y="2133600"/>
                <a:ext cx="437501" cy="4223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 w="lg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>
                <a:endCxn id="58" idx="3"/>
              </p:cNvCxnSpPr>
              <p:nvPr/>
            </p:nvCxnSpPr>
            <p:spPr>
              <a:xfrm flipH="1">
                <a:off x="2832919" y="3165499"/>
                <a:ext cx="443681" cy="42230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 w="lg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/>
              <p:cNvCxnSpPr>
                <a:endCxn id="57" idx="3"/>
              </p:cNvCxnSpPr>
              <p:nvPr/>
            </p:nvCxnSpPr>
            <p:spPr>
              <a:xfrm flipH="1" flipV="1">
                <a:off x="2839099" y="2673403"/>
                <a:ext cx="437501" cy="9691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 w="lg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5" name="Group 54"/>
              <p:cNvGrpSpPr/>
              <p:nvPr/>
            </p:nvGrpSpPr>
            <p:grpSpPr>
              <a:xfrm>
                <a:off x="2362200" y="1905000"/>
                <a:ext cx="476899" cy="1911403"/>
                <a:chOff x="1981200" y="2203397"/>
                <a:chExt cx="476899" cy="1911403"/>
              </a:xfrm>
            </p:grpSpPr>
            <p:sp>
              <p:nvSpPr>
                <p:cNvPr id="56" name="Rectangle 55"/>
                <p:cNvSpPr/>
                <p:nvPr/>
              </p:nvSpPr>
              <p:spPr>
                <a:xfrm>
                  <a:off x="2000899" y="2203397"/>
                  <a:ext cx="457200" cy="4572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i="1" dirty="0" smtClean="0">
                      <a:solidFill>
                        <a:schemeClr val="tx1"/>
                      </a:solidFill>
                      <a:latin typeface="Times" pitchFamily="18" charset="0"/>
                    </a:rPr>
                    <a:t>y</a:t>
                  </a:r>
                  <a:r>
                    <a:rPr lang="en-US" b="1" baseline="-25000" dirty="0" smtClean="0">
                      <a:solidFill>
                        <a:schemeClr val="tx1"/>
                      </a:solidFill>
                      <a:latin typeface="Times" pitchFamily="18" charset="0"/>
                    </a:rPr>
                    <a:t>1</a:t>
                  </a:r>
                  <a:endParaRPr lang="en-US" b="1" baseline="-25000" dirty="0">
                    <a:solidFill>
                      <a:schemeClr val="tx1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2000899" y="2743200"/>
                  <a:ext cx="457200" cy="4572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i="1" dirty="0" smtClean="0">
                      <a:solidFill>
                        <a:schemeClr val="tx1"/>
                      </a:solidFill>
                      <a:latin typeface="Times" pitchFamily="18" charset="0"/>
                    </a:rPr>
                    <a:t>y</a:t>
                  </a:r>
                  <a:r>
                    <a:rPr lang="en-US" b="1" baseline="-25000" dirty="0" smtClean="0">
                      <a:solidFill>
                        <a:schemeClr val="tx1"/>
                      </a:solidFill>
                      <a:latin typeface="Times" pitchFamily="18" charset="0"/>
                    </a:rPr>
                    <a:t>2</a:t>
                  </a:r>
                  <a:endParaRPr lang="en-US" b="1" baseline="-25000" dirty="0">
                    <a:solidFill>
                      <a:schemeClr val="tx1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58" name="Rectangle 57"/>
                <p:cNvSpPr/>
                <p:nvPr/>
              </p:nvSpPr>
              <p:spPr>
                <a:xfrm>
                  <a:off x="1994719" y="3657600"/>
                  <a:ext cx="457200" cy="4572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i="1" dirty="0" err="1" smtClean="0">
                      <a:solidFill>
                        <a:schemeClr val="tx1"/>
                      </a:solidFill>
                      <a:latin typeface="Times" pitchFamily="18" charset="0"/>
                    </a:rPr>
                    <a:t>y</a:t>
                  </a:r>
                  <a:r>
                    <a:rPr lang="en-US" b="1" baseline="-25000" dirty="0" err="1" smtClean="0">
                      <a:solidFill>
                        <a:schemeClr val="tx1"/>
                      </a:solidFill>
                      <a:latin typeface="Times" pitchFamily="18" charset="0"/>
                    </a:rPr>
                    <a:t>J</a:t>
                  </a:r>
                  <a:endParaRPr lang="en-US" b="1" baseline="-25000" dirty="0">
                    <a:solidFill>
                      <a:schemeClr val="tx1"/>
                    </a:solidFill>
                    <a:latin typeface="Times" pitchFamily="18" charset="0"/>
                  </a:endParaRPr>
                </a:p>
              </p:txBody>
            </p:sp>
            <p:sp>
              <p:nvSpPr>
                <p:cNvPr id="59" name="TextBox 58"/>
                <p:cNvSpPr txBox="1"/>
                <p:nvPr/>
              </p:nvSpPr>
              <p:spPr>
                <a:xfrm rot="16200000">
                  <a:off x="1934072" y="3247529"/>
                  <a:ext cx="463588" cy="369332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. . .</a:t>
                  </a:r>
                  <a:endParaRPr lang="en-US" dirty="0"/>
                </a:p>
              </p:txBody>
            </p:sp>
          </p:grpSp>
        </p:grpSp>
        <p:sp>
          <p:nvSpPr>
            <p:cNvPr id="61" name="Rectangle 60"/>
            <p:cNvSpPr/>
            <p:nvPr/>
          </p:nvSpPr>
          <p:spPr>
            <a:xfrm>
              <a:off x="-836835" y="2075437"/>
              <a:ext cx="609600" cy="6095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i="1" dirty="0" err="1" smtClean="0">
                  <a:solidFill>
                    <a:schemeClr val="tx1"/>
                  </a:solidFill>
                  <a:latin typeface="Symbol" panose="05050102010706020507" pitchFamily="18" charset="2"/>
                </a:rPr>
                <a:t>h</a:t>
              </a:r>
              <a:r>
                <a:rPr lang="en-US" b="1" baseline="-25000" dirty="0" err="1" smtClean="0">
                  <a:noFill/>
                  <a:latin typeface="Times" pitchFamily="18" charset="0"/>
                </a:rPr>
                <a:t>J</a:t>
              </a:r>
              <a:endParaRPr lang="en-US" b="1" baseline="-25000" dirty="0">
                <a:noFill/>
                <a:latin typeface="Times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733800" y="2685038"/>
            <a:ext cx="2588070" cy="609599"/>
            <a:chOff x="-808812" y="5222900"/>
            <a:chExt cx="2588070" cy="609599"/>
          </a:xfrm>
        </p:grpSpPr>
        <p:graphicFrame>
          <p:nvGraphicFramePr>
            <p:cNvPr id="62" name="Object 6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1889917"/>
                </p:ext>
              </p:extLst>
            </p:nvPr>
          </p:nvGraphicFramePr>
          <p:xfrm>
            <a:off x="-657777" y="5353136"/>
            <a:ext cx="220662" cy="376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1" name="Equation" r:id="rId9" imgW="126720" imgH="215640" progId="Equation.DSMT4">
                    <p:embed/>
                  </p:oleObj>
                </mc:Choice>
                <mc:Fallback>
                  <p:oleObj name="Equation" r:id="rId9" imgW="126720" imgH="215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657777" y="5353136"/>
                          <a:ext cx="220662" cy="376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3" name="Rectangle 62"/>
            <p:cNvSpPr/>
            <p:nvPr/>
          </p:nvSpPr>
          <p:spPr>
            <a:xfrm>
              <a:off x="-625011" y="5479468"/>
              <a:ext cx="152400" cy="1825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-199212" y="5299101"/>
              <a:ext cx="1978470" cy="457200"/>
              <a:chOff x="3886200" y="2632101"/>
              <a:chExt cx="1978470" cy="457200"/>
            </a:xfrm>
          </p:grpSpPr>
          <p:cxnSp>
            <p:nvCxnSpPr>
              <p:cNvPr id="65" name="Straight Arrow Connector 64"/>
              <p:cNvCxnSpPr>
                <a:endCxn id="66" idx="1"/>
              </p:cNvCxnSpPr>
              <p:nvPr/>
            </p:nvCxnSpPr>
            <p:spPr>
              <a:xfrm>
                <a:off x="3886200" y="2860701"/>
                <a:ext cx="83820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Rectangle 65"/>
              <p:cNvSpPr/>
              <p:nvPr/>
            </p:nvSpPr>
            <p:spPr>
              <a:xfrm>
                <a:off x="4724400" y="2632101"/>
                <a:ext cx="457200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i="1" dirty="0" smtClean="0">
                    <a:solidFill>
                      <a:schemeClr val="tx1"/>
                    </a:solidFill>
                    <a:latin typeface="Times" pitchFamily="18" charset="0"/>
                  </a:rPr>
                  <a:t>z</a:t>
                </a:r>
                <a:endParaRPr lang="en-US" b="1" i="1" dirty="0">
                  <a:solidFill>
                    <a:schemeClr val="tx1"/>
                  </a:solidFill>
                  <a:latin typeface="Times" pitchFamily="18" charset="0"/>
                </a:endParaRPr>
              </a:p>
            </p:txBody>
          </p:sp>
          <p:cxnSp>
            <p:nvCxnSpPr>
              <p:cNvPr id="67" name="Straight Arrow Connector 66"/>
              <p:cNvCxnSpPr/>
              <p:nvPr/>
            </p:nvCxnSpPr>
            <p:spPr>
              <a:xfrm flipH="1">
                <a:off x="5181600" y="2860701"/>
                <a:ext cx="30480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Oval 67"/>
              <p:cNvSpPr/>
              <p:nvPr/>
            </p:nvSpPr>
            <p:spPr>
              <a:xfrm>
                <a:off x="5486400" y="2678109"/>
                <a:ext cx="378270" cy="365185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 anchorCtr="0"/>
              <a:lstStyle/>
              <a:p>
                <a:pPr algn="ctr"/>
                <a:r>
                  <a:rPr lang="en-US" sz="2000" b="1" i="1" dirty="0" smtClean="0">
                    <a:solidFill>
                      <a:schemeClr val="tx1"/>
                    </a:solidFill>
                    <a:latin typeface="Symbol" panose="05050102010706020507" pitchFamily="18" charset="2"/>
                  </a:rPr>
                  <a:t>e</a:t>
                </a:r>
                <a:endParaRPr lang="en-US" sz="2000" b="1" i="1" dirty="0">
                  <a:solidFill>
                    <a:schemeClr val="tx1"/>
                  </a:solidFill>
                  <a:latin typeface="Symbol" panose="05050102010706020507" pitchFamily="18" charset="2"/>
                </a:endParaRPr>
              </a:p>
            </p:txBody>
          </p:sp>
        </p:grpSp>
        <p:sp>
          <p:nvSpPr>
            <p:cNvPr id="77" name="Rectangle 76"/>
            <p:cNvSpPr/>
            <p:nvPr/>
          </p:nvSpPr>
          <p:spPr>
            <a:xfrm>
              <a:off x="-808812" y="5222900"/>
              <a:ext cx="609600" cy="60959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i="1" dirty="0" err="1" smtClean="0">
                  <a:solidFill>
                    <a:schemeClr val="tx1"/>
                  </a:solidFill>
                  <a:latin typeface="Symbol" panose="05050102010706020507" pitchFamily="18" charset="2"/>
                </a:rPr>
                <a:t>h</a:t>
              </a:r>
              <a:r>
                <a:rPr lang="en-US" b="1" baseline="-25000" dirty="0" err="1" smtClean="0">
                  <a:noFill/>
                  <a:latin typeface="Times" pitchFamily="18" charset="0"/>
                </a:rPr>
                <a:t>J</a:t>
              </a:r>
              <a:endParaRPr lang="en-US" b="1" baseline="-25000" dirty="0">
                <a:noFill/>
                <a:latin typeface="Times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815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already </a:t>
            </a:r>
            <a:r>
              <a:rPr lang="en-US" dirty="0" smtClean="0"/>
              <a:t>known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Performance depends on scoring method</a:t>
            </a:r>
          </a:p>
          <a:p>
            <a:pPr lvl="1"/>
            <a:r>
              <a:rPr lang="en-US" dirty="0" smtClean="0"/>
              <a:t>EAP, MAP, ML, etc. </a:t>
            </a:r>
          </a:p>
          <a:p>
            <a:pPr lvl="1"/>
            <a:r>
              <a:rPr lang="en-US" dirty="0" smtClean="0"/>
              <a:t>EAP is most optimal for scenario considered here</a:t>
            </a:r>
          </a:p>
          <a:p>
            <a:r>
              <a:rPr lang="en-US" dirty="0" smtClean="0"/>
              <a:t>When using EAPs in regression models:</a:t>
            </a:r>
            <a:endParaRPr lang="en-US" dirty="0"/>
          </a:p>
          <a:p>
            <a:pPr lvl="1"/>
            <a:r>
              <a:rPr lang="en-US" dirty="0" smtClean="0"/>
              <a:t>Regression coefficients are consistent</a:t>
            </a:r>
          </a:p>
          <a:p>
            <a:pPr lvl="1"/>
            <a:r>
              <a:rPr lang="en-US" dirty="0" smtClean="0"/>
              <a:t>Residual variance too large, R</a:t>
            </a:r>
            <a:r>
              <a:rPr lang="en-US" baseline="30000" dirty="0" smtClean="0"/>
              <a:t>2</a:t>
            </a:r>
            <a:r>
              <a:rPr lang="en-US" dirty="0" smtClean="0"/>
              <a:t> too small</a:t>
            </a:r>
          </a:p>
          <a:p>
            <a:pPr lvl="2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E4424-DF6F-45F5-891F-631AD86A0443}" type="datetime1">
              <a:rPr lang="en-US" smtClean="0"/>
              <a:t>3/19/2015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7C197-54D3-4F2D-BA82-CC8BB89326C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97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/>
          <p:cNvGrpSpPr/>
          <p:nvPr/>
        </p:nvGrpSpPr>
        <p:grpSpPr>
          <a:xfrm>
            <a:off x="3200400" y="2819596"/>
            <a:ext cx="3502470" cy="2833441"/>
            <a:chOff x="3200400" y="3033959"/>
            <a:chExt cx="3502470" cy="2833441"/>
          </a:xfrm>
        </p:grpSpPr>
        <p:sp>
          <p:nvSpPr>
            <p:cNvPr id="7" name="Oval 6"/>
            <p:cNvSpPr/>
            <p:nvPr/>
          </p:nvSpPr>
          <p:spPr>
            <a:xfrm>
              <a:off x="4114800" y="4606898"/>
              <a:ext cx="609600" cy="609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i="1" dirty="0" smtClean="0">
                  <a:solidFill>
                    <a:schemeClr val="tx1"/>
                  </a:solidFill>
                  <a:latin typeface="Symbol" panose="05050102010706020507" pitchFamily="18" charset="2"/>
                </a:rPr>
                <a:t>h</a:t>
              </a:r>
              <a:endParaRPr lang="en-US" sz="2000" b="1" i="1" dirty="0">
                <a:solidFill>
                  <a:schemeClr val="tx1"/>
                </a:solidFill>
                <a:latin typeface="Symbol" panose="05050102010706020507" pitchFamily="18" charset="2"/>
              </a:endParaRPr>
            </a:p>
          </p:txBody>
        </p:sp>
        <p:cxnSp>
          <p:nvCxnSpPr>
            <p:cNvPr id="8" name="Straight Arrow Connector 7"/>
            <p:cNvCxnSpPr>
              <a:stCxn id="7" idx="6"/>
              <a:endCxn id="9" idx="1"/>
            </p:cNvCxnSpPr>
            <p:nvPr/>
          </p:nvCxnSpPr>
          <p:spPr>
            <a:xfrm>
              <a:off x="4724400" y="4911698"/>
              <a:ext cx="8382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5562600" y="4683098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i="1" dirty="0" smtClean="0">
                  <a:solidFill>
                    <a:schemeClr val="tx1"/>
                  </a:solidFill>
                  <a:latin typeface="Times" pitchFamily="18" charset="0"/>
                </a:rPr>
                <a:t>z</a:t>
              </a:r>
              <a:endParaRPr lang="en-US" b="1" i="1" dirty="0">
                <a:solidFill>
                  <a:schemeClr val="tx1"/>
                </a:solidFill>
                <a:latin typeface="Times" pitchFamily="18" charset="0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6019800" y="4911698"/>
              <a:ext cx="3048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6324600" y="4729106"/>
              <a:ext cx="378270" cy="36518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algn="ctr"/>
              <a:r>
                <a:rPr lang="en-US" sz="2000" b="1" i="1" dirty="0" smtClean="0">
                  <a:solidFill>
                    <a:schemeClr val="tx1"/>
                  </a:solidFill>
                  <a:latin typeface="Symbol" panose="05050102010706020507" pitchFamily="18" charset="2"/>
                </a:rPr>
                <a:t>e</a:t>
              </a:r>
              <a:endParaRPr lang="en-US" sz="2000" b="1" i="1" dirty="0">
                <a:solidFill>
                  <a:schemeClr val="tx1"/>
                </a:solidFill>
                <a:latin typeface="Symbol" panose="05050102010706020507" pitchFamily="18" charset="2"/>
              </a:endParaRPr>
            </a:p>
          </p:txBody>
        </p:sp>
        <p:cxnSp>
          <p:nvCxnSpPr>
            <p:cNvPr id="12" name="Straight Arrow Connector 11"/>
            <p:cNvCxnSpPr>
              <a:stCxn id="7" idx="1"/>
              <a:endCxn id="16" idx="3"/>
            </p:cNvCxnSpPr>
            <p:nvPr/>
          </p:nvCxnSpPr>
          <p:spPr>
            <a:xfrm flipH="1" flipV="1">
              <a:off x="3677299" y="4184597"/>
              <a:ext cx="526775" cy="51157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endCxn id="18" idx="3"/>
            </p:cNvCxnSpPr>
            <p:nvPr/>
          </p:nvCxnSpPr>
          <p:spPr>
            <a:xfrm flipH="1">
              <a:off x="3671119" y="5140298"/>
              <a:ext cx="532955" cy="49850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endCxn id="17" idx="3"/>
            </p:cNvCxnSpPr>
            <p:nvPr/>
          </p:nvCxnSpPr>
          <p:spPr>
            <a:xfrm flipH="1" flipV="1">
              <a:off x="3677299" y="4724400"/>
              <a:ext cx="437501" cy="96917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"/>
            <p:cNvGrpSpPr/>
            <p:nvPr/>
          </p:nvGrpSpPr>
          <p:grpSpPr>
            <a:xfrm>
              <a:off x="3200400" y="3955997"/>
              <a:ext cx="476899" cy="1911403"/>
              <a:chOff x="1981200" y="2203397"/>
              <a:chExt cx="476899" cy="1911403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2000899" y="2203397"/>
                <a:ext cx="457200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i="1" dirty="0" smtClean="0">
                    <a:solidFill>
                      <a:schemeClr val="tx1"/>
                    </a:solidFill>
                    <a:latin typeface="Times" pitchFamily="18" charset="0"/>
                  </a:rPr>
                  <a:t>y</a:t>
                </a:r>
                <a:r>
                  <a:rPr lang="en-US" b="1" baseline="-25000" dirty="0" smtClean="0">
                    <a:solidFill>
                      <a:schemeClr val="tx1"/>
                    </a:solidFill>
                    <a:latin typeface="Times" pitchFamily="18" charset="0"/>
                  </a:rPr>
                  <a:t>1</a:t>
                </a:r>
                <a:endParaRPr lang="en-US" b="1" baseline="-25000" dirty="0">
                  <a:solidFill>
                    <a:schemeClr val="tx1"/>
                  </a:solidFill>
                  <a:latin typeface="Times" pitchFamily="18" charset="0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000899" y="2743200"/>
                <a:ext cx="457200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i="1" dirty="0" smtClean="0">
                    <a:solidFill>
                      <a:schemeClr val="tx1"/>
                    </a:solidFill>
                    <a:latin typeface="Times" pitchFamily="18" charset="0"/>
                  </a:rPr>
                  <a:t>y</a:t>
                </a:r>
                <a:r>
                  <a:rPr lang="en-US" b="1" baseline="-25000" dirty="0" smtClean="0">
                    <a:solidFill>
                      <a:schemeClr val="tx1"/>
                    </a:solidFill>
                    <a:latin typeface="Times" pitchFamily="18" charset="0"/>
                  </a:rPr>
                  <a:t>2</a:t>
                </a:r>
                <a:endParaRPr lang="en-US" b="1" baseline="-25000" dirty="0">
                  <a:solidFill>
                    <a:schemeClr val="tx1"/>
                  </a:solidFill>
                  <a:latin typeface="Times" pitchFamily="18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1994719" y="3657600"/>
                <a:ext cx="457200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i="1" dirty="0" err="1" smtClean="0">
                    <a:solidFill>
                      <a:schemeClr val="tx1"/>
                    </a:solidFill>
                    <a:latin typeface="Times" pitchFamily="18" charset="0"/>
                  </a:rPr>
                  <a:t>y</a:t>
                </a:r>
                <a:r>
                  <a:rPr lang="en-US" b="1" baseline="-25000" dirty="0" err="1" smtClean="0">
                    <a:solidFill>
                      <a:schemeClr val="tx1"/>
                    </a:solidFill>
                    <a:latin typeface="Times" pitchFamily="18" charset="0"/>
                  </a:rPr>
                  <a:t>J</a:t>
                </a:r>
                <a:endParaRPr lang="en-US" b="1" baseline="-25000" dirty="0">
                  <a:solidFill>
                    <a:schemeClr val="tx1"/>
                  </a:solidFill>
                  <a:latin typeface="Times" pitchFamily="18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 rot="16200000">
                <a:off x="1934072" y="3247529"/>
                <a:ext cx="463588" cy="369332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. . .</a:t>
                </a:r>
                <a:endParaRPr lang="en-US" dirty="0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3817041" y="3264380"/>
              <a:ext cx="1205117" cy="457200"/>
              <a:chOff x="3297872" y="2642558"/>
              <a:chExt cx="1205117" cy="45720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3297872" y="2642558"/>
                <a:ext cx="457200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i="1" dirty="0" smtClean="0">
                    <a:solidFill>
                      <a:schemeClr val="tx1"/>
                    </a:solidFill>
                    <a:latin typeface="Times" pitchFamily="18" charset="0"/>
                  </a:rPr>
                  <a:t>x</a:t>
                </a:r>
                <a:r>
                  <a:rPr lang="en-US" b="1" baseline="-25000" dirty="0" smtClean="0">
                    <a:solidFill>
                      <a:schemeClr val="tx1"/>
                    </a:solidFill>
                    <a:latin typeface="Times" pitchFamily="18" charset="0"/>
                  </a:rPr>
                  <a:t>1</a:t>
                </a:r>
                <a:endParaRPr lang="en-US" b="1" baseline="-25000" dirty="0">
                  <a:solidFill>
                    <a:schemeClr val="tx1"/>
                  </a:solidFill>
                  <a:latin typeface="Times" pitchFamily="18" charset="0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4045789" y="2642558"/>
                <a:ext cx="457200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i="1" dirty="0" smtClean="0">
                    <a:solidFill>
                      <a:schemeClr val="tx1"/>
                    </a:solidFill>
                    <a:latin typeface="Times" pitchFamily="18" charset="0"/>
                  </a:rPr>
                  <a:t>x</a:t>
                </a:r>
                <a:r>
                  <a:rPr lang="en-US" b="1" baseline="-25000" dirty="0">
                    <a:solidFill>
                      <a:schemeClr val="tx1"/>
                    </a:solidFill>
                    <a:latin typeface="Times" pitchFamily="18" charset="0"/>
                  </a:rPr>
                  <a:t>2</a:t>
                </a:r>
              </a:p>
            </p:txBody>
          </p:sp>
        </p:grpSp>
        <p:cxnSp>
          <p:nvCxnSpPr>
            <p:cNvPr id="24" name="Straight Arrow Connector 23"/>
            <p:cNvCxnSpPr>
              <a:stCxn id="22" idx="2"/>
            </p:cNvCxnSpPr>
            <p:nvPr/>
          </p:nvCxnSpPr>
          <p:spPr>
            <a:xfrm>
              <a:off x="4793558" y="3721580"/>
              <a:ext cx="1004268" cy="96949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86" idx="2"/>
            </p:cNvCxnSpPr>
            <p:nvPr/>
          </p:nvCxnSpPr>
          <p:spPr>
            <a:xfrm>
              <a:off x="4032122" y="3721580"/>
              <a:ext cx="1599489" cy="96949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4017890" y="3735175"/>
              <a:ext cx="296755" cy="86270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>
              <a:off x="4538932" y="3735174"/>
              <a:ext cx="254626" cy="87133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Arc 34"/>
            <p:cNvSpPr/>
            <p:nvPr/>
          </p:nvSpPr>
          <p:spPr>
            <a:xfrm rot="5400000" flipH="1">
              <a:off x="4231260" y="2842261"/>
              <a:ext cx="370599" cy="753996"/>
            </a:xfrm>
            <a:prstGeom prst="arc">
              <a:avLst>
                <a:gd name="adj1" fmla="val 15977320"/>
                <a:gd name="adj2" fmla="val 5562931"/>
              </a:avLst>
            </a:prstGeom>
            <a:ln w="28575">
              <a:solidFill>
                <a:schemeClr val="tx1"/>
              </a:solidFill>
              <a:headEnd type="triangle" w="lg" len="med"/>
              <a:tailEnd type="triangle" w="lg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3694539" y="2869789"/>
            <a:ext cx="3014929" cy="2132344"/>
            <a:chOff x="-1142998" y="3353562"/>
            <a:chExt cx="3014929" cy="2132344"/>
          </a:xfrm>
        </p:grpSpPr>
        <p:grpSp>
          <p:nvGrpSpPr>
            <p:cNvPr id="136" name="Group 135"/>
            <p:cNvGrpSpPr/>
            <p:nvPr/>
          </p:nvGrpSpPr>
          <p:grpSpPr>
            <a:xfrm>
              <a:off x="-1142998" y="3353562"/>
              <a:ext cx="3014929" cy="2132344"/>
              <a:chOff x="-431318" y="2961947"/>
              <a:chExt cx="3014929" cy="2132344"/>
            </a:xfrm>
          </p:grpSpPr>
          <p:grpSp>
            <p:nvGrpSpPr>
              <p:cNvPr id="49" name="Group 48"/>
              <p:cNvGrpSpPr/>
              <p:nvPr/>
            </p:nvGrpSpPr>
            <p:grpSpPr>
              <a:xfrm>
                <a:off x="-4459" y="4484692"/>
                <a:ext cx="2588070" cy="609599"/>
                <a:chOff x="-808812" y="5222900"/>
                <a:chExt cx="2588070" cy="609599"/>
              </a:xfrm>
            </p:grpSpPr>
            <p:graphicFrame>
              <p:nvGraphicFramePr>
                <p:cNvPr id="50" name="Object 49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395697265"/>
                    </p:ext>
                  </p:extLst>
                </p:nvPr>
              </p:nvGraphicFramePr>
              <p:xfrm>
                <a:off x="-657777" y="5353136"/>
                <a:ext cx="220662" cy="37623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130" name="Equation" r:id="rId3" imgW="126720" imgH="215640" progId="Equation.DSMT4">
                        <p:embed/>
                      </p:oleObj>
                    </mc:Choice>
                    <mc:Fallback>
                      <p:oleObj name="Equation" r:id="rId3" imgW="126720" imgH="215640" progId="Equation.DSMT4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-657777" y="5353136"/>
                              <a:ext cx="220662" cy="37623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51" name="Rectangle 50"/>
                <p:cNvSpPr/>
                <p:nvPr/>
              </p:nvSpPr>
              <p:spPr>
                <a:xfrm>
                  <a:off x="-625011" y="5479468"/>
                  <a:ext cx="152400" cy="18259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2" name="Group 51"/>
                <p:cNvGrpSpPr/>
                <p:nvPr/>
              </p:nvGrpSpPr>
              <p:grpSpPr>
                <a:xfrm>
                  <a:off x="-199212" y="5299101"/>
                  <a:ext cx="1978470" cy="457200"/>
                  <a:chOff x="3886200" y="2632101"/>
                  <a:chExt cx="1978470" cy="457200"/>
                </a:xfrm>
              </p:grpSpPr>
              <p:cxnSp>
                <p:nvCxnSpPr>
                  <p:cNvPr id="54" name="Straight Arrow Connector 53"/>
                  <p:cNvCxnSpPr>
                    <a:endCxn id="55" idx="1"/>
                  </p:cNvCxnSpPr>
                  <p:nvPr/>
                </p:nvCxnSpPr>
                <p:spPr>
                  <a:xfrm>
                    <a:off x="3886200" y="2860701"/>
                    <a:ext cx="838200" cy="0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headEnd type="none" w="med" len="med"/>
                    <a:tailEnd type="triangle" w="lg" len="med"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5" name="Rectangle 54"/>
                  <p:cNvSpPr/>
                  <p:nvPr/>
                </p:nvSpPr>
                <p:spPr>
                  <a:xfrm>
                    <a:off x="4724400" y="2632101"/>
                    <a:ext cx="457200" cy="4572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i="1" dirty="0" smtClean="0">
                        <a:solidFill>
                          <a:schemeClr val="tx1"/>
                        </a:solidFill>
                        <a:latin typeface="Times" pitchFamily="18" charset="0"/>
                      </a:rPr>
                      <a:t>z</a:t>
                    </a:r>
                    <a:endParaRPr lang="en-US" b="1" i="1" dirty="0">
                      <a:solidFill>
                        <a:schemeClr val="tx1"/>
                      </a:solidFill>
                      <a:latin typeface="Times" pitchFamily="18" charset="0"/>
                    </a:endParaRPr>
                  </a:p>
                </p:txBody>
              </p:sp>
              <p:cxnSp>
                <p:nvCxnSpPr>
                  <p:cNvPr id="56" name="Straight Arrow Connector 55"/>
                  <p:cNvCxnSpPr/>
                  <p:nvPr/>
                </p:nvCxnSpPr>
                <p:spPr>
                  <a:xfrm flipH="1">
                    <a:off x="5181600" y="2860701"/>
                    <a:ext cx="304800" cy="0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headEnd type="none" w="med" len="med"/>
                    <a:tailEnd type="triangle" w="lg" len="med"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7" name="Oval 56"/>
                  <p:cNvSpPr/>
                  <p:nvPr/>
                </p:nvSpPr>
                <p:spPr>
                  <a:xfrm>
                    <a:off x="5486400" y="2678109"/>
                    <a:ext cx="378270" cy="365185"/>
                  </a:xfrm>
                  <a:prstGeom prst="ellipse">
                    <a:avLst/>
                  </a:prstGeom>
                  <a:noFill/>
                  <a:ln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 anchorCtr="0"/>
                  <a:lstStyle/>
                  <a:p>
                    <a:pPr algn="ctr"/>
                    <a:r>
                      <a:rPr lang="en-US" sz="2000" b="1" i="1" dirty="0" smtClean="0">
                        <a:solidFill>
                          <a:schemeClr val="tx1"/>
                        </a:solidFill>
                        <a:latin typeface="Symbol" panose="05050102010706020507" pitchFamily="18" charset="2"/>
                      </a:rPr>
                      <a:t>e</a:t>
                    </a:r>
                    <a:endParaRPr lang="en-US" sz="2000" b="1" i="1" dirty="0">
                      <a:solidFill>
                        <a:schemeClr val="tx1"/>
                      </a:solidFill>
                      <a:latin typeface="Symbol" panose="05050102010706020507" pitchFamily="18" charset="2"/>
                    </a:endParaRPr>
                  </a:p>
                </p:txBody>
              </p:sp>
            </p:grpSp>
            <p:sp>
              <p:nvSpPr>
                <p:cNvPr id="53" name="Rectangle 52"/>
                <p:cNvSpPr/>
                <p:nvPr/>
              </p:nvSpPr>
              <p:spPr>
                <a:xfrm>
                  <a:off x="-808812" y="5222900"/>
                  <a:ext cx="609600" cy="609599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b="1" i="1" dirty="0" err="1" smtClean="0">
                      <a:solidFill>
                        <a:schemeClr val="tx1"/>
                      </a:solidFill>
                      <a:latin typeface="Symbol" panose="05050102010706020507" pitchFamily="18" charset="2"/>
                    </a:rPr>
                    <a:t>h</a:t>
                  </a:r>
                  <a:r>
                    <a:rPr lang="en-US" b="1" baseline="-25000" dirty="0" err="1" smtClean="0">
                      <a:noFill/>
                      <a:latin typeface="Times" pitchFamily="18" charset="0"/>
                    </a:rPr>
                    <a:t>J</a:t>
                  </a:r>
                  <a:endParaRPr lang="en-US" b="1" baseline="-25000" dirty="0">
                    <a:noFill/>
                    <a:latin typeface="Times" pitchFamily="18" charset="0"/>
                  </a:endParaRPr>
                </a:p>
              </p:txBody>
            </p:sp>
          </p:grpSp>
          <p:grpSp>
            <p:nvGrpSpPr>
              <p:cNvPr id="94" name="Group 93"/>
              <p:cNvGrpSpPr/>
              <p:nvPr/>
            </p:nvGrpSpPr>
            <p:grpSpPr>
              <a:xfrm>
                <a:off x="61226" y="2961947"/>
                <a:ext cx="2151304" cy="1822311"/>
                <a:chOff x="4173296" y="3089387"/>
                <a:chExt cx="2151304" cy="1822311"/>
              </a:xfrm>
            </p:grpSpPr>
            <p:cxnSp>
              <p:nvCxnSpPr>
                <p:cNvPr id="96" name="Straight Arrow Connector 95"/>
                <p:cNvCxnSpPr/>
                <p:nvPr/>
              </p:nvCxnSpPr>
              <p:spPr>
                <a:xfrm>
                  <a:off x="4724400" y="4911698"/>
                  <a:ext cx="838200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lg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Arrow Connector 97"/>
                <p:cNvCxnSpPr/>
                <p:nvPr/>
              </p:nvCxnSpPr>
              <p:spPr>
                <a:xfrm flipH="1">
                  <a:off x="6019800" y="4911698"/>
                  <a:ext cx="304800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lg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04" name="Group 103"/>
                <p:cNvGrpSpPr/>
                <p:nvPr/>
              </p:nvGrpSpPr>
              <p:grpSpPr>
                <a:xfrm>
                  <a:off x="4173296" y="3089387"/>
                  <a:ext cx="457200" cy="1257053"/>
                  <a:chOff x="3654127" y="2467565"/>
                  <a:chExt cx="457200" cy="1257053"/>
                </a:xfrm>
              </p:grpSpPr>
              <p:sp>
                <p:nvSpPr>
                  <p:cNvPr id="110" name="Rectangle 109"/>
                  <p:cNvSpPr/>
                  <p:nvPr/>
                </p:nvSpPr>
                <p:spPr>
                  <a:xfrm>
                    <a:off x="3654127" y="2467565"/>
                    <a:ext cx="457200" cy="4572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i="1" dirty="0" smtClean="0">
                        <a:solidFill>
                          <a:schemeClr val="tx1"/>
                        </a:solidFill>
                        <a:latin typeface="Times" pitchFamily="18" charset="0"/>
                      </a:rPr>
                      <a:t>x</a:t>
                    </a:r>
                    <a:r>
                      <a:rPr lang="en-US" b="1" baseline="-25000" dirty="0" smtClean="0">
                        <a:solidFill>
                          <a:schemeClr val="tx1"/>
                        </a:solidFill>
                        <a:latin typeface="Times" pitchFamily="18" charset="0"/>
                      </a:rPr>
                      <a:t>1</a:t>
                    </a:r>
                    <a:endParaRPr lang="en-US" b="1" baseline="-25000" dirty="0">
                      <a:solidFill>
                        <a:schemeClr val="tx1"/>
                      </a:solidFill>
                      <a:latin typeface="Times" pitchFamily="18" charset="0"/>
                    </a:endParaRPr>
                  </a:p>
                </p:txBody>
              </p:sp>
              <p:sp>
                <p:nvSpPr>
                  <p:cNvPr id="111" name="Rectangle 110"/>
                  <p:cNvSpPr/>
                  <p:nvPr/>
                </p:nvSpPr>
                <p:spPr>
                  <a:xfrm>
                    <a:off x="3654127" y="3267418"/>
                    <a:ext cx="457200" cy="4572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i="1" dirty="0" smtClean="0">
                        <a:solidFill>
                          <a:schemeClr val="tx1"/>
                        </a:solidFill>
                        <a:latin typeface="Times" pitchFamily="18" charset="0"/>
                      </a:rPr>
                      <a:t>x</a:t>
                    </a:r>
                    <a:r>
                      <a:rPr lang="en-US" b="1" baseline="-25000" dirty="0">
                        <a:solidFill>
                          <a:schemeClr val="tx1"/>
                        </a:solidFill>
                        <a:latin typeface="Times" pitchFamily="18" charset="0"/>
                      </a:rPr>
                      <a:t>2</a:t>
                    </a:r>
                  </a:p>
                </p:txBody>
              </p:sp>
            </p:grpSp>
            <p:cxnSp>
              <p:nvCxnSpPr>
                <p:cNvPr id="105" name="Straight Arrow Connector 104"/>
                <p:cNvCxnSpPr>
                  <a:stCxn id="110" idx="3"/>
                  <a:endCxn id="55" idx="0"/>
                </p:cNvCxnSpPr>
                <p:nvPr/>
              </p:nvCxnSpPr>
              <p:spPr>
                <a:xfrm>
                  <a:off x="4630496" y="3317987"/>
                  <a:ext cx="1153515" cy="1370346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lg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Arrow Connector 105"/>
                <p:cNvCxnSpPr>
                  <a:stCxn id="111" idx="3"/>
                </p:cNvCxnSpPr>
                <p:nvPr/>
              </p:nvCxnSpPr>
              <p:spPr>
                <a:xfrm>
                  <a:off x="4630496" y="4117840"/>
                  <a:ext cx="924915" cy="565258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triangle" w="lg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6" name="Straight Connector 125"/>
              <p:cNvCxnSpPr/>
              <p:nvPr/>
            </p:nvCxnSpPr>
            <p:spPr>
              <a:xfrm flipV="1">
                <a:off x="-431318" y="3191309"/>
                <a:ext cx="0" cy="159818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Arrow Connector 129"/>
              <p:cNvCxnSpPr>
                <a:endCxn id="53" idx="1"/>
              </p:cNvCxnSpPr>
              <p:nvPr/>
            </p:nvCxnSpPr>
            <p:spPr>
              <a:xfrm flipV="1">
                <a:off x="-423559" y="4789492"/>
                <a:ext cx="419100" cy="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8" name="Straight Arrow Connector 137"/>
            <p:cNvCxnSpPr>
              <a:endCxn id="110" idx="1"/>
            </p:cNvCxnSpPr>
            <p:nvPr/>
          </p:nvCxnSpPr>
          <p:spPr>
            <a:xfrm flipV="1">
              <a:off x="-1139406" y="3582162"/>
              <a:ext cx="488952" cy="236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/>
            <p:cNvCxnSpPr>
              <a:endCxn id="111" idx="1"/>
            </p:cNvCxnSpPr>
            <p:nvPr/>
          </p:nvCxnSpPr>
          <p:spPr>
            <a:xfrm flipV="1">
              <a:off x="-1135239" y="4382015"/>
              <a:ext cx="484785" cy="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3200400" y="2819596"/>
            <a:ext cx="1821758" cy="2833441"/>
            <a:chOff x="3200400" y="3033959"/>
            <a:chExt cx="1821758" cy="2833441"/>
          </a:xfrm>
        </p:grpSpPr>
        <p:sp>
          <p:nvSpPr>
            <p:cNvPr id="62" name="Oval 61"/>
            <p:cNvSpPr/>
            <p:nvPr/>
          </p:nvSpPr>
          <p:spPr>
            <a:xfrm>
              <a:off x="4114800" y="4606898"/>
              <a:ext cx="609600" cy="6096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i="1" dirty="0" smtClean="0">
                  <a:solidFill>
                    <a:schemeClr val="tx1"/>
                  </a:solidFill>
                  <a:latin typeface="Symbol" panose="05050102010706020507" pitchFamily="18" charset="2"/>
                </a:rPr>
                <a:t>h</a:t>
              </a:r>
              <a:endParaRPr lang="en-US" sz="2000" b="1" i="1" dirty="0">
                <a:solidFill>
                  <a:schemeClr val="tx1"/>
                </a:solidFill>
                <a:latin typeface="Symbol" panose="05050102010706020507" pitchFamily="18" charset="2"/>
              </a:endParaRPr>
            </a:p>
          </p:txBody>
        </p:sp>
        <p:cxnSp>
          <p:nvCxnSpPr>
            <p:cNvPr id="67" name="Straight Arrow Connector 66"/>
            <p:cNvCxnSpPr>
              <a:stCxn id="62" idx="1"/>
              <a:endCxn id="79" idx="3"/>
            </p:cNvCxnSpPr>
            <p:nvPr/>
          </p:nvCxnSpPr>
          <p:spPr>
            <a:xfrm flipH="1" flipV="1">
              <a:off x="3677299" y="4184597"/>
              <a:ext cx="526775" cy="51157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>
              <a:endCxn id="81" idx="3"/>
            </p:cNvCxnSpPr>
            <p:nvPr/>
          </p:nvCxnSpPr>
          <p:spPr>
            <a:xfrm flipH="1">
              <a:off x="3671119" y="5140298"/>
              <a:ext cx="532955" cy="49850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endCxn id="80" idx="3"/>
            </p:cNvCxnSpPr>
            <p:nvPr/>
          </p:nvCxnSpPr>
          <p:spPr>
            <a:xfrm flipH="1" flipV="1">
              <a:off x="3677299" y="4724400"/>
              <a:ext cx="437501" cy="96917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0" name="Group 69"/>
            <p:cNvGrpSpPr/>
            <p:nvPr/>
          </p:nvGrpSpPr>
          <p:grpSpPr>
            <a:xfrm>
              <a:off x="3200400" y="3955997"/>
              <a:ext cx="476899" cy="1911403"/>
              <a:chOff x="1981200" y="2203397"/>
              <a:chExt cx="476899" cy="1911403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2000899" y="2203397"/>
                <a:ext cx="457200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i="1" dirty="0" smtClean="0">
                    <a:solidFill>
                      <a:schemeClr val="tx1"/>
                    </a:solidFill>
                    <a:latin typeface="Times" pitchFamily="18" charset="0"/>
                  </a:rPr>
                  <a:t>y</a:t>
                </a:r>
                <a:r>
                  <a:rPr lang="en-US" b="1" baseline="-25000" dirty="0" smtClean="0">
                    <a:solidFill>
                      <a:schemeClr val="tx1"/>
                    </a:solidFill>
                    <a:latin typeface="Times" pitchFamily="18" charset="0"/>
                  </a:rPr>
                  <a:t>1</a:t>
                </a:r>
                <a:endParaRPr lang="en-US" b="1" baseline="-25000" dirty="0">
                  <a:solidFill>
                    <a:schemeClr val="tx1"/>
                  </a:solidFill>
                  <a:latin typeface="Times" pitchFamily="18" charset="0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2000899" y="2743200"/>
                <a:ext cx="457200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i="1" dirty="0" smtClean="0">
                    <a:solidFill>
                      <a:schemeClr val="tx1"/>
                    </a:solidFill>
                    <a:latin typeface="Times" pitchFamily="18" charset="0"/>
                  </a:rPr>
                  <a:t>y</a:t>
                </a:r>
                <a:r>
                  <a:rPr lang="en-US" b="1" baseline="-25000" dirty="0" smtClean="0">
                    <a:solidFill>
                      <a:schemeClr val="tx1"/>
                    </a:solidFill>
                    <a:latin typeface="Times" pitchFamily="18" charset="0"/>
                  </a:rPr>
                  <a:t>2</a:t>
                </a:r>
                <a:endParaRPr lang="en-US" b="1" baseline="-25000" dirty="0">
                  <a:solidFill>
                    <a:schemeClr val="tx1"/>
                  </a:solidFill>
                  <a:latin typeface="Times" pitchFamily="18" charset="0"/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1994719" y="3657600"/>
                <a:ext cx="457200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i="1" dirty="0" err="1" smtClean="0">
                    <a:solidFill>
                      <a:schemeClr val="tx1"/>
                    </a:solidFill>
                    <a:latin typeface="Times" pitchFamily="18" charset="0"/>
                  </a:rPr>
                  <a:t>y</a:t>
                </a:r>
                <a:r>
                  <a:rPr lang="en-US" b="1" baseline="-25000" dirty="0" err="1" smtClean="0">
                    <a:solidFill>
                      <a:schemeClr val="tx1"/>
                    </a:solidFill>
                    <a:latin typeface="Times" pitchFamily="18" charset="0"/>
                  </a:rPr>
                  <a:t>J</a:t>
                </a:r>
                <a:endParaRPr lang="en-US" b="1" baseline="-25000" dirty="0">
                  <a:solidFill>
                    <a:schemeClr val="tx1"/>
                  </a:solidFill>
                  <a:latin typeface="Times" pitchFamily="18" charset="0"/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 rot="16200000">
                <a:off x="1934072" y="3247529"/>
                <a:ext cx="463588" cy="369332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. . .</a:t>
                </a:r>
                <a:endParaRPr lang="en-US" dirty="0"/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>
              <a:off x="3817041" y="3264380"/>
              <a:ext cx="1205117" cy="457200"/>
              <a:chOff x="3297872" y="2642558"/>
              <a:chExt cx="1205117" cy="457200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3297872" y="2642558"/>
                <a:ext cx="457200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i="1" dirty="0" smtClean="0">
                    <a:solidFill>
                      <a:schemeClr val="tx1"/>
                    </a:solidFill>
                    <a:latin typeface="Times" pitchFamily="18" charset="0"/>
                  </a:rPr>
                  <a:t>x</a:t>
                </a:r>
                <a:r>
                  <a:rPr lang="en-US" b="1" baseline="-25000" dirty="0" smtClean="0">
                    <a:solidFill>
                      <a:schemeClr val="tx1"/>
                    </a:solidFill>
                    <a:latin typeface="Times" pitchFamily="18" charset="0"/>
                  </a:rPr>
                  <a:t>1</a:t>
                </a:r>
                <a:endParaRPr lang="en-US" b="1" baseline="-25000" dirty="0">
                  <a:solidFill>
                    <a:schemeClr val="tx1"/>
                  </a:solidFill>
                  <a:latin typeface="Times" pitchFamily="18" charset="0"/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4045789" y="2642558"/>
                <a:ext cx="457200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i="1" dirty="0" smtClean="0">
                    <a:solidFill>
                      <a:schemeClr val="tx1"/>
                    </a:solidFill>
                    <a:latin typeface="Times" pitchFamily="18" charset="0"/>
                  </a:rPr>
                  <a:t>x</a:t>
                </a:r>
                <a:r>
                  <a:rPr lang="en-US" b="1" baseline="-25000" dirty="0">
                    <a:solidFill>
                      <a:schemeClr val="tx1"/>
                    </a:solidFill>
                    <a:latin typeface="Times" pitchFamily="18" charset="0"/>
                  </a:rPr>
                  <a:t>2</a:t>
                </a:r>
              </a:p>
            </p:txBody>
          </p:sp>
        </p:grpSp>
        <p:cxnSp>
          <p:nvCxnSpPr>
            <p:cNvPr id="74" name="Straight Arrow Connector 73"/>
            <p:cNvCxnSpPr/>
            <p:nvPr/>
          </p:nvCxnSpPr>
          <p:spPr>
            <a:xfrm>
              <a:off x="4017890" y="3735175"/>
              <a:ext cx="296755" cy="86270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 flipH="1">
              <a:off x="4538932" y="3735174"/>
              <a:ext cx="254626" cy="87133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Arc 75"/>
            <p:cNvSpPr/>
            <p:nvPr/>
          </p:nvSpPr>
          <p:spPr>
            <a:xfrm rot="5400000" flipH="1">
              <a:off x="4231260" y="2842261"/>
              <a:ext cx="370599" cy="753996"/>
            </a:xfrm>
            <a:prstGeom prst="arc">
              <a:avLst>
                <a:gd name="adj1" fmla="val 15977320"/>
                <a:gd name="adj2" fmla="val 5562931"/>
              </a:avLst>
            </a:prstGeom>
            <a:ln w="28575">
              <a:solidFill>
                <a:schemeClr val="tx1"/>
              </a:solidFill>
              <a:headEnd type="triangle" w="lg" len="med"/>
              <a:tailEnd type="triangle" w="lg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3200400" y="2819596"/>
            <a:ext cx="1808239" cy="2833441"/>
            <a:chOff x="-990600" y="4411962"/>
            <a:chExt cx="1808239" cy="2833441"/>
          </a:xfrm>
        </p:grpSpPr>
        <p:grpSp>
          <p:nvGrpSpPr>
            <p:cNvPr id="36" name="Group 35"/>
            <p:cNvGrpSpPr/>
            <p:nvPr/>
          </p:nvGrpSpPr>
          <p:grpSpPr>
            <a:xfrm>
              <a:off x="-990600" y="5334000"/>
              <a:ext cx="1524000" cy="1911403"/>
              <a:chOff x="-1751235" y="1424537"/>
              <a:chExt cx="1524000" cy="1911403"/>
            </a:xfrm>
          </p:grpSpPr>
          <p:graphicFrame>
            <p:nvGraphicFramePr>
              <p:cNvPr id="37" name="Object 3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82094089"/>
                  </p:ext>
                </p:extLst>
              </p:nvPr>
            </p:nvGraphicFramePr>
            <p:xfrm>
              <a:off x="-685800" y="2205673"/>
              <a:ext cx="220662" cy="3762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31" name="Equation" r:id="rId5" imgW="126720" imgH="215640" progId="Equation.DSMT4">
                      <p:embed/>
                    </p:oleObj>
                  </mc:Choice>
                  <mc:Fallback>
                    <p:oleObj name="Equation" r:id="rId5" imgW="126720" imgH="21564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-685800" y="2205673"/>
                            <a:ext cx="220662" cy="37623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8" name="Rectangle 37"/>
              <p:cNvSpPr/>
              <p:nvPr/>
            </p:nvSpPr>
            <p:spPr>
              <a:xfrm>
                <a:off x="-653034" y="2332005"/>
                <a:ext cx="152400" cy="18259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9" name="Group 38"/>
              <p:cNvGrpSpPr/>
              <p:nvPr/>
            </p:nvGrpSpPr>
            <p:grpSpPr>
              <a:xfrm>
                <a:off x="-1751235" y="1424537"/>
                <a:ext cx="914400" cy="1911403"/>
                <a:chOff x="2362200" y="1905000"/>
                <a:chExt cx="914400" cy="1911403"/>
              </a:xfrm>
            </p:grpSpPr>
            <p:cxnSp>
              <p:nvCxnSpPr>
                <p:cNvPr id="41" name="Straight Arrow Connector 40"/>
                <p:cNvCxnSpPr>
                  <a:endCxn id="45" idx="3"/>
                </p:cNvCxnSpPr>
                <p:nvPr/>
              </p:nvCxnSpPr>
              <p:spPr>
                <a:xfrm flipH="1" flipV="1">
                  <a:off x="2839099" y="2133600"/>
                  <a:ext cx="437501" cy="42230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triangle" w="lg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Arrow Connector 41"/>
                <p:cNvCxnSpPr>
                  <a:endCxn id="47" idx="3"/>
                </p:cNvCxnSpPr>
                <p:nvPr/>
              </p:nvCxnSpPr>
              <p:spPr>
                <a:xfrm flipH="1">
                  <a:off x="2832919" y="3165499"/>
                  <a:ext cx="443681" cy="422304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triangle" w="lg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Arrow Connector 42"/>
                <p:cNvCxnSpPr>
                  <a:endCxn id="46" idx="3"/>
                </p:cNvCxnSpPr>
                <p:nvPr/>
              </p:nvCxnSpPr>
              <p:spPr>
                <a:xfrm flipH="1" flipV="1">
                  <a:off x="2839099" y="2673403"/>
                  <a:ext cx="437501" cy="96917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triangle" w="lg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4" name="Group 43"/>
                <p:cNvGrpSpPr/>
                <p:nvPr/>
              </p:nvGrpSpPr>
              <p:grpSpPr>
                <a:xfrm>
                  <a:off x="2362200" y="1905000"/>
                  <a:ext cx="476899" cy="1911403"/>
                  <a:chOff x="1981200" y="2203397"/>
                  <a:chExt cx="476899" cy="1911403"/>
                </a:xfrm>
              </p:grpSpPr>
              <p:sp>
                <p:nvSpPr>
                  <p:cNvPr id="45" name="Rectangle 44"/>
                  <p:cNvSpPr/>
                  <p:nvPr/>
                </p:nvSpPr>
                <p:spPr>
                  <a:xfrm>
                    <a:off x="2000899" y="2203397"/>
                    <a:ext cx="457200" cy="4572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i="1" dirty="0" smtClean="0">
                        <a:solidFill>
                          <a:schemeClr val="tx1"/>
                        </a:solidFill>
                        <a:latin typeface="Times" pitchFamily="18" charset="0"/>
                      </a:rPr>
                      <a:t>y</a:t>
                    </a:r>
                    <a:r>
                      <a:rPr lang="en-US" b="1" baseline="-25000" dirty="0" smtClean="0">
                        <a:solidFill>
                          <a:schemeClr val="tx1"/>
                        </a:solidFill>
                        <a:latin typeface="Times" pitchFamily="18" charset="0"/>
                      </a:rPr>
                      <a:t>1</a:t>
                    </a:r>
                    <a:endParaRPr lang="en-US" b="1" baseline="-25000" dirty="0">
                      <a:solidFill>
                        <a:schemeClr val="tx1"/>
                      </a:solidFill>
                      <a:latin typeface="Times" pitchFamily="18" charset="0"/>
                    </a:endParaRPr>
                  </a:p>
                </p:txBody>
              </p:sp>
              <p:sp>
                <p:nvSpPr>
                  <p:cNvPr id="46" name="Rectangle 45"/>
                  <p:cNvSpPr/>
                  <p:nvPr/>
                </p:nvSpPr>
                <p:spPr>
                  <a:xfrm>
                    <a:off x="2000899" y="2743200"/>
                    <a:ext cx="457200" cy="4572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i="1" dirty="0" smtClean="0">
                        <a:solidFill>
                          <a:schemeClr val="tx1"/>
                        </a:solidFill>
                        <a:latin typeface="Times" pitchFamily="18" charset="0"/>
                      </a:rPr>
                      <a:t>y</a:t>
                    </a:r>
                    <a:r>
                      <a:rPr lang="en-US" b="1" baseline="-25000" dirty="0" smtClean="0">
                        <a:solidFill>
                          <a:schemeClr val="tx1"/>
                        </a:solidFill>
                        <a:latin typeface="Times" pitchFamily="18" charset="0"/>
                      </a:rPr>
                      <a:t>2</a:t>
                    </a:r>
                    <a:endParaRPr lang="en-US" b="1" baseline="-25000" dirty="0">
                      <a:solidFill>
                        <a:schemeClr val="tx1"/>
                      </a:solidFill>
                      <a:latin typeface="Times" pitchFamily="18" charset="0"/>
                    </a:endParaRPr>
                  </a:p>
                </p:txBody>
              </p:sp>
              <p:sp>
                <p:nvSpPr>
                  <p:cNvPr id="47" name="Rectangle 46"/>
                  <p:cNvSpPr/>
                  <p:nvPr/>
                </p:nvSpPr>
                <p:spPr>
                  <a:xfrm>
                    <a:off x="1994719" y="3657600"/>
                    <a:ext cx="457200" cy="4572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b="1" i="1" dirty="0" err="1" smtClean="0">
                        <a:solidFill>
                          <a:schemeClr val="tx1"/>
                        </a:solidFill>
                        <a:latin typeface="Times" pitchFamily="18" charset="0"/>
                      </a:rPr>
                      <a:t>y</a:t>
                    </a:r>
                    <a:r>
                      <a:rPr lang="en-US" b="1" baseline="-25000" dirty="0" err="1" smtClean="0">
                        <a:solidFill>
                          <a:schemeClr val="tx1"/>
                        </a:solidFill>
                        <a:latin typeface="Times" pitchFamily="18" charset="0"/>
                      </a:rPr>
                      <a:t>J</a:t>
                    </a:r>
                    <a:endParaRPr lang="en-US" b="1" baseline="-25000" dirty="0">
                      <a:solidFill>
                        <a:schemeClr val="tx1"/>
                      </a:solidFill>
                      <a:latin typeface="Times" pitchFamily="18" charset="0"/>
                    </a:endParaRPr>
                  </a:p>
                </p:txBody>
              </p:sp>
              <p:sp>
                <p:nvSpPr>
                  <p:cNvPr id="48" name="TextBox 47"/>
                  <p:cNvSpPr txBox="1"/>
                  <p:nvPr/>
                </p:nvSpPr>
                <p:spPr>
                  <a:xfrm rot="16200000">
                    <a:off x="1934072" y="3247529"/>
                    <a:ext cx="463588" cy="36933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. . .</a:t>
                    </a:r>
                    <a:endParaRPr lang="en-US" dirty="0"/>
                  </a:p>
                </p:txBody>
              </p:sp>
            </p:grpSp>
          </p:grpSp>
          <p:sp>
            <p:nvSpPr>
              <p:cNvPr id="40" name="Rectangle 39"/>
              <p:cNvSpPr/>
              <p:nvPr/>
            </p:nvSpPr>
            <p:spPr>
              <a:xfrm>
                <a:off x="-836835" y="2075437"/>
                <a:ext cx="609600" cy="6095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i="1" dirty="0" err="1" smtClean="0">
                    <a:solidFill>
                      <a:schemeClr val="tx1"/>
                    </a:solidFill>
                    <a:latin typeface="Symbol" panose="05050102010706020507" pitchFamily="18" charset="2"/>
                  </a:rPr>
                  <a:t>h</a:t>
                </a:r>
                <a:r>
                  <a:rPr lang="en-US" b="1" baseline="-25000" dirty="0" err="1" smtClean="0">
                    <a:noFill/>
                    <a:latin typeface="Times" pitchFamily="18" charset="0"/>
                  </a:rPr>
                  <a:t>J</a:t>
                </a:r>
                <a:endParaRPr lang="en-US" b="1" baseline="-25000" dirty="0">
                  <a:noFill/>
                  <a:latin typeface="Times" pitchFamily="18" charset="0"/>
                </a:endParaRPr>
              </a:p>
            </p:txBody>
          </p:sp>
        </p:grpSp>
        <p:grpSp>
          <p:nvGrpSpPr>
            <p:cNvPr id="91" name="Group 90"/>
            <p:cNvGrpSpPr/>
            <p:nvPr/>
          </p:nvGrpSpPr>
          <p:grpSpPr>
            <a:xfrm>
              <a:off x="-387478" y="4411962"/>
              <a:ext cx="1205117" cy="1572547"/>
              <a:chOff x="3969441" y="3186359"/>
              <a:chExt cx="1205117" cy="1572547"/>
            </a:xfrm>
          </p:grpSpPr>
          <p:sp>
            <p:nvSpPr>
              <p:cNvPr id="86" name="Rectangle 85"/>
              <p:cNvSpPr/>
              <p:nvPr/>
            </p:nvSpPr>
            <p:spPr>
              <a:xfrm>
                <a:off x="3969441" y="3416780"/>
                <a:ext cx="457200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i="1" dirty="0" smtClean="0">
                    <a:solidFill>
                      <a:schemeClr val="tx1"/>
                    </a:solidFill>
                    <a:latin typeface="Times" pitchFamily="18" charset="0"/>
                  </a:rPr>
                  <a:t>x</a:t>
                </a:r>
                <a:r>
                  <a:rPr lang="en-US" b="1" baseline="-25000" dirty="0" smtClean="0">
                    <a:solidFill>
                      <a:schemeClr val="tx1"/>
                    </a:solidFill>
                    <a:latin typeface="Times" pitchFamily="18" charset="0"/>
                  </a:rPr>
                  <a:t>1</a:t>
                </a:r>
                <a:endParaRPr lang="en-US" b="1" baseline="-25000" dirty="0">
                  <a:solidFill>
                    <a:schemeClr val="tx1"/>
                  </a:solidFill>
                  <a:latin typeface="Times" pitchFamily="18" charset="0"/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4717358" y="3416780"/>
                <a:ext cx="457200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i="1" dirty="0" smtClean="0">
                    <a:solidFill>
                      <a:schemeClr val="tx1"/>
                    </a:solidFill>
                    <a:latin typeface="Times" pitchFamily="18" charset="0"/>
                  </a:rPr>
                  <a:t>x</a:t>
                </a:r>
                <a:r>
                  <a:rPr lang="en-US" b="1" baseline="-25000" dirty="0">
                    <a:solidFill>
                      <a:schemeClr val="tx1"/>
                    </a:solidFill>
                    <a:latin typeface="Times" pitchFamily="18" charset="0"/>
                  </a:rPr>
                  <a:t>2</a:t>
                </a:r>
              </a:p>
            </p:txBody>
          </p:sp>
          <p:cxnSp>
            <p:nvCxnSpPr>
              <p:cNvPr id="88" name="Straight Arrow Connector 87"/>
              <p:cNvCxnSpPr/>
              <p:nvPr/>
            </p:nvCxnSpPr>
            <p:spPr>
              <a:xfrm>
                <a:off x="4170290" y="3887575"/>
                <a:ext cx="296755" cy="86270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88"/>
              <p:cNvCxnSpPr/>
              <p:nvPr/>
            </p:nvCxnSpPr>
            <p:spPr>
              <a:xfrm flipH="1">
                <a:off x="4691332" y="3887574"/>
                <a:ext cx="254626" cy="87133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triangle" w="lg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Arc 89"/>
              <p:cNvSpPr/>
              <p:nvPr/>
            </p:nvSpPr>
            <p:spPr>
              <a:xfrm rot="5400000" flipH="1">
                <a:off x="4383660" y="2994661"/>
                <a:ext cx="370599" cy="753996"/>
              </a:xfrm>
              <a:prstGeom prst="arc">
                <a:avLst>
                  <a:gd name="adj1" fmla="val 15977320"/>
                  <a:gd name="adj2" fmla="val 5562931"/>
                </a:avLst>
              </a:prstGeom>
              <a:ln w="28575">
                <a:solidFill>
                  <a:schemeClr val="tx1"/>
                </a:solidFill>
                <a:headEnd type="triangle" w="lg" len="med"/>
                <a:tailEnd type="triangle" w="lg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already </a:t>
            </a:r>
            <a:r>
              <a:rPr lang="en-US" dirty="0" smtClean="0"/>
              <a:t>known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</a:t>
            </a:r>
            <a:r>
              <a:rPr lang="en-US" i="1" dirty="0">
                <a:latin typeface="Times" pitchFamily="18" charset="0"/>
              </a:rPr>
              <a:t>z</a:t>
            </a:r>
            <a:r>
              <a:rPr lang="en-US" dirty="0"/>
              <a:t> will </a:t>
            </a:r>
            <a:r>
              <a:rPr lang="en-US" dirty="0" smtClean="0"/>
              <a:t>be </a:t>
            </a:r>
            <a:r>
              <a:rPr lang="en-US" dirty="0"/>
              <a:t>predicted by other </a:t>
            </a:r>
            <a:r>
              <a:rPr lang="en-US" dirty="0" smtClean="0"/>
              <a:t>variables </a:t>
            </a:r>
            <a:r>
              <a:rPr lang="en-US" dirty="0"/>
              <a:t>these must also be present in the scoring </a:t>
            </a:r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080EB-B1F8-45FF-9001-5D38D0E29B04}" type="datetime1">
              <a:rPr lang="en-US" smtClean="0"/>
              <a:t>3/19/2015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7C197-54D3-4F2D-BA82-CC8BB89326C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2084703" y="2667000"/>
            <a:ext cx="1226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Full Model</a:t>
            </a:r>
            <a:endParaRPr lang="en-US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2084703" y="2667000"/>
            <a:ext cx="837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Step 1</a:t>
            </a:r>
            <a:endParaRPr lang="en-US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2084703" y="2667000"/>
            <a:ext cx="837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Step 2</a:t>
            </a:r>
            <a:endParaRPr lang="en-US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2084703" y="2667000"/>
            <a:ext cx="837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Simplified Arabic" panose="02020603050405020304" pitchFamily="18" charset="-78"/>
                <a:cs typeface="Simplified Arabic" panose="02020603050405020304" pitchFamily="18" charset="-78"/>
              </a:rPr>
              <a:t>Step 3</a:t>
            </a:r>
            <a:endParaRPr lang="en-US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5007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83" grpId="0"/>
      <p:bldP spid="83" grpId="1"/>
      <p:bldP spid="84" grpId="0"/>
      <p:bldP spid="84" grpId="1"/>
      <p:bldP spid="9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isn’t known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Finite sample performance </a:t>
            </a:r>
            <a:r>
              <a:rPr lang="en-US" dirty="0" smtClean="0"/>
              <a:t>of predicted factor scores</a:t>
            </a:r>
          </a:p>
          <a:p>
            <a:pPr lvl="1"/>
            <a:r>
              <a:rPr lang="en-US" dirty="0" smtClean="0"/>
              <a:t>At what </a:t>
            </a:r>
            <a:r>
              <a:rPr lang="en-US" i="1" dirty="0" smtClean="0"/>
              <a:t>N</a:t>
            </a:r>
            <a:r>
              <a:rPr lang="en-US" dirty="0" smtClean="0"/>
              <a:t> does consistency begin to kick in?</a:t>
            </a:r>
          </a:p>
          <a:p>
            <a:r>
              <a:rPr lang="en-US" dirty="0" smtClean="0"/>
              <a:t>Importance of </a:t>
            </a:r>
            <a:r>
              <a:rPr lang="en-US" b="1" dirty="0" smtClean="0"/>
              <a:t>impact</a:t>
            </a:r>
            <a:endParaRPr lang="en-US" dirty="0" smtClean="0"/>
          </a:p>
          <a:p>
            <a:pPr lvl="1"/>
            <a:r>
              <a:rPr lang="en-US" dirty="0"/>
              <a:t>B</a:t>
            </a:r>
            <a:r>
              <a:rPr lang="en-US" dirty="0" smtClean="0"/>
              <a:t>ias reduction, but offset by excessive sampling variability due to model complexity?</a:t>
            </a:r>
          </a:p>
          <a:p>
            <a:r>
              <a:rPr lang="en-US" dirty="0" smtClean="0"/>
              <a:t>Consequences of </a:t>
            </a:r>
            <a:r>
              <a:rPr lang="en-US" b="1" dirty="0" smtClean="0"/>
              <a:t>DIF</a:t>
            </a:r>
            <a:endParaRPr lang="en-US" dirty="0" smtClean="0"/>
          </a:p>
          <a:p>
            <a:pPr lvl="1"/>
            <a:r>
              <a:rPr lang="en-US" dirty="0" smtClean="0"/>
              <a:t>Removal of items with DIF infeasible for IDA</a:t>
            </a:r>
          </a:p>
          <a:p>
            <a:pPr lvl="1"/>
            <a:r>
              <a:rPr lang="en-US" dirty="0" smtClean="0"/>
              <a:t>How much does modeling DIF matter?</a:t>
            </a:r>
          </a:p>
          <a:p>
            <a:r>
              <a:rPr lang="en-US" dirty="0" smtClean="0"/>
              <a:t>Performance of scores generated from </a:t>
            </a:r>
            <a:r>
              <a:rPr lang="en-US" b="1" dirty="0" smtClean="0"/>
              <a:t>MNLFA</a:t>
            </a:r>
          </a:p>
          <a:p>
            <a:pPr lvl="1"/>
            <a:r>
              <a:rPr lang="en-US" dirty="0" smtClean="0"/>
              <a:t>Provides for flexible modeling of impact and DIF for IDA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AE1B6-4CB9-4EA8-8421-D3F39851344F}" type="datetime1">
              <a:rPr lang="en-US" smtClean="0"/>
              <a:t>3/19/2015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7C197-54D3-4F2D-BA82-CC8BB89326C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68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Generated data from MNLFA including impact and DIF</a:t>
            </a:r>
          </a:p>
          <a:p>
            <a:pPr lvl="1"/>
            <a:r>
              <a:rPr lang="en-US" dirty="0" smtClean="0"/>
              <a:t>Same conditions Patrick described in his talk</a:t>
            </a:r>
          </a:p>
          <a:p>
            <a:pPr lvl="1"/>
            <a:r>
              <a:rPr lang="en-US" dirty="0" smtClean="0"/>
              <a:t>Conditioning variables are Age, Study, Gender</a:t>
            </a:r>
          </a:p>
          <a:p>
            <a:r>
              <a:rPr lang="en-US" dirty="0"/>
              <a:t>P</a:t>
            </a:r>
            <a:r>
              <a:rPr lang="en-US" dirty="0" smtClean="0"/>
              <a:t>roduced predicted scores via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Binary CFA (</a:t>
            </a:r>
            <a:r>
              <a:rPr lang="en-US" sz="1600" dirty="0" smtClean="0"/>
              <a:t>P0</a:t>
            </a:r>
            <a:r>
              <a:rPr lang="en-US" dirty="0" smtClean="0"/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MNLFA with impact (</a:t>
            </a:r>
            <a:r>
              <a:rPr lang="en-US" sz="1600" dirty="0" smtClean="0"/>
              <a:t>PI</a:t>
            </a:r>
            <a:r>
              <a:rPr lang="en-US" dirty="0" smtClean="0"/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MNLFA with impact and DIF (</a:t>
            </a:r>
            <a:r>
              <a:rPr lang="en-US" sz="1600" dirty="0" smtClean="0"/>
              <a:t>PID</a:t>
            </a:r>
            <a:r>
              <a:rPr lang="en-US" dirty="0" smtClean="0"/>
              <a:t>)</a:t>
            </a:r>
          </a:p>
          <a:p>
            <a:r>
              <a:rPr lang="en-US" dirty="0" smtClean="0"/>
              <a:t>Regression model of interest is: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1D48E-72C2-4194-9C42-C00D31FE359C}" type="datetime1">
              <a:rPr lang="en-US" smtClean="0"/>
              <a:t>3/19/2015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7C197-54D3-4F2D-BA82-CC8BB89326CB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6626009"/>
              </p:ext>
            </p:extLst>
          </p:nvPr>
        </p:nvGraphicFramePr>
        <p:xfrm>
          <a:off x="1067220" y="4724400"/>
          <a:ext cx="693378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0" name="Equation" r:id="rId3" imgW="3962160" imgH="228600" progId="Equation.DSMT4">
                  <p:embed/>
                </p:oleObj>
              </mc:Choice>
              <mc:Fallback>
                <p:oleObj name="Equation" r:id="rId3" imgW="39621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7220" y="4724400"/>
                        <a:ext cx="6933780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6425176"/>
              </p:ext>
            </p:extLst>
          </p:nvPr>
        </p:nvGraphicFramePr>
        <p:xfrm>
          <a:off x="1067220" y="5257800"/>
          <a:ext cx="153352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" name="Equation" r:id="rId5" imgW="876240" imgH="279360" progId="Equation.DSMT4">
                  <p:embed/>
                </p:oleObj>
              </mc:Choice>
              <mc:Fallback>
                <p:oleObj name="Equation" r:id="rId5" imgW="876240" imgH="2793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7220" y="5257800"/>
                        <a:ext cx="1533525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5181600" y="3124200"/>
            <a:ext cx="2105195" cy="1098264"/>
            <a:chOff x="5181600" y="3124200"/>
            <a:chExt cx="2105195" cy="1098264"/>
          </a:xfrm>
        </p:grpSpPr>
        <p:sp>
          <p:nvSpPr>
            <p:cNvPr id="8" name="Right Brace 7"/>
            <p:cNvSpPr/>
            <p:nvPr/>
          </p:nvSpPr>
          <p:spPr>
            <a:xfrm>
              <a:off x="5181600" y="3124200"/>
              <a:ext cx="228600" cy="609600"/>
            </a:xfrm>
            <a:prstGeom prst="righ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384321" y="3261587"/>
              <a:ext cx="13628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Misspecified</a:t>
              </a:r>
              <a:endParaRPr lang="en-US" dirty="0"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  <p:sp>
          <p:nvSpPr>
            <p:cNvPr id="10" name="Right Brace 9"/>
            <p:cNvSpPr/>
            <p:nvPr/>
          </p:nvSpPr>
          <p:spPr>
            <a:xfrm>
              <a:off x="5181600" y="3810000"/>
              <a:ext cx="228600" cy="399691"/>
            </a:xfrm>
            <a:prstGeom prst="righ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75694" y="3853132"/>
              <a:ext cx="19111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Simplified Arabic" panose="02020603050405020304" pitchFamily="18" charset="-78"/>
                  <a:cs typeface="Simplified Arabic" panose="02020603050405020304" pitchFamily="18" charset="-78"/>
                </a:rPr>
                <a:t>Correctly specified</a:t>
              </a:r>
              <a:endParaRPr lang="en-US" dirty="0">
                <a:latin typeface="Simplified Arabic" panose="02020603050405020304" pitchFamily="18" charset="-78"/>
                <a:cs typeface="Simplified Arabic" panose="02020603050405020304" pitchFamily="18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86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Pattern of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When scores fail to account for impact and/or DIF, bias for some  </a:t>
            </a:r>
            <a:r>
              <a:rPr lang="en-US" sz="2200" i="1" dirty="0" smtClean="0">
                <a:latin typeface="Symbol" panose="05050102010706020507" pitchFamily="18" charset="2"/>
              </a:rPr>
              <a:t>b</a:t>
            </a:r>
            <a:r>
              <a:rPr lang="en-US" sz="2200" dirty="0" smtClean="0"/>
              <a:t> 's but not others</a:t>
            </a:r>
          </a:p>
          <a:p>
            <a:pPr lvl="1"/>
            <a:r>
              <a:rPr lang="en-US" sz="1800" dirty="0" smtClean="0"/>
              <a:t>Meaningful bias even under “small” DIF</a:t>
            </a:r>
          </a:p>
          <a:p>
            <a:pPr lvl="1"/>
            <a:r>
              <a:rPr lang="en-US" sz="1800" dirty="0" smtClean="0"/>
              <a:t>More items helps a little</a:t>
            </a:r>
          </a:p>
          <a:p>
            <a:r>
              <a:rPr lang="en-US" sz="2200" dirty="0" smtClean="0"/>
              <a:t>When scores account for both impact and DIF no </a:t>
            </a:r>
            <a:r>
              <a:rPr lang="en-US" sz="2200" dirty="0"/>
              <a:t>bias for </a:t>
            </a:r>
            <a:r>
              <a:rPr lang="en-US" sz="2200" i="1" dirty="0">
                <a:latin typeface="Symbol" panose="05050102010706020507" pitchFamily="18" charset="2"/>
              </a:rPr>
              <a:t>b</a:t>
            </a:r>
            <a:r>
              <a:rPr lang="en-US" sz="2200" dirty="0"/>
              <a:t> 's and </a:t>
            </a:r>
            <a:r>
              <a:rPr lang="en-US" sz="2200" dirty="0" smtClean="0"/>
              <a:t>comparable or smaller RMSE</a:t>
            </a:r>
          </a:p>
          <a:p>
            <a:pPr lvl="1"/>
            <a:r>
              <a:rPr lang="en-US" dirty="0" smtClean="0"/>
              <a:t>Even at </a:t>
            </a:r>
            <a:r>
              <a:rPr lang="en-US" i="1" dirty="0" smtClean="0"/>
              <a:t>N </a:t>
            </a:r>
            <a:r>
              <a:rPr lang="en-US" dirty="0" smtClean="0"/>
              <a:t>= 500</a:t>
            </a:r>
          </a:p>
          <a:p>
            <a:r>
              <a:rPr lang="en-US" sz="2200" i="1" dirty="0" smtClean="0">
                <a:latin typeface="Symbol" panose="05050102010706020507" pitchFamily="18" charset="2"/>
              </a:rPr>
              <a:t>s </a:t>
            </a:r>
            <a:r>
              <a:rPr lang="en-US" sz="2200" baseline="30000" dirty="0"/>
              <a:t>2</a:t>
            </a:r>
            <a:r>
              <a:rPr lang="en-US" sz="2200" dirty="0"/>
              <a:t> always positively biased</a:t>
            </a:r>
          </a:p>
          <a:p>
            <a:pPr lvl="1"/>
            <a:r>
              <a:rPr lang="en-US" sz="1800" dirty="0"/>
              <a:t>More items helps a lot</a:t>
            </a:r>
          </a:p>
          <a:p>
            <a:pPr lvl="1"/>
            <a:r>
              <a:rPr lang="en-US" sz="1800" dirty="0"/>
              <a:t>Accounting for impact and DIF in scoring model helps a </a:t>
            </a:r>
            <a:r>
              <a:rPr lang="en-US" sz="1800" dirty="0" smtClean="0"/>
              <a:t>little</a:t>
            </a:r>
            <a:endParaRPr lang="en-US" dirty="0"/>
          </a:p>
          <a:p>
            <a:r>
              <a:rPr lang="en-US" sz="2200" dirty="0" smtClean="0"/>
              <a:t>Larger </a:t>
            </a:r>
            <a:r>
              <a:rPr lang="en-US" sz="2200" i="1" dirty="0" smtClean="0"/>
              <a:t>N</a:t>
            </a:r>
            <a:r>
              <a:rPr lang="en-US" sz="2200" dirty="0" smtClean="0"/>
              <a:t> reduces sampling variability but not bias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F1FA4-0AE9-4732-BB5A-3188E8340366}" type="datetime1">
              <a:rPr lang="en-US" smtClean="0"/>
              <a:t>3/19/2015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7C197-54D3-4F2D-BA82-CC8BB89326C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68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863</Words>
  <Application>Microsoft Office PowerPoint</Application>
  <PresentationFormat>On-screen Show (4:3)</PresentationFormat>
  <Paragraphs>213</Paragraphs>
  <Slides>18</Slides>
  <Notes>1</Notes>
  <HiddenSlides>4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Equation</vt:lpstr>
      <vt:lpstr>Constructing Common Measures for Integrative Data Analysis:  Score Performance</vt:lpstr>
      <vt:lpstr>Performance of predicted scores</vt:lpstr>
      <vt:lpstr>Why use scores at all?</vt:lpstr>
      <vt:lpstr>What is already known</vt:lpstr>
      <vt:lpstr>What is already known</vt:lpstr>
      <vt:lpstr>What is already known</vt:lpstr>
      <vt:lpstr>What isn’t known</vt:lpstr>
      <vt:lpstr>Current study</vt:lpstr>
      <vt:lpstr>General Pattern of Results</vt:lpstr>
      <vt:lpstr>Intercept, N = 500</vt:lpstr>
      <vt:lpstr>Age Main Effect, N = 500</vt:lpstr>
      <vt:lpstr>Gender Main Effect, N = 500</vt:lpstr>
      <vt:lpstr>Study Main Effect, N = 500</vt:lpstr>
      <vt:lpstr>h Main Effect, N = 500</vt:lpstr>
      <vt:lpstr>h x Study Interaction, N = 500</vt:lpstr>
      <vt:lpstr>s 2, N = 500</vt:lpstr>
      <vt:lpstr>Conclusions</vt:lpstr>
      <vt:lpstr>Acknowledgements and Disclaimer</vt:lpstr>
    </vt:vector>
  </TitlesOfParts>
  <Company>The University of North Carolina at Chapel Hill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Constructing Common Measures for Integrative Data Analysis: Score Performance</dc:title>
  <dc:creator>Lenovo User</dc:creator>
  <cp:lastModifiedBy>Lenovo User</cp:lastModifiedBy>
  <cp:revision>56</cp:revision>
  <dcterms:created xsi:type="dcterms:W3CDTF">2014-09-29T19:44:51Z</dcterms:created>
  <dcterms:modified xsi:type="dcterms:W3CDTF">2015-03-19T14:02:12Z</dcterms:modified>
</cp:coreProperties>
</file>