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sldIdLst>
    <p:sldId id="339" r:id="rId2"/>
    <p:sldId id="309" r:id="rId3"/>
    <p:sldId id="349" r:id="rId4"/>
    <p:sldId id="340" r:id="rId5"/>
    <p:sldId id="354" r:id="rId6"/>
    <p:sldId id="341" r:id="rId7"/>
    <p:sldId id="343" r:id="rId8"/>
    <p:sldId id="344" r:id="rId9"/>
    <p:sldId id="346" r:id="rId10"/>
    <p:sldId id="351" r:id="rId11"/>
    <p:sldId id="352" r:id="rId12"/>
    <p:sldId id="350" r:id="rId13"/>
    <p:sldId id="353" r:id="rId14"/>
    <p:sldId id="348" r:id="rId15"/>
    <p:sldId id="355" r:id="rId16"/>
    <p:sldId id="356" r:id="rId17"/>
    <p:sldId id="357" r:id="rId18"/>
    <p:sldId id="358" r:id="rId19"/>
    <p:sldId id="359" r:id="rId20"/>
    <p:sldId id="361" r:id="rId21"/>
    <p:sldId id="362" r:id="rId22"/>
    <p:sldId id="360" r:id="rId23"/>
    <p:sldId id="363" r:id="rId24"/>
    <p:sldId id="365" r:id="rId25"/>
    <p:sldId id="364" r:id="rId26"/>
    <p:sldId id="369" r:id="rId27"/>
    <p:sldId id="368" r:id="rId28"/>
    <p:sldId id="371" r:id="rId29"/>
    <p:sldId id="373" r:id="rId30"/>
    <p:sldId id="374" r:id="rId31"/>
    <p:sldId id="405" r:id="rId32"/>
    <p:sldId id="407" r:id="rId33"/>
    <p:sldId id="381" r:id="rId34"/>
    <p:sldId id="383" r:id="rId35"/>
    <p:sldId id="382" r:id="rId36"/>
    <p:sldId id="384" r:id="rId37"/>
    <p:sldId id="385" r:id="rId38"/>
    <p:sldId id="389" r:id="rId39"/>
    <p:sldId id="388" r:id="rId40"/>
    <p:sldId id="390" r:id="rId41"/>
    <p:sldId id="386" r:id="rId42"/>
    <p:sldId id="392" r:id="rId43"/>
    <p:sldId id="393" r:id="rId44"/>
    <p:sldId id="394" r:id="rId45"/>
    <p:sldId id="409" r:id="rId46"/>
    <p:sldId id="410" r:id="rId47"/>
    <p:sldId id="411" r:id="rId48"/>
    <p:sldId id="398" r:id="rId49"/>
    <p:sldId id="400" r:id="rId50"/>
    <p:sldId id="408" r:id="rId51"/>
    <p:sldId id="401" r:id="rId52"/>
    <p:sldId id="3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59503" autoAdjust="0"/>
  </p:normalViewPr>
  <p:slideViewPr>
    <p:cSldViewPr>
      <p:cViewPr varScale="1">
        <p:scale>
          <a:sx n="89" d="100"/>
          <a:sy n="89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4256-2E89-41E0-AECF-ABA68788A2F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2513-A218-458B-BC04-9D70A6312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513-A218-458B-BC04-9D70A63121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513-A218-458B-BC04-9D70A6312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1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513-A218-458B-BC04-9D70A6312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064E1-429A-404B-B1D9-E19EFCAFFE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064E1-429A-404B-B1D9-E19EFCAFFE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064E1-429A-404B-B1D9-E19EFCAFFE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31E4AC8-1745-4C84-B15B-AFA0E6A46420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74AA-25DB-4BBB-B6A8-3C4DAAF9FDFE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BF11-9F95-442E-8A82-42163CF708E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5439-7D73-445C-ADDA-18EB74BE810A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64008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C1121E4-918E-4966-942D-47BC3F4A9B2B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9F85-E989-404B-9CAE-2489D8DE60F9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1700-DBF1-4C4E-AEE4-776A1F3C14A8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D7D5-491F-4089-98BA-5BA4F51E46C2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FE36-581B-48A8-8ECD-4F507CC15C75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E3A2-6CD1-4C89-B7C7-08CD1CC753B4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4F7C-3063-4439-A177-30488F004575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AED2A3-62C9-4D40-A33E-0912B920B27E}" type="datetime1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05DC13-52C4-4EB1-88F2-52537717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34.png"/><Relationship Id="rId7" Type="http://schemas.openxmlformats.org/officeDocument/2006/relationships/image" Target="../media/image31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38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9.png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Relationship Id="rId1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Mixture Models Can and Cannot Further Developmental Science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J. Bauer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0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Applications of SEMMs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mining for fool’s </a:t>
            </a:r>
            <a:r>
              <a:rPr lang="en-US" dirty="0"/>
              <a:t>g</a:t>
            </a:r>
            <a:r>
              <a:rPr lang="en-US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Most applications of SEMM to date have been direct applications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r>
              <a:rPr lang="en-US" sz="2300" dirty="0" smtClean="0"/>
              <a:t>The goal is thus to identify “hidden” population subgroups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057400"/>
            <a:ext cx="5473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we </a:t>
            </a:r>
            <a:r>
              <a:rPr lang="en-US" dirty="0"/>
              <a:t>are concerned with fitting </a:t>
            </a:r>
            <a:endParaRPr lang="en-US" dirty="0" smtClean="0"/>
          </a:p>
          <a:p>
            <a:r>
              <a:rPr lang="en-US" dirty="0" smtClean="0"/>
              <a:t>multivariate normal finite mixtures </a:t>
            </a:r>
            <a:r>
              <a:rPr lang="en-US" dirty="0"/>
              <a:t>in direct applications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/>
              <a:t>to structural </a:t>
            </a:r>
            <a:r>
              <a:rPr lang="en-US" dirty="0" smtClean="0"/>
              <a:t>equation modeling</a:t>
            </a:r>
            <a:r>
              <a:rPr lang="en-US" dirty="0"/>
              <a:t>. . 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Dolan &amp; van der Maas (1998)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8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Growth mixture models are commonly applied to identify subgroups characterized by distinct trajectories</a:t>
            </a:r>
            <a:endParaRPr lang="en-US" sz="2300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018337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78884" y="6400800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Muthén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Muthén</a:t>
            </a:r>
            <a:r>
              <a:rPr lang="en-US" dirty="0" smtClean="0">
                <a:solidFill>
                  <a:schemeClr val="tx2"/>
                </a:solidFill>
              </a:rPr>
              <a:t> (2000)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7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88" y="4242816"/>
            <a:ext cx="365760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4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SEMMs can also used to evaluate whether treatment is differentially beneficial across subgroups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081537" y="2777430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053995"/>
            <a:ext cx="125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Treatment</a:t>
            </a:r>
            <a:endParaRPr lang="en-US" sz="2000" dirty="0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37" y="2034540"/>
            <a:ext cx="365760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44" y="4242816"/>
            <a:ext cx="3657600" cy="208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847593" y="2346268"/>
            <a:ext cx="0" cy="3429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10051" y="2346268"/>
            <a:ext cx="0" cy="3429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75909" y="2346268"/>
            <a:ext cx="0" cy="3429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4635445"/>
            <a:ext cx="2109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Classes: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Responders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Non-Responders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278884" y="6400800"/>
            <a:ext cx="238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Hancock 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37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Direct Applications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In direct applications the latent classes are interpreted to correspond to literal groups in the population</a:t>
            </a:r>
          </a:p>
          <a:p>
            <a:endParaRPr lang="en-US" sz="2300" dirty="0" smtClean="0"/>
          </a:p>
          <a:p>
            <a:r>
              <a:rPr lang="en-US" sz="2300" dirty="0" smtClean="0"/>
              <a:t>Unfortunately, there are many other reasons one might obtain evidence of multiple latent classes in an SEMM analysis</a:t>
            </a:r>
          </a:p>
          <a:p>
            <a:pPr lvl="1"/>
            <a:r>
              <a:rPr lang="en-US" sz="2000" dirty="0" smtClean="0"/>
              <a:t>Non-normality</a:t>
            </a:r>
          </a:p>
          <a:p>
            <a:pPr lvl="1"/>
            <a:r>
              <a:rPr lang="en-US" sz="2000" dirty="0" smtClean="0"/>
              <a:t>Nonlinearity</a:t>
            </a:r>
          </a:p>
          <a:p>
            <a:pPr lvl="1"/>
            <a:r>
              <a:rPr lang="en-US" sz="2000" dirty="0" smtClean="0"/>
              <a:t>Model Misspecification</a:t>
            </a:r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33800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Non-Normality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795463"/>
            <a:ext cx="4784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98475" y="1811338"/>
            <a:ext cx="3470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“The question may be raised, how are we to discriminate between a true curve of skew type and a compound curve [or mixture].”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42" name="Freeform 4"/>
          <p:cNvSpPr>
            <a:spLocks/>
          </p:cNvSpPr>
          <p:nvPr/>
        </p:nvSpPr>
        <p:spPr bwMode="auto">
          <a:xfrm>
            <a:off x="4657725" y="2224088"/>
            <a:ext cx="3832225" cy="3289300"/>
          </a:xfrm>
          <a:custGeom>
            <a:avLst/>
            <a:gdLst>
              <a:gd name="T0" fmla="*/ 3572 w 3572"/>
              <a:gd name="T1" fmla="*/ 3227 h 3227"/>
              <a:gd name="T2" fmla="*/ 0 w 3572"/>
              <a:gd name="T3" fmla="*/ 0 h 3227"/>
              <a:gd name="T4" fmla="*/ 0 w 3572"/>
              <a:gd name="T5" fmla="*/ 3227 h 3227"/>
              <a:gd name="T6" fmla="*/ 3572 w 3572"/>
              <a:gd name="T7" fmla="*/ 3227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2" h="3227">
                <a:moveTo>
                  <a:pt x="3572" y="3227"/>
                </a:moveTo>
                <a:lnTo>
                  <a:pt x="0" y="0"/>
                </a:lnTo>
                <a:lnTo>
                  <a:pt x="0" y="3227"/>
                </a:lnTo>
                <a:lnTo>
                  <a:pt x="3572" y="3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5294313" y="2957513"/>
            <a:ext cx="2557462" cy="2543175"/>
            <a:chOff x="1139" y="851"/>
            <a:chExt cx="1749" cy="1424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2668" y="2184"/>
              <a:ext cx="0" cy="91"/>
            </a:xfrm>
            <a:custGeom>
              <a:avLst/>
              <a:gdLst>
                <a:gd name="T0" fmla="*/ 159 h 159"/>
                <a:gd name="T1" fmla="*/ 0 h 159"/>
                <a:gd name="T2" fmla="*/ 159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9">
                  <a:moveTo>
                    <a:pt x="0" y="159"/>
                  </a:move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668" y="2184"/>
              <a:ext cx="220" cy="91"/>
            </a:xfrm>
            <a:custGeom>
              <a:avLst/>
              <a:gdLst>
                <a:gd name="T0" fmla="*/ 0 w 300"/>
                <a:gd name="T1" fmla="*/ 159 h 159"/>
                <a:gd name="T2" fmla="*/ 300 w 300"/>
                <a:gd name="T3" fmla="*/ 0 h 159"/>
                <a:gd name="T4" fmla="*/ 0 w 300"/>
                <a:gd name="T5" fmla="*/ 0 h 159"/>
                <a:gd name="T6" fmla="*/ 0 w 30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59">
                  <a:moveTo>
                    <a:pt x="0" y="159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2668" y="2184"/>
              <a:ext cx="220" cy="91"/>
            </a:xfrm>
            <a:custGeom>
              <a:avLst/>
              <a:gdLst>
                <a:gd name="T0" fmla="*/ 0 w 300"/>
                <a:gd name="T1" fmla="*/ 159 h 159"/>
                <a:gd name="T2" fmla="*/ 300 w 300"/>
                <a:gd name="T3" fmla="*/ 0 h 159"/>
                <a:gd name="T4" fmla="*/ 300 w 300"/>
                <a:gd name="T5" fmla="*/ 159 h 159"/>
                <a:gd name="T6" fmla="*/ 0 w 300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59">
                  <a:moveTo>
                    <a:pt x="0" y="159"/>
                  </a:moveTo>
                  <a:lnTo>
                    <a:pt x="300" y="0"/>
                  </a:lnTo>
                  <a:lnTo>
                    <a:pt x="30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668" y="2184"/>
              <a:ext cx="220" cy="91"/>
            </a:xfrm>
            <a:custGeom>
              <a:avLst/>
              <a:gdLst>
                <a:gd name="T0" fmla="*/ 0 w 300"/>
                <a:gd name="T1" fmla="*/ 159 h 159"/>
                <a:gd name="T2" fmla="*/ 0 w 300"/>
                <a:gd name="T3" fmla="*/ 0 h 159"/>
                <a:gd name="T4" fmla="*/ 300 w 300"/>
                <a:gd name="T5" fmla="*/ 0 h 159"/>
                <a:gd name="T6" fmla="*/ 300 w 300"/>
                <a:gd name="T7" fmla="*/ 159 h 159"/>
                <a:gd name="T8" fmla="*/ 0 w 300"/>
                <a:gd name="T9" fmla="*/ 159 h 159"/>
                <a:gd name="T10" fmla="*/ 0 w 300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59">
                  <a:moveTo>
                    <a:pt x="0" y="159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159"/>
                  </a:lnTo>
                  <a:lnTo>
                    <a:pt x="0" y="159"/>
                  </a:lnTo>
                  <a:lnTo>
                    <a:pt x="0" y="159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2448" y="2136"/>
              <a:ext cx="1" cy="139"/>
            </a:xfrm>
            <a:custGeom>
              <a:avLst/>
              <a:gdLst>
                <a:gd name="T0" fmla="*/ 244 h 244"/>
                <a:gd name="T1" fmla="*/ 0 h 244"/>
                <a:gd name="T2" fmla="*/ 244 h 2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4">
                  <a:moveTo>
                    <a:pt x="0" y="244"/>
                  </a:moveTo>
                  <a:lnTo>
                    <a:pt x="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2448" y="2136"/>
              <a:ext cx="220" cy="139"/>
            </a:xfrm>
            <a:custGeom>
              <a:avLst/>
              <a:gdLst>
                <a:gd name="T0" fmla="*/ 0 w 299"/>
                <a:gd name="T1" fmla="*/ 244 h 244"/>
                <a:gd name="T2" fmla="*/ 299 w 299"/>
                <a:gd name="T3" fmla="*/ 0 h 244"/>
                <a:gd name="T4" fmla="*/ 0 w 299"/>
                <a:gd name="T5" fmla="*/ 0 h 244"/>
                <a:gd name="T6" fmla="*/ 0 w 299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44">
                  <a:moveTo>
                    <a:pt x="0" y="244"/>
                  </a:moveTo>
                  <a:lnTo>
                    <a:pt x="299" y="0"/>
                  </a:lnTo>
                  <a:lnTo>
                    <a:pt x="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2448" y="2136"/>
              <a:ext cx="220" cy="139"/>
            </a:xfrm>
            <a:custGeom>
              <a:avLst/>
              <a:gdLst>
                <a:gd name="T0" fmla="*/ 0 w 299"/>
                <a:gd name="T1" fmla="*/ 244 h 244"/>
                <a:gd name="T2" fmla="*/ 299 w 299"/>
                <a:gd name="T3" fmla="*/ 0 h 244"/>
                <a:gd name="T4" fmla="*/ 299 w 299"/>
                <a:gd name="T5" fmla="*/ 244 h 244"/>
                <a:gd name="T6" fmla="*/ 0 w 299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44">
                  <a:moveTo>
                    <a:pt x="0" y="244"/>
                  </a:moveTo>
                  <a:lnTo>
                    <a:pt x="299" y="0"/>
                  </a:lnTo>
                  <a:lnTo>
                    <a:pt x="299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2448" y="2136"/>
              <a:ext cx="220" cy="139"/>
            </a:xfrm>
            <a:custGeom>
              <a:avLst/>
              <a:gdLst>
                <a:gd name="T0" fmla="*/ 0 w 299"/>
                <a:gd name="T1" fmla="*/ 244 h 244"/>
                <a:gd name="T2" fmla="*/ 0 w 299"/>
                <a:gd name="T3" fmla="*/ 0 h 244"/>
                <a:gd name="T4" fmla="*/ 299 w 299"/>
                <a:gd name="T5" fmla="*/ 0 h 244"/>
                <a:gd name="T6" fmla="*/ 299 w 299"/>
                <a:gd name="T7" fmla="*/ 244 h 244"/>
                <a:gd name="T8" fmla="*/ 0 w 299"/>
                <a:gd name="T9" fmla="*/ 244 h 244"/>
                <a:gd name="T10" fmla="*/ 0 w 299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44">
                  <a:moveTo>
                    <a:pt x="0" y="244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44"/>
                  </a:lnTo>
                  <a:lnTo>
                    <a:pt x="0" y="244"/>
                  </a:lnTo>
                  <a:lnTo>
                    <a:pt x="0" y="244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2233" y="1860"/>
              <a:ext cx="1" cy="415"/>
            </a:xfrm>
            <a:custGeom>
              <a:avLst/>
              <a:gdLst>
                <a:gd name="T0" fmla="*/ 728 h 728"/>
                <a:gd name="T1" fmla="*/ 0 h 728"/>
                <a:gd name="T2" fmla="*/ 728 h 7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8">
                  <a:moveTo>
                    <a:pt x="0" y="728"/>
                  </a:moveTo>
                  <a:lnTo>
                    <a:pt x="0" y="0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233" y="1860"/>
              <a:ext cx="215" cy="415"/>
            </a:xfrm>
            <a:custGeom>
              <a:avLst/>
              <a:gdLst>
                <a:gd name="T0" fmla="*/ 0 w 294"/>
                <a:gd name="T1" fmla="*/ 728 h 728"/>
                <a:gd name="T2" fmla="*/ 294 w 294"/>
                <a:gd name="T3" fmla="*/ 0 h 728"/>
                <a:gd name="T4" fmla="*/ 0 w 294"/>
                <a:gd name="T5" fmla="*/ 0 h 728"/>
                <a:gd name="T6" fmla="*/ 0 w 294"/>
                <a:gd name="T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728">
                  <a:moveTo>
                    <a:pt x="0" y="728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2233" y="1860"/>
              <a:ext cx="215" cy="415"/>
            </a:xfrm>
            <a:custGeom>
              <a:avLst/>
              <a:gdLst>
                <a:gd name="T0" fmla="*/ 0 w 294"/>
                <a:gd name="T1" fmla="*/ 728 h 728"/>
                <a:gd name="T2" fmla="*/ 294 w 294"/>
                <a:gd name="T3" fmla="*/ 0 h 728"/>
                <a:gd name="T4" fmla="*/ 294 w 294"/>
                <a:gd name="T5" fmla="*/ 728 h 728"/>
                <a:gd name="T6" fmla="*/ 0 w 294"/>
                <a:gd name="T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728">
                  <a:moveTo>
                    <a:pt x="0" y="728"/>
                  </a:moveTo>
                  <a:lnTo>
                    <a:pt x="294" y="0"/>
                  </a:lnTo>
                  <a:lnTo>
                    <a:pt x="294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2233" y="1860"/>
              <a:ext cx="215" cy="415"/>
            </a:xfrm>
            <a:custGeom>
              <a:avLst/>
              <a:gdLst>
                <a:gd name="T0" fmla="*/ 0 w 294"/>
                <a:gd name="T1" fmla="*/ 728 h 728"/>
                <a:gd name="T2" fmla="*/ 0 w 294"/>
                <a:gd name="T3" fmla="*/ 0 h 728"/>
                <a:gd name="T4" fmla="*/ 294 w 294"/>
                <a:gd name="T5" fmla="*/ 0 h 728"/>
                <a:gd name="T6" fmla="*/ 294 w 294"/>
                <a:gd name="T7" fmla="*/ 728 h 728"/>
                <a:gd name="T8" fmla="*/ 0 w 294"/>
                <a:gd name="T9" fmla="*/ 728 h 728"/>
                <a:gd name="T10" fmla="*/ 0 w 294"/>
                <a:gd name="T11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728">
                  <a:moveTo>
                    <a:pt x="0" y="728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728"/>
                  </a:lnTo>
                  <a:lnTo>
                    <a:pt x="0" y="728"/>
                  </a:lnTo>
                  <a:lnTo>
                    <a:pt x="0" y="728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2013" y="1633"/>
              <a:ext cx="1" cy="642"/>
            </a:xfrm>
            <a:custGeom>
              <a:avLst/>
              <a:gdLst>
                <a:gd name="T0" fmla="*/ 1127 h 1127"/>
                <a:gd name="T1" fmla="*/ 0 h 1127"/>
                <a:gd name="T2" fmla="*/ 1127 h 11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27">
                  <a:moveTo>
                    <a:pt x="0" y="1127"/>
                  </a:moveTo>
                  <a:lnTo>
                    <a:pt x="0" y="0"/>
                  </a:lnTo>
                  <a:lnTo>
                    <a:pt x="0" y="1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2013" y="1633"/>
              <a:ext cx="220" cy="642"/>
            </a:xfrm>
            <a:custGeom>
              <a:avLst/>
              <a:gdLst>
                <a:gd name="T0" fmla="*/ 0 w 300"/>
                <a:gd name="T1" fmla="*/ 0 h 1127"/>
                <a:gd name="T2" fmla="*/ 300 w 300"/>
                <a:gd name="T3" fmla="*/ 0 h 1127"/>
                <a:gd name="T4" fmla="*/ 0 w 300"/>
                <a:gd name="T5" fmla="*/ 1127 h 1127"/>
                <a:gd name="T6" fmla="*/ 0 w 300"/>
                <a:gd name="T7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127">
                  <a:moveTo>
                    <a:pt x="0" y="0"/>
                  </a:moveTo>
                  <a:lnTo>
                    <a:pt x="300" y="0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013" y="1633"/>
              <a:ext cx="220" cy="642"/>
            </a:xfrm>
            <a:custGeom>
              <a:avLst/>
              <a:gdLst>
                <a:gd name="T0" fmla="*/ 0 w 300"/>
                <a:gd name="T1" fmla="*/ 1127 h 1127"/>
                <a:gd name="T2" fmla="*/ 300 w 300"/>
                <a:gd name="T3" fmla="*/ 0 h 1127"/>
                <a:gd name="T4" fmla="*/ 300 w 300"/>
                <a:gd name="T5" fmla="*/ 1127 h 1127"/>
                <a:gd name="T6" fmla="*/ 0 w 300"/>
                <a:gd name="T7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127">
                  <a:moveTo>
                    <a:pt x="0" y="1127"/>
                  </a:moveTo>
                  <a:lnTo>
                    <a:pt x="300" y="0"/>
                  </a:lnTo>
                  <a:lnTo>
                    <a:pt x="300" y="1127"/>
                  </a:lnTo>
                  <a:lnTo>
                    <a:pt x="0" y="1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2013" y="1633"/>
              <a:ext cx="220" cy="642"/>
            </a:xfrm>
            <a:custGeom>
              <a:avLst/>
              <a:gdLst>
                <a:gd name="T0" fmla="*/ 0 w 300"/>
                <a:gd name="T1" fmla="*/ 1127 h 1127"/>
                <a:gd name="T2" fmla="*/ 0 w 300"/>
                <a:gd name="T3" fmla="*/ 0 h 1127"/>
                <a:gd name="T4" fmla="*/ 300 w 300"/>
                <a:gd name="T5" fmla="*/ 0 h 1127"/>
                <a:gd name="T6" fmla="*/ 300 w 300"/>
                <a:gd name="T7" fmla="*/ 1127 h 1127"/>
                <a:gd name="T8" fmla="*/ 0 w 300"/>
                <a:gd name="T9" fmla="*/ 1127 h 1127"/>
                <a:gd name="T10" fmla="*/ 0 w 300"/>
                <a:gd name="T11" fmla="*/ 1127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127">
                  <a:moveTo>
                    <a:pt x="0" y="1127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1127"/>
                  </a:lnTo>
                  <a:lnTo>
                    <a:pt x="0" y="1127"/>
                  </a:lnTo>
                  <a:lnTo>
                    <a:pt x="0" y="1127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1794" y="1678"/>
              <a:ext cx="0" cy="597"/>
            </a:xfrm>
            <a:custGeom>
              <a:avLst/>
              <a:gdLst>
                <a:gd name="T0" fmla="*/ 1047 h 1047"/>
                <a:gd name="T1" fmla="*/ 0 h 1047"/>
                <a:gd name="T2" fmla="*/ 1047 h 10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47">
                  <a:moveTo>
                    <a:pt x="0" y="1047"/>
                  </a:moveTo>
                  <a:lnTo>
                    <a:pt x="0" y="0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1794" y="1678"/>
              <a:ext cx="219" cy="597"/>
            </a:xfrm>
            <a:custGeom>
              <a:avLst/>
              <a:gdLst>
                <a:gd name="T0" fmla="*/ 0 w 299"/>
                <a:gd name="T1" fmla="*/ 0 h 1047"/>
                <a:gd name="T2" fmla="*/ 299 w 299"/>
                <a:gd name="T3" fmla="*/ 0 h 1047"/>
                <a:gd name="T4" fmla="*/ 0 w 299"/>
                <a:gd name="T5" fmla="*/ 1047 h 1047"/>
                <a:gd name="T6" fmla="*/ 0 w 299"/>
                <a:gd name="T7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047">
                  <a:moveTo>
                    <a:pt x="0" y="0"/>
                  </a:moveTo>
                  <a:lnTo>
                    <a:pt x="299" y="0"/>
                  </a:lnTo>
                  <a:lnTo>
                    <a:pt x="0" y="1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1794" y="1678"/>
              <a:ext cx="219" cy="597"/>
            </a:xfrm>
            <a:custGeom>
              <a:avLst/>
              <a:gdLst>
                <a:gd name="T0" fmla="*/ 0 w 299"/>
                <a:gd name="T1" fmla="*/ 1047 h 1047"/>
                <a:gd name="T2" fmla="*/ 299 w 299"/>
                <a:gd name="T3" fmla="*/ 0 h 1047"/>
                <a:gd name="T4" fmla="*/ 299 w 299"/>
                <a:gd name="T5" fmla="*/ 1047 h 1047"/>
                <a:gd name="T6" fmla="*/ 0 w 299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047">
                  <a:moveTo>
                    <a:pt x="0" y="1047"/>
                  </a:moveTo>
                  <a:lnTo>
                    <a:pt x="299" y="0"/>
                  </a:lnTo>
                  <a:lnTo>
                    <a:pt x="299" y="1047"/>
                  </a:lnTo>
                  <a:lnTo>
                    <a:pt x="0" y="10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1794" y="1678"/>
              <a:ext cx="219" cy="597"/>
            </a:xfrm>
            <a:custGeom>
              <a:avLst/>
              <a:gdLst>
                <a:gd name="T0" fmla="*/ 0 w 299"/>
                <a:gd name="T1" fmla="*/ 1047 h 1047"/>
                <a:gd name="T2" fmla="*/ 0 w 299"/>
                <a:gd name="T3" fmla="*/ 0 h 1047"/>
                <a:gd name="T4" fmla="*/ 299 w 299"/>
                <a:gd name="T5" fmla="*/ 0 h 1047"/>
                <a:gd name="T6" fmla="*/ 299 w 299"/>
                <a:gd name="T7" fmla="*/ 1047 h 1047"/>
                <a:gd name="T8" fmla="*/ 0 w 299"/>
                <a:gd name="T9" fmla="*/ 1047 h 1047"/>
                <a:gd name="T10" fmla="*/ 0 w 299"/>
                <a:gd name="T11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047">
                  <a:moveTo>
                    <a:pt x="0" y="1047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1047"/>
                  </a:lnTo>
                  <a:lnTo>
                    <a:pt x="0" y="1047"/>
                  </a:lnTo>
                  <a:lnTo>
                    <a:pt x="0" y="1047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1577" y="851"/>
              <a:ext cx="1" cy="1424"/>
            </a:xfrm>
            <a:custGeom>
              <a:avLst/>
              <a:gdLst>
                <a:gd name="T0" fmla="*/ 2499 h 2499"/>
                <a:gd name="T1" fmla="*/ 0 h 2499"/>
                <a:gd name="T2" fmla="*/ 2499 h 249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99">
                  <a:moveTo>
                    <a:pt x="0" y="2499"/>
                  </a:moveTo>
                  <a:lnTo>
                    <a:pt x="0" y="0"/>
                  </a:lnTo>
                  <a:lnTo>
                    <a:pt x="0" y="24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1577" y="851"/>
              <a:ext cx="217" cy="1424"/>
            </a:xfrm>
            <a:custGeom>
              <a:avLst/>
              <a:gdLst>
                <a:gd name="T0" fmla="*/ 0 w 295"/>
                <a:gd name="T1" fmla="*/ 0 h 2499"/>
                <a:gd name="T2" fmla="*/ 295 w 295"/>
                <a:gd name="T3" fmla="*/ 0 h 2499"/>
                <a:gd name="T4" fmla="*/ 0 w 295"/>
                <a:gd name="T5" fmla="*/ 2499 h 2499"/>
                <a:gd name="T6" fmla="*/ 0 w 295"/>
                <a:gd name="T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2499">
                  <a:moveTo>
                    <a:pt x="0" y="0"/>
                  </a:moveTo>
                  <a:lnTo>
                    <a:pt x="295" y="0"/>
                  </a:lnTo>
                  <a:lnTo>
                    <a:pt x="0" y="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1577" y="851"/>
              <a:ext cx="217" cy="1424"/>
            </a:xfrm>
            <a:custGeom>
              <a:avLst/>
              <a:gdLst>
                <a:gd name="T0" fmla="*/ 0 w 295"/>
                <a:gd name="T1" fmla="*/ 2499 h 2499"/>
                <a:gd name="T2" fmla="*/ 295 w 295"/>
                <a:gd name="T3" fmla="*/ 0 h 2499"/>
                <a:gd name="T4" fmla="*/ 295 w 295"/>
                <a:gd name="T5" fmla="*/ 2499 h 2499"/>
                <a:gd name="T6" fmla="*/ 0 w 295"/>
                <a:gd name="T7" fmla="*/ 2499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2499">
                  <a:moveTo>
                    <a:pt x="0" y="2499"/>
                  </a:moveTo>
                  <a:lnTo>
                    <a:pt x="295" y="0"/>
                  </a:lnTo>
                  <a:lnTo>
                    <a:pt x="295" y="2499"/>
                  </a:lnTo>
                  <a:lnTo>
                    <a:pt x="0" y="24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1577" y="851"/>
              <a:ext cx="217" cy="1424"/>
            </a:xfrm>
            <a:custGeom>
              <a:avLst/>
              <a:gdLst>
                <a:gd name="T0" fmla="*/ 0 w 295"/>
                <a:gd name="T1" fmla="*/ 2499 h 2499"/>
                <a:gd name="T2" fmla="*/ 0 w 295"/>
                <a:gd name="T3" fmla="*/ 0 h 2499"/>
                <a:gd name="T4" fmla="*/ 295 w 295"/>
                <a:gd name="T5" fmla="*/ 0 h 2499"/>
                <a:gd name="T6" fmla="*/ 295 w 295"/>
                <a:gd name="T7" fmla="*/ 2499 h 2499"/>
                <a:gd name="T8" fmla="*/ 0 w 295"/>
                <a:gd name="T9" fmla="*/ 2499 h 2499"/>
                <a:gd name="T10" fmla="*/ 0 w 295"/>
                <a:gd name="T11" fmla="*/ 2499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2499">
                  <a:moveTo>
                    <a:pt x="0" y="2499"/>
                  </a:moveTo>
                  <a:lnTo>
                    <a:pt x="0" y="0"/>
                  </a:lnTo>
                  <a:lnTo>
                    <a:pt x="295" y="0"/>
                  </a:lnTo>
                  <a:lnTo>
                    <a:pt x="295" y="2499"/>
                  </a:lnTo>
                  <a:lnTo>
                    <a:pt x="0" y="2499"/>
                  </a:lnTo>
                  <a:lnTo>
                    <a:pt x="0" y="2499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1358" y="1078"/>
              <a:ext cx="1" cy="1197"/>
            </a:xfrm>
            <a:custGeom>
              <a:avLst/>
              <a:gdLst>
                <a:gd name="T0" fmla="*/ 2100 h 2100"/>
                <a:gd name="T1" fmla="*/ 0 h 2100"/>
                <a:gd name="T2" fmla="*/ 2100 h 210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00">
                  <a:moveTo>
                    <a:pt x="0" y="2100"/>
                  </a:moveTo>
                  <a:lnTo>
                    <a:pt x="0" y="0"/>
                  </a:lnTo>
                  <a:lnTo>
                    <a:pt x="0" y="2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1358" y="1078"/>
              <a:ext cx="219" cy="1197"/>
            </a:xfrm>
            <a:custGeom>
              <a:avLst/>
              <a:gdLst>
                <a:gd name="T0" fmla="*/ 0 w 299"/>
                <a:gd name="T1" fmla="*/ 0 h 2100"/>
                <a:gd name="T2" fmla="*/ 299 w 299"/>
                <a:gd name="T3" fmla="*/ 0 h 2100"/>
                <a:gd name="T4" fmla="*/ 0 w 299"/>
                <a:gd name="T5" fmla="*/ 2100 h 2100"/>
                <a:gd name="T6" fmla="*/ 0 w 299"/>
                <a:gd name="T7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100">
                  <a:moveTo>
                    <a:pt x="0" y="0"/>
                  </a:moveTo>
                  <a:lnTo>
                    <a:pt x="299" y="0"/>
                  </a:lnTo>
                  <a:lnTo>
                    <a:pt x="0" y="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1358" y="1078"/>
              <a:ext cx="219" cy="1197"/>
            </a:xfrm>
            <a:custGeom>
              <a:avLst/>
              <a:gdLst>
                <a:gd name="T0" fmla="*/ 0 w 299"/>
                <a:gd name="T1" fmla="*/ 2100 h 2100"/>
                <a:gd name="T2" fmla="*/ 299 w 299"/>
                <a:gd name="T3" fmla="*/ 0 h 2100"/>
                <a:gd name="T4" fmla="*/ 299 w 299"/>
                <a:gd name="T5" fmla="*/ 2100 h 2100"/>
                <a:gd name="T6" fmla="*/ 0 w 299"/>
                <a:gd name="T7" fmla="*/ 210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2100">
                  <a:moveTo>
                    <a:pt x="0" y="2100"/>
                  </a:moveTo>
                  <a:lnTo>
                    <a:pt x="299" y="0"/>
                  </a:lnTo>
                  <a:lnTo>
                    <a:pt x="299" y="2100"/>
                  </a:lnTo>
                  <a:lnTo>
                    <a:pt x="0" y="2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1358" y="1078"/>
              <a:ext cx="219" cy="1197"/>
            </a:xfrm>
            <a:custGeom>
              <a:avLst/>
              <a:gdLst>
                <a:gd name="T0" fmla="*/ 0 w 299"/>
                <a:gd name="T1" fmla="*/ 2100 h 2100"/>
                <a:gd name="T2" fmla="*/ 0 w 299"/>
                <a:gd name="T3" fmla="*/ 0 h 2100"/>
                <a:gd name="T4" fmla="*/ 299 w 299"/>
                <a:gd name="T5" fmla="*/ 0 h 2100"/>
                <a:gd name="T6" fmla="*/ 299 w 299"/>
                <a:gd name="T7" fmla="*/ 2100 h 2100"/>
                <a:gd name="T8" fmla="*/ 0 w 299"/>
                <a:gd name="T9" fmla="*/ 2100 h 2100"/>
                <a:gd name="T10" fmla="*/ 0 w 299"/>
                <a:gd name="T11" fmla="*/ 210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100">
                  <a:moveTo>
                    <a:pt x="0" y="2100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2100"/>
                  </a:lnTo>
                  <a:lnTo>
                    <a:pt x="0" y="2100"/>
                  </a:lnTo>
                  <a:lnTo>
                    <a:pt x="0" y="2100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39" y="2184"/>
              <a:ext cx="1" cy="91"/>
            </a:xfrm>
            <a:custGeom>
              <a:avLst/>
              <a:gdLst>
                <a:gd name="T0" fmla="*/ 159 h 159"/>
                <a:gd name="T1" fmla="*/ 0 h 159"/>
                <a:gd name="T2" fmla="*/ 159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9">
                  <a:moveTo>
                    <a:pt x="0" y="159"/>
                  </a:move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1139" y="2184"/>
              <a:ext cx="219" cy="91"/>
            </a:xfrm>
            <a:custGeom>
              <a:avLst/>
              <a:gdLst>
                <a:gd name="T0" fmla="*/ 0 w 299"/>
                <a:gd name="T1" fmla="*/ 0 h 159"/>
                <a:gd name="T2" fmla="*/ 299 w 299"/>
                <a:gd name="T3" fmla="*/ 0 h 159"/>
                <a:gd name="T4" fmla="*/ 0 w 299"/>
                <a:gd name="T5" fmla="*/ 159 h 159"/>
                <a:gd name="T6" fmla="*/ 0 w 299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59">
                  <a:moveTo>
                    <a:pt x="0" y="0"/>
                  </a:moveTo>
                  <a:lnTo>
                    <a:pt x="299" y="0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1139" y="2184"/>
              <a:ext cx="219" cy="91"/>
            </a:xfrm>
            <a:custGeom>
              <a:avLst/>
              <a:gdLst>
                <a:gd name="T0" fmla="*/ 0 w 299"/>
                <a:gd name="T1" fmla="*/ 159 h 159"/>
                <a:gd name="T2" fmla="*/ 299 w 299"/>
                <a:gd name="T3" fmla="*/ 0 h 159"/>
                <a:gd name="T4" fmla="*/ 299 w 299"/>
                <a:gd name="T5" fmla="*/ 159 h 159"/>
                <a:gd name="T6" fmla="*/ 0 w 299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59">
                  <a:moveTo>
                    <a:pt x="0" y="159"/>
                  </a:moveTo>
                  <a:lnTo>
                    <a:pt x="299" y="0"/>
                  </a:lnTo>
                  <a:lnTo>
                    <a:pt x="299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1139" y="2184"/>
              <a:ext cx="219" cy="91"/>
            </a:xfrm>
            <a:custGeom>
              <a:avLst/>
              <a:gdLst>
                <a:gd name="T0" fmla="*/ 0 w 299"/>
                <a:gd name="T1" fmla="*/ 159 h 159"/>
                <a:gd name="T2" fmla="*/ 0 w 299"/>
                <a:gd name="T3" fmla="*/ 0 h 159"/>
                <a:gd name="T4" fmla="*/ 299 w 299"/>
                <a:gd name="T5" fmla="*/ 0 h 159"/>
                <a:gd name="T6" fmla="*/ 299 w 299"/>
                <a:gd name="T7" fmla="*/ 159 h 159"/>
                <a:gd name="T8" fmla="*/ 0 w 299"/>
                <a:gd name="T9" fmla="*/ 159 h 159"/>
                <a:gd name="T10" fmla="*/ 0 w 299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59">
                  <a:moveTo>
                    <a:pt x="0" y="159"/>
                  </a:moveTo>
                  <a:lnTo>
                    <a:pt x="0" y="0"/>
                  </a:lnTo>
                  <a:lnTo>
                    <a:pt x="299" y="0"/>
                  </a:lnTo>
                  <a:lnTo>
                    <a:pt x="299" y="159"/>
                  </a:lnTo>
                  <a:lnTo>
                    <a:pt x="0" y="159"/>
                  </a:lnTo>
                  <a:lnTo>
                    <a:pt x="0" y="159"/>
                  </a:lnTo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4660900" y="2133600"/>
            <a:ext cx="80963" cy="1095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 flipV="1">
            <a:off x="4652963" y="2209800"/>
            <a:ext cx="0" cy="329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40"/>
          <p:cNvSpPr>
            <a:spLocks noChangeShapeType="1"/>
          </p:cNvSpPr>
          <p:nvPr/>
        </p:nvSpPr>
        <p:spPr bwMode="auto">
          <a:xfrm>
            <a:off x="4652963" y="5500688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6440488" y="5670550"/>
            <a:ext cx="274637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 rot="-5400000">
            <a:off x="3654425" y="352425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solidFill>
                  <a:srgbClr val="000000"/>
                </a:solidFill>
                <a:latin typeface="Times New Roman" pitchFamily="18" charset="0"/>
              </a:rPr>
              <a:t>Frequency</a:t>
            </a: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7099300" y="4187825"/>
            <a:ext cx="414338" cy="454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317500" y="1446213"/>
            <a:ext cx="293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Pearson (1895, p. 394):</a:t>
            </a: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7246938" y="3565525"/>
            <a:ext cx="135572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7"/>
          <p:cNvSpPr>
            <a:spLocks noChangeArrowheads="1"/>
          </p:cNvSpPr>
          <p:nvPr/>
        </p:nvSpPr>
        <p:spPr bwMode="auto">
          <a:xfrm>
            <a:off x="4652963" y="1889125"/>
            <a:ext cx="3835400" cy="361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968750" y="1446213"/>
            <a:ext cx="4718050" cy="472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2" name="Group 381"/>
          <p:cNvGrpSpPr/>
          <p:nvPr/>
        </p:nvGrpSpPr>
        <p:grpSpPr>
          <a:xfrm>
            <a:off x="4013200" y="1447800"/>
            <a:ext cx="5130800" cy="4559300"/>
            <a:chOff x="4013200" y="1447800"/>
            <a:chExt cx="5130800" cy="4559300"/>
          </a:xfrm>
        </p:grpSpPr>
        <p:pic>
          <p:nvPicPr>
            <p:cNvPr id="38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5" y="1795463"/>
              <a:ext cx="47847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4" name="Text Box 3"/>
            <p:cNvSpPr txBox="1">
              <a:spLocks noChangeArrowheads="1"/>
            </p:cNvSpPr>
            <p:nvPr/>
          </p:nvSpPr>
          <p:spPr bwMode="auto">
            <a:xfrm>
              <a:off x="8453438" y="4132263"/>
              <a:ext cx="6762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.10</a:t>
              </a:r>
            </a:p>
          </p:txBody>
        </p:sp>
        <p:sp>
          <p:nvSpPr>
            <p:cNvPr id="385" name="Text Box 4"/>
            <p:cNvSpPr txBox="1">
              <a:spLocks noChangeArrowheads="1"/>
            </p:cNvSpPr>
            <p:nvPr/>
          </p:nvSpPr>
          <p:spPr bwMode="auto">
            <a:xfrm>
              <a:off x="8448675" y="2936875"/>
              <a:ext cx="68103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.20</a:t>
              </a:r>
            </a:p>
          </p:txBody>
        </p:sp>
        <p:sp>
          <p:nvSpPr>
            <p:cNvPr id="386" name="Text Box 5"/>
            <p:cNvSpPr txBox="1">
              <a:spLocks noChangeArrowheads="1"/>
            </p:cNvSpPr>
            <p:nvPr/>
          </p:nvSpPr>
          <p:spPr bwMode="auto">
            <a:xfrm>
              <a:off x="8439150" y="1751013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.30</a:t>
              </a:r>
            </a:p>
          </p:txBody>
        </p:sp>
        <p:sp>
          <p:nvSpPr>
            <p:cNvPr id="387" name="Freeform 7"/>
            <p:cNvSpPr>
              <a:spLocks/>
            </p:cNvSpPr>
            <p:nvPr/>
          </p:nvSpPr>
          <p:spPr bwMode="auto">
            <a:xfrm>
              <a:off x="4657725" y="2224088"/>
              <a:ext cx="3832225" cy="3289300"/>
            </a:xfrm>
            <a:custGeom>
              <a:avLst/>
              <a:gdLst>
                <a:gd name="T0" fmla="*/ 3572 w 3572"/>
                <a:gd name="T1" fmla="*/ 3227 h 3227"/>
                <a:gd name="T2" fmla="*/ 0 w 3572"/>
                <a:gd name="T3" fmla="*/ 0 h 3227"/>
                <a:gd name="T4" fmla="*/ 0 w 3572"/>
                <a:gd name="T5" fmla="*/ 3227 h 3227"/>
                <a:gd name="T6" fmla="*/ 3572 w 3572"/>
                <a:gd name="T7" fmla="*/ 3227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2" h="3227">
                  <a:moveTo>
                    <a:pt x="3572" y="3227"/>
                  </a:moveTo>
                  <a:lnTo>
                    <a:pt x="0" y="0"/>
                  </a:lnTo>
                  <a:lnTo>
                    <a:pt x="0" y="3227"/>
                  </a:lnTo>
                  <a:lnTo>
                    <a:pt x="3572" y="3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8"/>
            <p:cNvSpPr>
              <a:spLocks/>
            </p:cNvSpPr>
            <p:nvPr/>
          </p:nvSpPr>
          <p:spPr bwMode="auto">
            <a:xfrm>
              <a:off x="4656138" y="2206625"/>
              <a:ext cx="3832225" cy="3286125"/>
            </a:xfrm>
            <a:custGeom>
              <a:avLst/>
              <a:gdLst>
                <a:gd name="T0" fmla="*/ 0 w 3572"/>
                <a:gd name="T1" fmla="*/ 0 h 3227"/>
                <a:gd name="T2" fmla="*/ 3572 w 3572"/>
                <a:gd name="T3" fmla="*/ 0 h 3227"/>
                <a:gd name="T4" fmla="*/ 3572 w 3572"/>
                <a:gd name="T5" fmla="*/ 3227 h 3227"/>
                <a:gd name="T6" fmla="*/ 0 w 3572"/>
                <a:gd name="T7" fmla="*/ 0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2" h="3227">
                  <a:moveTo>
                    <a:pt x="0" y="0"/>
                  </a:moveTo>
                  <a:lnTo>
                    <a:pt x="3572" y="0"/>
                  </a:lnTo>
                  <a:lnTo>
                    <a:pt x="3572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" name="Group 9"/>
            <p:cNvGrpSpPr>
              <a:grpSpLocks/>
            </p:cNvGrpSpPr>
            <p:nvPr/>
          </p:nvGrpSpPr>
          <p:grpSpPr bwMode="auto">
            <a:xfrm>
              <a:off x="5294313" y="2957513"/>
              <a:ext cx="2557462" cy="2543175"/>
              <a:chOff x="1139" y="851"/>
              <a:chExt cx="1749" cy="1424"/>
            </a:xfrm>
          </p:grpSpPr>
          <p:sp>
            <p:nvSpPr>
              <p:cNvPr id="428" name="Freeform 10"/>
              <p:cNvSpPr>
                <a:spLocks/>
              </p:cNvSpPr>
              <p:nvPr/>
            </p:nvSpPr>
            <p:spPr bwMode="auto">
              <a:xfrm>
                <a:off x="2668" y="2184"/>
                <a:ext cx="0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11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0 w 300"/>
                  <a:gd name="T5" fmla="*/ 0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12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300 w 300"/>
                  <a:gd name="T5" fmla="*/ 159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13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0 w 300"/>
                  <a:gd name="T3" fmla="*/ 0 h 159"/>
                  <a:gd name="T4" fmla="*/ 300 w 300"/>
                  <a:gd name="T5" fmla="*/ 0 h 159"/>
                  <a:gd name="T6" fmla="*/ 300 w 300"/>
                  <a:gd name="T7" fmla="*/ 159 h 159"/>
                  <a:gd name="T8" fmla="*/ 0 w 300"/>
                  <a:gd name="T9" fmla="*/ 159 h 159"/>
                  <a:gd name="T10" fmla="*/ 0 w 300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4"/>
              <p:cNvSpPr>
                <a:spLocks/>
              </p:cNvSpPr>
              <p:nvPr/>
            </p:nvSpPr>
            <p:spPr bwMode="auto">
              <a:xfrm>
                <a:off x="2448" y="2136"/>
                <a:ext cx="1" cy="139"/>
              </a:xfrm>
              <a:custGeom>
                <a:avLst/>
                <a:gdLst>
                  <a:gd name="T0" fmla="*/ 244 h 244"/>
                  <a:gd name="T1" fmla="*/ 0 h 244"/>
                  <a:gd name="T2" fmla="*/ 244 h 2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4">
                    <a:moveTo>
                      <a:pt x="0" y="244"/>
                    </a:move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5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0 w 299"/>
                  <a:gd name="T5" fmla="*/ 0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6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299 w 299"/>
                  <a:gd name="T5" fmla="*/ 244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7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0 w 299"/>
                  <a:gd name="T3" fmla="*/ 0 h 244"/>
                  <a:gd name="T4" fmla="*/ 299 w 299"/>
                  <a:gd name="T5" fmla="*/ 0 h 244"/>
                  <a:gd name="T6" fmla="*/ 299 w 299"/>
                  <a:gd name="T7" fmla="*/ 244 h 244"/>
                  <a:gd name="T8" fmla="*/ 0 w 299"/>
                  <a:gd name="T9" fmla="*/ 244 h 244"/>
                  <a:gd name="T10" fmla="*/ 0 w 299"/>
                  <a:gd name="T11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8"/>
              <p:cNvSpPr>
                <a:spLocks/>
              </p:cNvSpPr>
              <p:nvPr/>
            </p:nvSpPr>
            <p:spPr bwMode="auto">
              <a:xfrm>
                <a:off x="2233" y="1860"/>
                <a:ext cx="1" cy="415"/>
              </a:xfrm>
              <a:custGeom>
                <a:avLst/>
                <a:gdLst>
                  <a:gd name="T0" fmla="*/ 728 h 728"/>
                  <a:gd name="T1" fmla="*/ 0 h 728"/>
                  <a:gd name="T2" fmla="*/ 728 h 7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8">
                    <a:moveTo>
                      <a:pt x="0" y="728"/>
                    </a:move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9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0 w 294"/>
                  <a:gd name="T5" fmla="*/ 0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0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294 w 294"/>
                  <a:gd name="T5" fmla="*/ 728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1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0 w 294"/>
                  <a:gd name="T3" fmla="*/ 0 h 728"/>
                  <a:gd name="T4" fmla="*/ 294 w 294"/>
                  <a:gd name="T5" fmla="*/ 0 h 728"/>
                  <a:gd name="T6" fmla="*/ 294 w 294"/>
                  <a:gd name="T7" fmla="*/ 728 h 728"/>
                  <a:gd name="T8" fmla="*/ 0 w 294"/>
                  <a:gd name="T9" fmla="*/ 728 h 728"/>
                  <a:gd name="T10" fmla="*/ 0 w 294"/>
                  <a:gd name="T11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0" y="0"/>
                    </a:ln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lnTo>
                      <a:pt x="0" y="728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2"/>
              <p:cNvSpPr>
                <a:spLocks/>
              </p:cNvSpPr>
              <p:nvPr/>
            </p:nvSpPr>
            <p:spPr bwMode="auto">
              <a:xfrm>
                <a:off x="2013" y="1633"/>
                <a:ext cx="1" cy="642"/>
              </a:xfrm>
              <a:custGeom>
                <a:avLst/>
                <a:gdLst>
                  <a:gd name="T0" fmla="*/ 1127 h 1127"/>
                  <a:gd name="T1" fmla="*/ 0 h 1127"/>
                  <a:gd name="T2" fmla="*/ 1127 h 11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3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0 h 1127"/>
                  <a:gd name="T2" fmla="*/ 300 w 300"/>
                  <a:gd name="T3" fmla="*/ 0 h 1127"/>
                  <a:gd name="T4" fmla="*/ 0 w 300"/>
                  <a:gd name="T5" fmla="*/ 1127 h 1127"/>
                  <a:gd name="T6" fmla="*/ 0 w 300"/>
                  <a:gd name="T7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0"/>
                    </a:moveTo>
                    <a:lnTo>
                      <a:pt x="300" y="0"/>
                    </a:lnTo>
                    <a:lnTo>
                      <a:pt x="0" y="1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24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300 w 300"/>
                  <a:gd name="T3" fmla="*/ 0 h 1127"/>
                  <a:gd name="T4" fmla="*/ 300 w 300"/>
                  <a:gd name="T5" fmla="*/ 1127 h 1127"/>
                  <a:gd name="T6" fmla="*/ 0 w 300"/>
                  <a:gd name="T7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25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0 w 300"/>
                  <a:gd name="T3" fmla="*/ 0 h 1127"/>
                  <a:gd name="T4" fmla="*/ 300 w 300"/>
                  <a:gd name="T5" fmla="*/ 0 h 1127"/>
                  <a:gd name="T6" fmla="*/ 300 w 300"/>
                  <a:gd name="T7" fmla="*/ 1127 h 1127"/>
                  <a:gd name="T8" fmla="*/ 0 w 300"/>
                  <a:gd name="T9" fmla="*/ 1127 h 1127"/>
                  <a:gd name="T10" fmla="*/ 0 w 300"/>
                  <a:gd name="T11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lnTo>
                      <a:pt x="0" y="112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26"/>
              <p:cNvSpPr>
                <a:spLocks/>
              </p:cNvSpPr>
              <p:nvPr/>
            </p:nvSpPr>
            <p:spPr bwMode="auto">
              <a:xfrm>
                <a:off x="1794" y="1678"/>
                <a:ext cx="0" cy="597"/>
              </a:xfrm>
              <a:custGeom>
                <a:avLst/>
                <a:gdLst>
                  <a:gd name="T0" fmla="*/ 1047 h 1047"/>
                  <a:gd name="T1" fmla="*/ 0 h 1047"/>
                  <a:gd name="T2" fmla="*/ 1047 h 10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27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0 h 1047"/>
                  <a:gd name="T2" fmla="*/ 299 w 299"/>
                  <a:gd name="T3" fmla="*/ 0 h 1047"/>
                  <a:gd name="T4" fmla="*/ 0 w 299"/>
                  <a:gd name="T5" fmla="*/ 1047 h 1047"/>
                  <a:gd name="T6" fmla="*/ 0 w 299"/>
                  <a:gd name="T7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0"/>
                    </a:moveTo>
                    <a:lnTo>
                      <a:pt x="299" y="0"/>
                    </a:lnTo>
                    <a:lnTo>
                      <a:pt x="0" y="1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8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299 w 299"/>
                  <a:gd name="T3" fmla="*/ 0 h 1047"/>
                  <a:gd name="T4" fmla="*/ 299 w 299"/>
                  <a:gd name="T5" fmla="*/ 1047 h 1047"/>
                  <a:gd name="T6" fmla="*/ 0 w 299"/>
                  <a:gd name="T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29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0 w 299"/>
                  <a:gd name="T3" fmla="*/ 0 h 1047"/>
                  <a:gd name="T4" fmla="*/ 299 w 299"/>
                  <a:gd name="T5" fmla="*/ 0 h 1047"/>
                  <a:gd name="T6" fmla="*/ 299 w 299"/>
                  <a:gd name="T7" fmla="*/ 1047 h 1047"/>
                  <a:gd name="T8" fmla="*/ 0 w 299"/>
                  <a:gd name="T9" fmla="*/ 1047 h 1047"/>
                  <a:gd name="T10" fmla="*/ 0 w 299"/>
                  <a:gd name="T1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lnTo>
                      <a:pt x="0" y="104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30"/>
              <p:cNvSpPr>
                <a:spLocks/>
              </p:cNvSpPr>
              <p:nvPr/>
            </p:nvSpPr>
            <p:spPr bwMode="auto">
              <a:xfrm>
                <a:off x="1577" y="851"/>
                <a:ext cx="1" cy="1424"/>
              </a:xfrm>
              <a:custGeom>
                <a:avLst/>
                <a:gdLst>
                  <a:gd name="T0" fmla="*/ 2499 h 2499"/>
                  <a:gd name="T1" fmla="*/ 0 h 2499"/>
                  <a:gd name="T2" fmla="*/ 2499 h 24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1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0 h 2499"/>
                  <a:gd name="T2" fmla="*/ 295 w 295"/>
                  <a:gd name="T3" fmla="*/ 0 h 2499"/>
                  <a:gd name="T4" fmla="*/ 0 w 295"/>
                  <a:gd name="T5" fmla="*/ 2499 h 2499"/>
                  <a:gd name="T6" fmla="*/ 0 w 295"/>
                  <a:gd name="T7" fmla="*/ 0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0"/>
                    </a:moveTo>
                    <a:lnTo>
                      <a:pt x="295" y="0"/>
                    </a:lnTo>
                    <a:lnTo>
                      <a:pt x="0" y="2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2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295 w 295"/>
                  <a:gd name="T3" fmla="*/ 0 h 2499"/>
                  <a:gd name="T4" fmla="*/ 295 w 295"/>
                  <a:gd name="T5" fmla="*/ 2499 h 2499"/>
                  <a:gd name="T6" fmla="*/ 0 w 295"/>
                  <a:gd name="T7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0 w 295"/>
                  <a:gd name="T3" fmla="*/ 0 h 2499"/>
                  <a:gd name="T4" fmla="*/ 295 w 295"/>
                  <a:gd name="T5" fmla="*/ 0 h 2499"/>
                  <a:gd name="T6" fmla="*/ 295 w 295"/>
                  <a:gd name="T7" fmla="*/ 2499 h 2499"/>
                  <a:gd name="T8" fmla="*/ 0 w 295"/>
                  <a:gd name="T9" fmla="*/ 2499 h 2499"/>
                  <a:gd name="T10" fmla="*/ 0 w 295"/>
                  <a:gd name="T11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lnTo>
                      <a:pt x="0" y="249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4"/>
              <p:cNvSpPr>
                <a:spLocks/>
              </p:cNvSpPr>
              <p:nvPr/>
            </p:nvSpPr>
            <p:spPr bwMode="auto">
              <a:xfrm>
                <a:off x="1358" y="1078"/>
                <a:ext cx="1" cy="1197"/>
              </a:xfrm>
              <a:custGeom>
                <a:avLst/>
                <a:gdLst>
                  <a:gd name="T0" fmla="*/ 2100 h 2100"/>
                  <a:gd name="T1" fmla="*/ 0 h 2100"/>
                  <a:gd name="T2" fmla="*/ 2100 h 21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5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0 h 2100"/>
                  <a:gd name="T2" fmla="*/ 299 w 299"/>
                  <a:gd name="T3" fmla="*/ 0 h 2100"/>
                  <a:gd name="T4" fmla="*/ 0 w 299"/>
                  <a:gd name="T5" fmla="*/ 2100 h 2100"/>
                  <a:gd name="T6" fmla="*/ 0 w 299"/>
                  <a:gd name="T7" fmla="*/ 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0"/>
                    </a:moveTo>
                    <a:lnTo>
                      <a:pt x="299" y="0"/>
                    </a:lnTo>
                    <a:lnTo>
                      <a:pt x="0" y="2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6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299 w 299"/>
                  <a:gd name="T3" fmla="*/ 0 h 2100"/>
                  <a:gd name="T4" fmla="*/ 299 w 299"/>
                  <a:gd name="T5" fmla="*/ 2100 h 2100"/>
                  <a:gd name="T6" fmla="*/ 0 w 299"/>
                  <a:gd name="T7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7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0 w 299"/>
                  <a:gd name="T3" fmla="*/ 0 h 2100"/>
                  <a:gd name="T4" fmla="*/ 299 w 299"/>
                  <a:gd name="T5" fmla="*/ 0 h 2100"/>
                  <a:gd name="T6" fmla="*/ 299 w 299"/>
                  <a:gd name="T7" fmla="*/ 2100 h 2100"/>
                  <a:gd name="T8" fmla="*/ 0 w 299"/>
                  <a:gd name="T9" fmla="*/ 2100 h 2100"/>
                  <a:gd name="T10" fmla="*/ 0 w 299"/>
                  <a:gd name="T11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lnTo>
                      <a:pt x="0" y="2100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8"/>
              <p:cNvSpPr>
                <a:spLocks/>
              </p:cNvSpPr>
              <p:nvPr/>
            </p:nvSpPr>
            <p:spPr bwMode="auto">
              <a:xfrm>
                <a:off x="1139" y="2184"/>
                <a:ext cx="1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9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0 h 159"/>
                  <a:gd name="T2" fmla="*/ 299 w 299"/>
                  <a:gd name="T3" fmla="*/ 0 h 159"/>
                  <a:gd name="T4" fmla="*/ 0 w 299"/>
                  <a:gd name="T5" fmla="*/ 159 h 159"/>
                  <a:gd name="T6" fmla="*/ 0 w 299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0"/>
                    </a:moveTo>
                    <a:lnTo>
                      <a:pt x="299" y="0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40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299 w 299"/>
                  <a:gd name="T3" fmla="*/ 0 h 159"/>
                  <a:gd name="T4" fmla="*/ 299 w 299"/>
                  <a:gd name="T5" fmla="*/ 159 h 159"/>
                  <a:gd name="T6" fmla="*/ 0 w 299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1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0 w 299"/>
                  <a:gd name="T3" fmla="*/ 0 h 159"/>
                  <a:gd name="T4" fmla="*/ 299 w 299"/>
                  <a:gd name="T5" fmla="*/ 0 h 159"/>
                  <a:gd name="T6" fmla="*/ 299 w 299"/>
                  <a:gd name="T7" fmla="*/ 159 h 159"/>
                  <a:gd name="T8" fmla="*/ 0 w 299"/>
                  <a:gd name="T9" fmla="*/ 159 h 159"/>
                  <a:gd name="T10" fmla="*/ 0 w 299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0" name="Rectangle 42"/>
            <p:cNvSpPr>
              <a:spLocks noChangeArrowheads="1"/>
            </p:cNvSpPr>
            <p:nvPr/>
          </p:nvSpPr>
          <p:spPr bwMode="auto">
            <a:xfrm>
              <a:off x="4660900" y="2133600"/>
              <a:ext cx="80963" cy="1095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Line 43"/>
            <p:cNvSpPr>
              <a:spLocks noChangeShapeType="1"/>
            </p:cNvSpPr>
            <p:nvPr/>
          </p:nvSpPr>
          <p:spPr bwMode="auto">
            <a:xfrm flipV="1">
              <a:off x="4652963" y="2209800"/>
              <a:ext cx="0" cy="3290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44"/>
            <p:cNvSpPr>
              <a:spLocks noChangeShapeType="1"/>
            </p:cNvSpPr>
            <p:nvPr/>
          </p:nvSpPr>
          <p:spPr bwMode="auto">
            <a:xfrm>
              <a:off x="4652963" y="5500688"/>
              <a:ext cx="383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Rectangle 45"/>
            <p:cNvSpPr>
              <a:spLocks noChangeArrowheads="1"/>
            </p:cNvSpPr>
            <p:nvPr/>
          </p:nvSpPr>
          <p:spPr bwMode="auto">
            <a:xfrm>
              <a:off x="6440488" y="5670550"/>
              <a:ext cx="274637" cy="33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94" name="Text Box 46"/>
            <p:cNvSpPr txBox="1">
              <a:spLocks noChangeArrowheads="1"/>
            </p:cNvSpPr>
            <p:nvPr/>
          </p:nvSpPr>
          <p:spPr bwMode="auto">
            <a:xfrm rot="-5400000">
              <a:off x="3654425" y="3524250"/>
              <a:ext cx="1054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395" name="Rectangle 47"/>
            <p:cNvSpPr>
              <a:spLocks noChangeArrowheads="1"/>
            </p:cNvSpPr>
            <p:nvPr/>
          </p:nvSpPr>
          <p:spPr bwMode="auto">
            <a:xfrm>
              <a:off x="4652963" y="1889125"/>
              <a:ext cx="3835400" cy="3611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Line 48"/>
            <p:cNvSpPr>
              <a:spLocks noChangeShapeType="1"/>
            </p:cNvSpPr>
            <p:nvPr/>
          </p:nvSpPr>
          <p:spPr bwMode="auto">
            <a:xfrm>
              <a:off x="8489950" y="4295775"/>
              <a:ext cx="34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49"/>
            <p:cNvSpPr>
              <a:spLocks noChangeShapeType="1"/>
            </p:cNvSpPr>
            <p:nvPr/>
          </p:nvSpPr>
          <p:spPr bwMode="auto">
            <a:xfrm>
              <a:off x="8489950" y="30940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50"/>
            <p:cNvSpPr>
              <a:spLocks noChangeShapeType="1"/>
            </p:cNvSpPr>
            <p:nvPr/>
          </p:nvSpPr>
          <p:spPr bwMode="auto">
            <a:xfrm>
              <a:off x="8489950" y="1890713"/>
              <a:ext cx="2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51"/>
            <p:cNvSpPr>
              <a:spLocks noChangeArrowheads="1"/>
            </p:cNvSpPr>
            <p:nvPr/>
          </p:nvSpPr>
          <p:spPr bwMode="auto">
            <a:xfrm>
              <a:off x="8621713" y="3411538"/>
              <a:ext cx="485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f(x)</a:t>
              </a:r>
            </a:p>
          </p:txBody>
        </p:sp>
        <p:sp>
          <p:nvSpPr>
            <p:cNvPr id="400" name="Rectangle 52"/>
            <p:cNvSpPr>
              <a:spLocks noChangeArrowheads="1"/>
            </p:cNvSpPr>
            <p:nvPr/>
          </p:nvSpPr>
          <p:spPr bwMode="auto">
            <a:xfrm>
              <a:off x="8423275" y="5508625"/>
              <a:ext cx="295275" cy="290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Line 53"/>
            <p:cNvSpPr>
              <a:spLocks noChangeShapeType="1"/>
            </p:cNvSpPr>
            <p:nvPr/>
          </p:nvSpPr>
          <p:spPr bwMode="auto">
            <a:xfrm>
              <a:off x="8489950" y="54991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" name="Group 54"/>
            <p:cNvGrpSpPr>
              <a:grpSpLocks/>
            </p:cNvGrpSpPr>
            <p:nvPr/>
          </p:nvGrpSpPr>
          <p:grpSpPr bwMode="auto">
            <a:xfrm>
              <a:off x="8489950" y="2071688"/>
              <a:ext cx="106363" cy="884237"/>
              <a:chOff x="3321" y="343"/>
              <a:chExt cx="73" cy="526"/>
            </a:xfrm>
          </p:grpSpPr>
          <p:grpSp>
            <p:nvGrpSpPr>
              <p:cNvPr id="422" name="Group 55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424" name="Line 56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57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58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59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" name="Rectangle 60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3" name="Group 61"/>
            <p:cNvGrpSpPr>
              <a:grpSpLocks/>
            </p:cNvGrpSpPr>
            <p:nvPr/>
          </p:nvGrpSpPr>
          <p:grpSpPr bwMode="auto">
            <a:xfrm>
              <a:off x="8489950" y="3273425"/>
              <a:ext cx="106363" cy="884238"/>
              <a:chOff x="3321" y="343"/>
              <a:chExt cx="73" cy="526"/>
            </a:xfrm>
          </p:grpSpPr>
          <p:grpSp>
            <p:nvGrpSpPr>
              <p:cNvPr id="416" name="Group 62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418" name="Line 63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64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65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66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7" name="Rectangle 67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4" name="Group 68"/>
            <p:cNvGrpSpPr>
              <a:grpSpLocks/>
            </p:cNvGrpSpPr>
            <p:nvPr/>
          </p:nvGrpSpPr>
          <p:grpSpPr bwMode="auto">
            <a:xfrm>
              <a:off x="8489950" y="4476750"/>
              <a:ext cx="106363" cy="884238"/>
              <a:chOff x="3321" y="343"/>
              <a:chExt cx="73" cy="526"/>
            </a:xfrm>
          </p:grpSpPr>
          <p:grpSp>
            <p:nvGrpSpPr>
              <p:cNvPr id="410" name="Group 69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412" name="Line 70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71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72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73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" name="Rectangle 74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5" name="Rectangle 75"/>
            <p:cNvSpPr>
              <a:spLocks noChangeArrowheads="1"/>
            </p:cNvSpPr>
            <p:nvPr/>
          </p:nvSpPr>
          <p:spPr bwMode="auto">
            <a:xfrm>
              <a:off x="7099300" y="4187825"/>
              <a:ext cx="414338" cy="45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Rectangle 76"/>
            <p:cNvSpPr>
              <a:spLocks noChangeArrowheads="1"/>
            </p:cNvSpPr>
            <p:nvPr/>
          </p:nvSpPr>
          <p:spPr bwMode="auto">
            <a:xfrm>
              <a:off x="6516688" y="5616575"/>
              <a:ext cx="98425" cy="157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Rectangle 77"/>
            <p:cNvSpPr>
              <a:spLocks noChangeArrowheads="1"/>
            </p:cNvSpPr>
            <p:nvPr/>
          </p:nvSpPr>
          <p:spPr bwMode="auto">
            <a:xfrm>
              <a:off x="4527550" y="1465263"/>
              <a:ext cx="417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2 Groups or Just an Approximation?</a:t>
              </a:r>
              <a:r>
                <a:rPr lang="en-US" sz="18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08" name="Text Box 80"/>
            <p:cNvSpPr txBox="1">
              <a:spLocks noChangeArrowheads="1"/>
            </p:cNvSpPr>
            <p:nvPr/>
          </p:nvSpPr>
          <p:spPr bwMode="auto">
            <a:xfrm>
              <a:off x="8464550" y="5343525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0</a:t>
              </a:r>
            </a:p>
          </p:txBody>
        </p:sp>
        <p:pic>
          <p:nvPicPr>
            <p:cNvPr id="409" name="Picture 8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447800"/>
              <a:ext cx="4778375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1" name="Rectangle 380"/>
          <p:cNvSpPr/>
          <p:nvPr/>
        </p:nvSpPr>
        <p:spPr>
          <a:xfrm>
            <a:off x="3965121" y="1293813"/>
            <a:ext cx="5164592" cy="472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0" name="Group 459"/>
          <p:cNvGrpSpPr/>
          <p:nvPr/>
        </p:nvGrpSpPr>
        <p:grpSpPr>
          <a:xfrm>
            <a:off x="4013200" y="1465263"/>
            <a:ext cx="5130800" cy="4541837"/>
            <a:chOff x="4013200" y="1465263"/>
            <a:chExt cx="5130800" cy="4541837"/>
          </a:xfrm>
        </p:grpSpPr>
        <p:pic>
          <p:nvPicPr>
            <p:cNvPr id="46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5" y="1795463"/>
              <a:ext cx="47847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2" name="Text Box 3"/>
            <p:cNvSpPr txBox="1">
              <a:spLocks noChangeArrowheads="1"/>
            </p:cNvSpPr>
            <p:nvPr/>
          </p:nvSpPr>
          <p:spPr bwMode="auto">
            <a:xfrm>
              <a:off x="8439150" y="1751013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.30</a:t>
              </a:r>
            </a:p>
          </p:txBody>
        </p:sp>
        <p:sp>
          <p:nvSpPr>
            <p:cNvPr id="463" name="Freeform 5"/>
            <p:cNvSpPr>
              <a:spLocks/>
            </p:cNvSpPr>
            <p:nvPr/>
          </p:nvSpPr>
          <p:spPr bwMode="auto">
            <a:xfrm>
              <a:off x="4657725" y="2224088"/>
              <a:ext cx="3832225" cy="3289300"/>
            </a:xfrm>
            <a:custGeom>
              <a:avLst/>
              <a:gdLst>
                <a:gd name="T0" fmla="*/ 3572 w 3572"/>
                <a:gd name="T1" fmla="*/ 3227 h 3227"/>
                <a:gd name="T2" fmla="*/ 0 w 3572"/>
                <a:gd name="T3" fmla="*/ 0 h 3227"/>
                <a:gd name="T4" fmla="*/ 0 w 3572"/>
                <a:gd name="T5" fmla="*/ 3227 h 3227"/>
                <a:gd name="T6" fmla="*/ 3572 w 3572"/>
                <a:gd name="T7" fmla="*/ 3227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2" h="3227">
                  <a:moveTo>
                    <a:pt x="3572" y="3227"/>
                  </a:moveTo>
                  <a:lnTo>
                    <a:pt x="0" y="0"/>
                  </a:lnTo>
                  <a:lnTo>
                    <a:pt x="0" y="3227"/>
                  </a:lnTo>
                  <a:lnTo>
                    <a:pt x="3572" y="3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4" name="Group 6"/>
            <p:cNvGrpSpPr>
              <a:grpSpLocks/>
            </p:cNvGrpSpPr>
            <p:nvPr/>
          </p:nvGrpSpPr>
          <p:grpSpPr bwMode="auto">
            <a:xfrm>
              <a:off x="5294313" y="2957513"/>
              <a:ext cx="2557462" cy="2543175"/>
              <a:chOff x="1139" y="851"/>
              <a:chExt cx="1749" cy="1424"/>
            </a:xfrm>
          </p:grpSpPr>
          <p:sp>
            <p:nvSpPr>
              <p:cNvPr id="568" name="Freeform 7"/>
              <p:cNvSpPr>
                <a:spLocks/>
              </p:cNvSpPr>
              <p:nvPr/>
            </p:nvSpPr>
            <p:spPr bwMode="auto">
              <a:xfrm>
                <a:off x="2668" y="2184"/>
                <a:ext cx="0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8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0 w 300"/>
                  <a:gd name="T5" fmla="*/ 0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9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300 w 300"/>
                  <a:gd name="T5" fmla="*/ 159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0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0 w 300"/>
                  <a:gd name="T3" fmla="*/ 0 h 159"/>
                  <a:gd name="T4" fmla="*/ 300 w 300"/>
                  <a:gd name="T5" fmla="*/ 0 h 159"/>
                  <a:gd name="T6" fmla="*/ 300 w 300"/>
                  <a:gd name="T7" fmla="*/ 159 h 159"/>
                  <a:gd name="T8" fmla="*/ 0 w 300"/>
                  <a:gd name="T9" fmla="*/ 159 h 159"/>
                  <a:gd name="T10" fmla="*/ 0 w 300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1"/>
              <p:cNvSpPr>
                <a:spLocks/>
              </p:cNvSpPr>
              <p:nvPr/>
            </p:nvSpPr>
            <p:spPr bwMode="auto">
              <a:xfrm>
                <a:off x="2448" y="2136"/>
                <a:ext cx="1" cy="139"/>
              </a:xfrm>
              <a:custGeom>
                <a:avLst/>
                <a:gdLst>
                  <a:gd name="T0" fmla="*/ 244 h 244"/>
                  <a:gd name="T1" fmla="*/ 0 h 244"/>
                  <a:gd name="T2" fmla="*/ 244 h 2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4">
                    <a:moveTo>
                      <a:pt x="0" y="244"/>
                    </a:move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2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0 w 299"/>
                  <a:gd name="T5" fmla="*/ 0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3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299 w 299"/>
                  <a:gd name="T5" fmla="*/ 244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4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0 w 299"/>
                  <a:gd name="T3" fmla="*/ 0 h 244"/>
                  <a:gd name="T4" fmla="*/ 299 w 299"/>
                  <a:gd name="T5" fmla="*/ 0 h 244"/>
                  <a:gd name="T6" fmla="*/ 299 w 299"/>
                  <a:gd name="T7" fmla="*/ 244 h 244"/>
                  <a:gd name="T8" fmla="*/ 0 w 299"/>
                  <a:gd name="T9" fmla="*/ 244 h 244"/>
                  <a:gd name="T10" fmla="*/ 0 w 299"/>
                  <a:gd name="T11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5"/>
              <p:cNvSpPr>
                <a:spLocks/>
              </p:cNvSpPr>
              <p:nvPr/>
            </p:nvSpPr>
            <p:spPr bwMode="auto">
              <a:xfrm>
                <a:off x="2233" y="1860"/>
                <a:ext cx="1" cy="415"/>
              </a:xfrm>
              <a:custGeom>
                <a:avLst/>
                <a:gdLst>
                  <a:gd name="T0" fmla="*/ 728 h 728"/>
                  <a:gd name="T1" fmla="*/ 0 h 728"/>
                  <a:gd name="T2" fmla="*/ 728 h 7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8">
                    <a:moveTo>
                      <a:pt x="0" y="728"/>
                    </a:move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6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0 w 294"/>
                  <a:gd name="T5" fmla="*/ 0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7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294 w 294"/>
                  <a:gd name="T5" fmla="*/ 728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8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0 w 294"/>
                  <a:gd name="T3" fmla="*/ 0 h 728"/>
                  <a:gd name="T4" fmla="*/ 294 w 294"/>
                  <a:gd name="T5" fmla="*/ 0 h 728"/>
                  <a:gd name="T6" fmla="*/ 294 w 294"/>
                  <a:gd name="T7" fmla="*/ 728 h 728"/>
                  <a:gd name="T8" fmla="*/ 0 w 294"/>
                  <a:gd name="T9" fmla="*/ 728 h 728"/>
                  <a:gd name="T10" fmla="*/ 0 w 294"/>
                  <a:gd name="T11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0" y="0"/>
                    </a:ln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lnTo>
                      <a:pt x="0" y="728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9"/>
              <p:cNvSpPr>
                <a:spLocks/>
              </p:cNvSpPr>
              <p:nvPr/>
            </p:nvSpPr>
            <p:spPr bwMode="auto">
              <a:xfrm>
                <a:off x="2013" y="1633"/>
                <a:ext cx="1" cy="642"/>
              </a:xfrm>
              <a:custGeom>
                <a:avLst/>
                <a:gdLst>
                  <a:gd name="T0" fmla="*/ 1127 h 1127"/>
                  <a:gd name="T1" fmla="*/ 0 h 1127"/>
                  <a:gd name="T2" fmla="*/ 1127 h 11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20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0 h 1127"/>
                  <a:gd name="T2" fmla="*/ 300 w 300"/>
                  <a:gd name="T3" fmla="*/ 0 h 1127"/>
                  <a:gd name="T4" fmla="*/ 0 w 300"/>
                  <a:gd name="T5" fmla="*/ 1127 h 1127"/>
                  <a:gd name="T6" fmla="*/ 0 w 300"/>
                  <a:gd name="T7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0"/>
                    </a:moveTo>
                    <a:lnTo>
                      <a:pt x="300" y="0"/>
                    </a:lnTo>
                    <a:lnTo>
                      <a:pt x="0" y="1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21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300 w 300"/>
                  <a:gd name="T3" fmla="*/ 0 h 1127"/>
                  <a:gd name="T4" fmla="*/ 300 w 300"/>
                  <a:gd name="T5" fmla="*/ 1127 h 1127"/>
                  <a:gd name="T6" fmla="*/ 0 w 300"/>
                  <a:gd name="T7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22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0 w 300"/>
                  <a:gd name="T3" fmla="*/ 0 h 1127"/>
                  <a:gd name="T4" fmla="*/ 300 w 300"/>
                  <a:gd name="T5" fmla="*/ 0 h 1127"/>
                  <a:gd name="T6" fmla="*/ 300 w 300"/>
                  <a:gd name="T7" fmla="*/ 1127 h 1127"/>
                  <a:gd name="T8" fmla="*/ 0 w 300"/>
                  <a:gd name="T9" fmla="*/ 1127 h 1127"/>
                  <a:gd name="T10" fmla="*/ 0 w 300"/>
                  <a:gd name="T11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lnTo>
                      <a:pt x="0" y="112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23"/>
              <p:cNvSpPr>
                <a:spLocks/>
              </p:cNvSpPr>
              <p:nvPr/>
            </p:nvSpPr>
            <p:spPr bwMode="auto">
              <a:xfrm>
                <a:off x="1794" y="1678"/>
                <a:ext cx="0" cy="597"/>
              </a:xfrm>
              <a:custGeom>
                <a:avLst/>
                <a:gdLst>
                  <a:gd name="T0" fmla="*/ 1047 h 1047"/>
                  <a:gd name="T1" fmla="*/ 0 h 1047"/>
                  <a:gd name="T2" fmla="*/ 1047 h 10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24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0 h 1047"/>
                  <a:gd name="T2" fmla="*/ 299 w 299"/>
                  <a:gd name="T3" fmla="*/ 0 h 1047"/>
                  <a:gd name="T4" fmla="*/ 0 w 299"/>
                  <a:gd name="T5" fmla="*/ 1047 h 1047"/>
                  <a:gd name="T6" fmla="*/ 0 w 299"/>
                  <a:gd name="T7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0"/>
                    </a:moveTo>
                    <a:lnTo>
                      <a:pt x="299" y="0"/>
                    </a:lnTo>
                    <a:lnTo>
                      <a:pt x="0" y="1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25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299 w 299"/>
                  <a:gd name="T3" fmla="*/ 0 h 1047"/>
                  <a:gd name="T4" fmla="*/ 299 w 299"/>
                  <a:gd name="T5" fmla="*/ 1047 h 1047"/>
                  <a:gd name="T6" fmla="*/ 0 w 299"/>
                  <a:gd name="T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26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0 w 299"/>
                  <a:gd name="T3" fmla="*/ 0 h 1047"/>
                  <a:gd name="T4" fmla="*/ 299 w 299"/>
                  <a:gd name="T5" fmla="*/ 0 h 1047"/>
                  <a:gd name="T6" fmla="*/ 299 w 299"/>
                  <a:gd name="T7" fmla="*/ 1047 h 1047"/>
                  <a:gd name="T8" fmla="*/ 0 w 299"/>
                  <a:gd name="T9" fmla="*/ 1047 h 1047"/>
                  <a:gd name="T10" fmla="*/ 0 w 299"/>
                  <a:gd name="T1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lnTo>
                      <a:pt x="0" y="104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27"/>
              <p:cNvSpPr>
                <a:spLocks/>
              </p:cNvSpPr>
              <p:nvPr/>
            </p:nvSpPr>
            <p:spPr bwMode="auto">
              <a:xfrm>
                <a:off x="1577" y="851"/>
                <a:ext cx="1" cy="1424"/>
              </a:xfrm>
              <a:custGeom>
                <a:avLst/>
                <a:gdLst>
                  <a:gd name="T0" fmla="*/ 2499 h 2499"/>
                  <a:gd name="T1" fmla="*/ 0 h 2499"/>
                  <a:gd name="T2" fmla="*/ 2499 h 24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28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0 h 2499"/>
                  <a:gd name="T2" fmla="*/ 295 w 295"/>
                  <a:gd name="T3" fmla="*/ 0 h 2499"/>
                  <a:gd name="T4" fmla="*/ 0 w 295"/>
                  <a:gd name="T5" fmla="*/ 2499 h 2499"/>
                  <a:gd name="T6" fmla="*/ 0 w 295"/>
                  <a:gd name="T7" fmla="*/ 0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0"/>
                    </a:moveTo>
                    <a:lnTo>
                      <a:pt x="295" y="0"/>
                    </a:lnTo>
                    <a:lnTo>
                      <a:pt x="0" y="2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29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295 w 295"/>
                  <a:gd name="T3" fmla="*/ 0 h 2499"/>
                  <a:gd name="T4" fmla="*/ 295 w 295"/>
                  <a:gd name="T5" fmla="*/ 2499 h 2499"/>
                  <a:gd name="T6" fmla="*/ 0 w 295"/>
                  <a:gd name="T7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30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0 w 295"/>
                  <a:gd name="T3" fmla="*/ 0 h 2499"/>
                  <a:gd name="T4" fmla="*/ 295 w 295"/>
                  <a:gd name="T5" fmla="*/ 0 h 2499"/>
                  <a:gd name="T6" fmla="*/ 295 w 295"/>
                  <a:gd name="T7" fmla="*/ 2499 h 2499"/>
                  <a:gd name="T8" fmla="*/ 0 w 295"/>
                  <a:gd name="T9" fmla="*/ 2499 h 2499"/>
                  <a:gd name="T10" fmla="*/ 0 w 295"/>
                  <a:gd name="T11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lnTo>
                      <a:pt x="0" y="249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31"/>
              <p:cNvSpPr>
                <a:spLocks/>
              </p:cNvSpPr>
              <p:nvPr/>
            </p:nvSpPr>
            <p:spPr bwMode="auto">
              <a:xfrm>
                <a:off x="1358" y="1078"/>
                <a:ext cx="1" cy="1197"/>
              </a:xfrm>
              <a:custGeom>
                <a:avLst/>
                <a:gdLst>
                  <a:gd name="T0" fmla="*/ 2100 h 2100"/>
                  <a:gd name="T1" fmla="*/ 0 h 2100"/>
                  <a:gd name="T2" fmla="*/ 2100 h 21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32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0 h 2100"/>
                  <a:gd name="T2" fmla="*/ 299 w 299"/>
                  <a:gd name="T3" fmla="*/ 0 h 2100"/>
                  <a:gd name="T4" fmla="*/ 0 w 299"/>
                  <a:gd name="T5" fmla="*/ 2100 h 2100"/>
                  <a:gd name="T6" fmla="*/ 0 w 299"/>
                  <a:gd name="T7" fmla="*/ 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0"/>
                    </a:moveTo>
                    <a:lnTo>
                      <a:pt x="299" y="0"/>
                    </a:lnTo>
                    <a:lnTo>
                      <a:pt x="0" y="2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33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299 w 299"/>
                  <a:gd name="T3" fmla="*/ 0 h 2100"/>
                  <a:gd name="T4" fmla="*/ 299 w 299"/>
                  <a:gd name="T5" fmla="*/ 2100 h 2100"/>
                  <a:gd name="T6" fmla="*/ 0 w 299"/>
                  <a:gd name="T7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34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0 w 299"/>
                  <a:gd name="T3" fmla="*/ 0 h 2100"/>
                  <a:gd name="T4" fmla="*/ 299 w 299"/>
                  <a:gd name="T5" fmla="*/ 0 h 2100"/>
                  <a:gd name="T6" fmla="*/ 299 w 299"/>
                  <a:gd name="T7" fmla="*/ 2100 h 2100"/>
                  <a:gd name="T8" fmla="*/ 0 w 299"/>
                  <a:gd name="T9" fmla="*/ 2100 h 2100"/>
                  <a:gd name="T10" fmla="*/ 0 w 299"/>
                  <a:gd name="T11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lnTo>
                      <a:pt x="0" y="2100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35"/>
              <p:cNvSpPr>
                <a:spLocks/>
              </p:cNvSpPr>
              <p:nvPr/>
            </p:nvSpPr>
            <p:spPr bwMode="auto">
              <a:xfrm>
                <a:off x="1139" y="2184"/>
                <a:ext cx="1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36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0 h 159"/>
                  <a:gd name="T2" fmla="*/ 299 w 299"/>
                  <a:gd name="T3" fmla="*/ 0 h 159"/>
                  <a:gd name="T4" fmla="*/ 0 w 299"/>
                  <a:gd name="T5" fmla="*/ 159 h 159"/>
                  <a:gd name="T6" fmla="*/ 0 w 299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0"/>
                    </a:moveTo>
                    <a:lnTo>
                      <a:pt x="299" y="0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37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299 w 299"/>
                  <a:gd name="T3" fmla="*/ 0 h 159"/>
                  <a:gd name="T4" fmla="*/ 299 w 299"/>
                  <a:gd name="T5" fmla="*/ 159 h 159"/>
                  <a:gd name="T6" fmla="*/ 0 w 299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38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0 w 299"/>
                  <a:gd name="T3" fmla="*/ 0 h 159"/>
                  <a:gd name="T4" fmla="*/ 299 w 299"/>
                  <a:gd name="T5" fmla="*/ 0 h 159"/>
                  <a:gd name="T6" fmla="*/ 299 w 299"/>
                  <a:gd name="T7" fmla="*/ 159 h 159"/>
                  <a:gd name="T8" fmla="*/ 0 w 299"/>
                  <a:gd name="T9" fmla="*/ 159 h 159"/>
                  <a:gd name="T10" fmla="*/ 0 w 299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" name="Rectangle 39"/>
            <p:cNvSpPr>
              <a:spLocks noChangeArrowheads="1"/>
            </p:cNvSpPr>
            <p:nvPr/>
          </p:nvSpPr>
          <p:spPr bwMode="auto">
            <a:xfrm>
              <a:off x="4660900" y="2133600"/>
              <a:ext cx="80963" cy="1095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40"/>
            <p:cNvSpPr>
              <a:spLocks noChangeShapeType="1"/>
            </p:cNvSpPr>
            <p:nvPr/>
          </p:nvSpPr>
          <p:spPr bwMode="auto">
            <a:xfrm flipV="1">
              <a:off x="4652963" y="2209800"/>
              <a:ext cx="0" cy="3290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41"/>
            <p:cNvSpPr>
              <a:spLocks noChangeShapeType="1"/>
            </p:cNvSpPr>
            <p:nvPr/>
          </p:nvSpPr>
          <p:spPr bwMode="auto">
            <a:xfrm>
              <a:off x="4652963" y="5500688"/>
              <a:ext cx="383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42"/>
            <p:cNvSpPr>
              <a:spLocks noChangeArrowheads="1"/>
            </p:cNvSpPr>
            <p:nvPr/>
          </p:nvSpPr>
          <p:spPr bwMode="auto">
            <a:xfrm>
              <a:off x="6440488" y="5670550"/>
              <a:ext cx="274637" cy="33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69" name="Text Box 43"/>
            <p:cNvSpPr txBox="1">
              <a:spLocks noChangeArrowheads="1"/>
            </p:cNvSpPr>
            <p:nvPr/>
          </p:nvSpPr>
          <p:spPr bwMode="auto">
            <a:xfrm rot="-5400000">
              <a:off x="3654425" y="3524250"/>
              <a:ext cx="1054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470" name="Line 44"/>
            <p:cNvSpPr>
              <a:spLocks noChangeShapeType="1"/>
            </p:cNvSpPr>
            <p:nvPr/>
          </p:nvSpPr>
          <p:spPr bwMode="auto">
            <a:xfrm flipV="1">
              <a:off x="5365750" y="5391150"/>
              <a:ext cx="11113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45"/>
            <p:cNvSpPr>
              <a:spLocks noChangeShapeType="1"/>
            </p:cNvSpPr>
            <p:nvPr/>
          </p:nvSpPr>
          <p:spPr bwMode="auto">
            <a:xfrm>
              <a:off x="8415338" y="5476875"/>
              <a:ext cx="82550" cy="4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46"/>
            <p:cNvSpPr>
              <a:spLocks noChangeShapeType="1"/>
            </p:cNvSpPr>
            <p:nvPr/>
          </p:nvSpPr>
          <p:spPr bwMode="auto">
            <a:xfrm>
              <a:off x="8337550" y="5473700"/>
              <a:ext cx="77788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47"/>
            <p:cNvSpPr>
              <a:spLocks noChangeShapeType="1"/>
            </p:cNvSpPr>
            <p:nvPr/>
          </p:nvSpPr>
          <p:spPr bwMode="auto">
            <a:xfrm>
              <a:off x="8255000" y="5467350"/>
              <a:ext cx="82550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48"/>
            <p:cNvSpPr>
              <a:spLocks noChangeShapeType="1"/>
            </p:cNvSpPr>
            <p:nvPr/>
          </p:nvSpPr>
          <p:spPr bwMode="auto">
            <a:xfrm>
              <a:off x="8178800" y="5461000"/>
              <a:ext cx="76200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49"/>
            <p:cNvSpPr>
              <a:spLocks noChangeShapeType="1"/>
            </p:cNvSpPr>
            <p:nvPr/>
          </p:nvSpPr>
          <p:spPr bwMode="auto">
            <a:xfrm>
              <a:off x="8094663" y="5454650"/>
              <a:ext cx="84137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50"/>
            <p:cNvSpPr>
              <a:spLocks noChangeShapeType="1"/>
            </p:cNvSpPr>
            <p:nvPr/>
          </p:nvSpPr>
          <p:spPr bwMode="auto">
            <a:xfrm>
              <a:off x="8020050" y="5445125"/>
              <a:ext cx="74613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51"/>
            <p:cNvSpPr>
              <a:spLocks noChangeShapeType="1"/>
            </p:cNvSpPr>
            <p:nvPr/>
          </p:nvSpPr>
          <p:spPr bwMode="auto">
            <a:xfrm>
              <a:off x="7939088" y="5434013"/>
              <a:ext cx="80962" cy="111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52"/>
            <p:cNvSpPr>
              <a:spLocks noChangeShapeType="1"/>
            </p:cNvSpPr>
            <p:nvPr/>
          </p:nvSpPr>
          <p:spPr bwMode="auto">
            <a:xfrm>
              <a:off x="7856538" y="5419725"/>
              <a:ext cx="82550" cy="14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53"/>
            <p:cNvSpPr>
              <a:spLocks noChangeShapeType="1"/>
            </p:cNvSpPr>
            <p:nvPr/>
          </p:nvSpPr>
          <p:spPr bwMode="auto">
            <a:xfrm>
              <a:off x="7778750" y="5405438"/>
              <a:ext cx="77788" cy="142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54"/>
            <p:cNvSpPr>
              <a:spLocks noChangeShapeType="1"/>
            </p:cNvSpPr>
            <p:nvPr/>
          </p:nvSpPr>
          <p:spPr bwMode="auto">
            <a:xfrm>
              <a:off x="7694613" y="5384800"/>
              <a:ext cx="84137" cy="206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55"/>
            <p:cNvSpPr>
              <a:spLocks noChangeShapeType="1"/>
            </p:cNvSpPr>
            <p:nvPr/>
          </p:nvSpPr>
          <p:spPr bwMode="auto">
            <a:xfrm>
              <a:off x="7615238" y="5360988"/>
              <a:ext cx="79375" cy="238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56"/>
            <p:cNvSpPr>
              <a:spLocks noChangeShapeType="1"/>
            </p:cNvSpPr>
            <p:nvPr/>
          </p:nvSpPr>
          <p:spPr bwMode="auto">
            <a:xfrm>
              <a:off x="7458075" y="5299075"/>
              <a:ext cx="77788" cy="333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57"/>
            <p:cNvSpPr>
              <a:spLocks noChangeShapeType="1"/>
            </p:cNvSpPr>
            <p:nvPr/>
          </p:nvSpPr>
          <p:spPr bwMode="auto">
            <a:xfrm>
              <a:off x="7375525" y="5254625"/>
              <a:ext cx="82550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58"/>
            <p:cNvSpPr>
              <a:spLocks noChangeShapeType="1"/>
            </p:cNvSpPr>
            <p:nvPr/>
          </p:nvSpPr>
          <p:spPr bwMode="auto">
            <a:xfrm>
              <a:off x="7300913" y="5210175"/>
              <a:ext cx="74612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59"/>
            <p:cNvSpPr>
              <a:spLocks noChangeShapeType="1"/>
            </p:cNvSpPr>
            <p:nvPr/>
          </p:nvSpPr>
          <p:spPr bwMode="auto">
            <a:xfrm>
              <a:off x="7218363" y="5149850"/>
              <a:ext cx="82550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60"/>
            <p:cNvSpPr>
              <a:spLocks noChangeShapeType="1"/>
            </p:cNvSpPr>
            <p:nvPr/>
          </p:nvSpPr>
          <p:spPr bwMode="auto">
            <a:xfrm>
              <a:off x="7140575" y="5081588"/>
              <a:ext cx="77788" cy="682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61"/>
            <p:cNvSpPr>
              <a:spLocks noChangeShapeType="1"/>
            </p:cNvSpPr>
            <p:nvPr/>
          </p:nvSpPr>
          <p:spPr bwMode="auto">
            <a:xfrm>
              <a:off x="7054850" y="4992688"/>
              <a:ext cx="85725" cy="88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62"/>
            <p:cNvSpPr>
              <a:spLocks noChangeShapeType="1"/>
            </p:cNvSpPr>
            <p:nvPr/>
          </p:nvSpPr>
          <p:spPr bwMode="auto">
            <a:xfrm>
              <a:off x="6977063" y="4897438"/>
              <a:ext cx="77787" cy="952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63"/>
            <p:cNvSpPr>
              <a:spLocks noChangeShapeType="1"/>
            </p:cNvSpPr>
            <p:nvPr/>
          </p:nvSpPr>
          <p:spPr bwMode="auto">
            <a:xfrm>
              <a:off x="6896100" y="4786313"/>
              <a:ext cx="80963" cy="1111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64"/>
            <p:cNvSpPr>
              <a:spLocks noChangeShapeType="1"/>
            </p:cNvSpPr>
            <p:nvPr/>
          </p:nvSpPr>
          <p:spPr bwMode="auto">
            <a:xfrm>
              <a:off x="6811963" y="4652963"/>
              <a:ext cx="84137" cy="133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65"/>
            <p:cNvSpPr>
              <a:spLocks noChangeShapeType="1"/>
            </p:cNvSpPr>
            <p:nvPr/>
          </p:nvSpPr>
          <p:spPr bwMode="auto">
            <a:xfrm>
              <a:off x="6734175" y="4505325"/>
              <a:ext cx="77788" cy="1476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66"/>
            <p:cNvSpPr>
              <a:spLocks noChangeShapeType="1"/>
            </p:cNvSpPr>
            <p:nvPr/>
          </p:nvSpPr>
          <p:spPr bwMode="auto">
            <a:xfrm>
              <a:off x="6661150" y="4357688"/>
              <a:ext cx="73025" cy="1476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67"/>
            <p:cNvSpPr>
              <a:spLocks noChangeShapeType="1"/>
            </p:cNvSpPr>
            <p:nvPr/>
          </p:nvSpPr>
          <p:spPr bwMode="auto">
            <a:xfrm>
              <a:off x="6575425" y="4170363"/>
              <a:ext cx="85725" cy="187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68"/>
            <p:cNvSpPr>
              <a:spLocks noChangeShapeType="1"/>
            </p:cNvSpPr>
            <p:nvPr/>
          </p:nvSpPr>
          <p:spPr bwMode="auto">
            <a:xfrm>
              <a:off x="6494463" y="3976688"/>
              <a:ext cx="80962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69"/>
            <p:cNvSpPr>
              <a:spLocks noChangeShapeType="1"/>
            </p:cNvSpPr>
            <p:nvPr/>
          </p:nvSpPr>
          <p:spPr bwMode="auto">
            <a:xfrm>
              <a:off x="6418263" y="3794125"/>
              <a:ext cx="76200" cy="1825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70"/>
            <p:cNvSpPr>
              <a:spLocks noChangeShapeType="1"/>
            </p:cNvSpPr>
            <p:nvPr/>
          </p:nvSpPr>
          <p:spPr bwMode="auto">
            <a:xfrm>
              <a:off x="6335713" y="3598863"/>
              <a:ext cx="82550" cy="1952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71"/>
            <p:cNvSpPr>
              <a:spLocks noChangeShapeType="1"/>
            </p:cNvSpPr>
            <p:nvPr/>
          </p:nvSpPr>
          <p:spPr bwMode="auto">
            <a:xfrm>
              <a:off x="6256338" y="3427413"/>
              <a:ext cx="79375" cy="171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72"/>
            <p:cNvSpPr>
              <a:spLocks noChangeShapeType="1"/>
            </p:cNvSpPr>
            <p:nvPr/>
          </p:nvSpPr>
          <p:spPr bwMode="auto">
            <a:xfrm>
              <a:off x="6173788" y="3281363"/>
              <a:ext cx="82550" cy="146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73"/>
            <p:cNvSpPr>
              <a:spLocks noChangeShapeType="1"/>
            </p:cNvSpPr>
            <p:nvPr/>
          </p:nvSpPr>
          <p:spPr bwMode="auto">
            <a:xfrm>
              <a:off x="6137275" y="3232150"/>
              <a:ext cx="36513" cy="49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74"/>
            <p:cNvSpPr>
              <a:spLocks noChangeShapeType="1"/>
            </p:cNvSpPr>
            <p:nvPr/>
          </p:nvSpPr>
          <p:spPr bwMode="auto">
            <a:xfrm>
              <a:off x="6099175" y="3200400"/>
              <a:ext cx="38100" cy="317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75"/>
            <p:cNvSpPr>
              <a:spLocks noChangeShapeType="1"/>
            </p:cNvSpPr>
            <p:nvPr/>
          </p:nvSpPr>
          <p:spPr bwMode="auto">
            <a:xfrm>
              <a:off x="6076950" y="3186113"/>
              <a:ext cx="22225" cy="142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76"/>
            <p:cNvSpPr>
              <a:spLocks noChangeShapeType="1"/>
            </p:cNvSpPr>
            <p:nvPr/>
          </p:nvSpPr>
          <p:spPr bwMode="auto">
            <a:xfrm>
              <a:off x="6056313" y="3179763"/>
              <a:ext cx="20637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77"/>
            <p:cNvSpPr>
              <a:spLocks noChangeShapeType="1"/>
            </p:cNvSpPr>
            <p:nvPr/>
          </p:nvSpPr>
          <p:spPr bwMode="auto">
            <a:xfrm>
              <a:off x="6045200" y="3179763"/>
              <a:ext cx="1111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78"/>
            <p:cNvSpPr>
              <a:spLocks noChangeShapeType="1"/>
            </p:cNvSpPr>
            <p:nvPr/>
          </p:nvSpPr>
          <p:spPr bwMode="auto">
            <a:xfrm>
              <a:off x="6034088" y="3179763"/>
              <a:ext cx="1111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79"/>
            <p:cNvSpPr>
              <a:spLocks noChangeShapeType="1"/>
            </p:cNvSpPr>
            <p:nvPr/>
          </p:nvSpPr>
          <p:spPr bwMode="auto">
            <a:xfrm flipV="1">
              <a:off x="6024563" y="3179763"/>
              <a:ext cx="952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80"/>
            <p:cNvSpPr>
              <a:spLocks noChangeShapeType="1"/>
            </p:cNvSpPr>
            <p:nvPr/>
          </p:nvSpPr>
          <p:spPr bwMode="auto">
            <a:xfrm flipV="1">
              <a:off x="6013450" y="3179763"/>
              <a:ext cx="11113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81"/>
            <p:cNvSpPr>
              <a:spLocks noChangeShapeType="1"/>
            </p:cNvSpPr>
            <p:nvPr/>
          </p:nvSpPr>
          <p:spPr bwMode="auto">
            <a:xfrm flipV="1">
              <a:off x="5976938" y="3184525"/>
              <a:ext cx="36512" cy="254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82"/>
            <p:cNvSpPr>
              <a:spLocks noChangeShapeType="1"/>
            </p:cNvSpPr>
            <p:nvPr/>
          </p:nvSpPr>
          <p:spPr bwMode="auto">
            <a:xfrm flipV="1">
              <a:off x="5938838" y="3209925"/>
              <a:ext cx="38100" cy="460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83"/>
            <p:cNvSpPr>
              <a:spLocks noChangeShapeType="1"/>
            </p:cNvSpPr>
            <p:nvPr/>
          </p:nvSpPr>
          <p:spPr bwMode="auto">
            <a:xfrm flipV="1">
              <a:off x="5895975" y="3255963"/>
              <a:ext cx="42863" cy="809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84"/>
            <p:cNvSpPr>
              <a:spLocks noChangeShapeType="1"/>
            </p:cNvSpPr>
            <p:nvPr/>
          </p:nvSpPr>
          <p:spPr bwMode="auto">
            <a:xfrm flipV="1">
              <a:off x="5853113" y="3336925"/>
              <a:ext cx="42862" cy="114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85"/>
            <p:cNvSpPr>
              <a:spLocks noChangeShapeType="1"/>
            </p:cNvSpPr>
            <p:nvPr/>
          </p:nvSpPr>
          <p:spPr bwMode="auto">
            <a:xfrm flipV="1">
              <a:off x="5816600" y="3451225"/>
              <a:ext cx="36513" cy="120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86"/>
            <p:cNvSpPr>
              <a:spLocks noChangeShapeType="1"/>
            </p:cNvSpPr>
            <p:nvPr/>
          </p:nvSpPr>
          <p:spPr bwMode="auto">
            <a:xfrm flipV="1">
              <a:off x="5780088" y="3571875"/>
              <a:ext cx="36512" cy="141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87"/>
            <p:cNvSpPr>
              <a:spLocks noChangeShapeType="1"/>
            </p:cNvSpPr>
            <p:nvPr/>
          </p:nvSpPr>
          <p:spPr bwMode="auto">
            <a:xfrm flipV="1">
              <a:off x="5740400" y="3713163"/>
              <a:ext cx="39688" cy="1730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88"/>
            <p:cNvSpPr>
              <a:spLocks noChangeShapeType="1"/>
            </p:cNvSpPr>
            <p:nvPr/>
          </p:nvSpPr>
          <p:spPr bwMode="auto">
            <a:xfrm flipV="1">
              <a:off x="5700713" y="3886200"/>
              <a:ext cx="39687" cy="1889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89"/>
            <p:cNvSpPr>
              <a:spLocks noChangeShapeType="1"/>
            </p:cNvSpPr>
            <p:nvPr/>
          </p:nvSpPr>
          <p:spPr bwMode="auto">
            <a:xfrm flipV="1">
              <a:off x="5659438" y="4075113"/>
              <a:ext cx="41275" cy="2095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90"/>
            <p:cNvSpPr>
              <a:spLocks noChangeShapeType="1"/>
            </p:cNvSpPr>
            <p:nvPr/>
          </p:nvSpPr>
          <p:spPr bwMode="auto">
            <a:xfrm flipV="1">
              <a:off x="5616575" y="4284663"/>
              <a:ext cx="42863" cy="2143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91"/>
            <p:cNvSpPr>
              <a:spLocks noChangeShapeType="1"/>
            </p:cNvSpPr>
            <p:nvPr/>
          </p:nvSpPr>
          <p:spPr bwMode="auto">
            <a:xfrm flipV="1">
              <a:off x="5576888" y="4498975"/>
              <a:ext cx="39687" cy="2063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92"/>
            <p:cNvSpPr>
              <a:spLocks noChangeShapeType="1"/>
            </p:cNvSpPr>
            <p:nvPr/>
          </p:nvSpPr>
          <p:spPr bwMode="auto">
            <a:xfrm flipV="1">
              <a:off x="5534025" y="4705350"/>
              <a:ext cx="42863" cy="1889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93"/>
            <p:cNvSpPr>
              <a:spLocks noChangeShapeType="1"/>
            </p:cNvSpPr>
            <p:nvPr/>
          </p:nvSpPr>
          <p:spPr bwMode="auto">
            <a:xfrm flipV="1">
              <a:off x="5497513" y="4894263"/>
              <a:ext cx="36512" cy="1539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94"/>
            <p:cNvSpPr>
              <a:spLocks noChangeShapeType="1"/>
            </p:cNvSpPr>
            <p:nvPr/>
          </p:nvSpPr>
          <p:spPr bwMode="auto">
            <a:xfrm flipV="1">
              <a:off x="5461000" y="5048250"/>
              <a:ext cx="36513" cy="131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95"/>
            <p:cNvSpPr>
              <a:spLocks noChangeShapeType="1"/>
            </p:cNvSpPr>
            <p:nvPr/>
          </p:nvSpPr>
          <p:spPr bwMode="auto">
            <a:xfrm flipV="1">
              <a:off x="5418138" y="5180013"/>
              <a:ext cx="42862" cy="1174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96"/>
            <p:cNvSpPr>
              <a:spLocks noChangeShapeType="1"/>
            </p:cNvSpPr>
            <p:nvPr/>
          </p:nvSpPr>
          <p:spPr bwMode="auto">
            <a:xfrm flipV="1">
              <a:off x="5376863" y="5297488"/>
              <a:ext cx="41275" cy="857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97"/>
            <p:cNvSpPr>
              <a:spLocks noChangeShapeType="1"/>
            </p:cNvSpPr>
            <p:nvPr/>
          </p:nvSpPr>
          <p:spPr bwMode="auto">
            <a:xfrm flipV="1">
              <a:off x="5337175" y="5383213"/>
              <a:ext cx="39688" cy="555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98"/>
            <p:cNvSpPr>
              <a:spLocks noChangeShapeType="1"/>
            </p:cNvSpPr>
            <p:nvPr/>
          </p:nvSpPr>
          <p:spPr bwMode="auto">
            <a:xfrm flipV="1">
              <a:off x="5294313" y="5438775"/>
              <a:ext cx="42862" cy="317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99"/>
            <p:cNvSpPr>
              <a:spLocks noChangeShapeType="1"/>
            </p:cNvSpPr>
            <p:nvPr/>
          </p:nvSpPr>
          <p:spPr bwMode="auto">
            <a:xfrm flipV="1">
              <a:off x="5254625" y="5470525"/>
              <a:ext cx="39688" cy="158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100"/>
            <p:cNvSpPr>
              <a:spLocks noChangeShapeType="1"/>
            </p:cNvSpPr>
            <p:nvPr/>
          </p:nvSpPr>
          <p:spPr bwMode="auto">
            <a:xfrm flipV="1">
              <a:off x="5214938" y="5486400"/>
              <a:ext cx="39687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01"/>
            <p:cNvSpPr>
              <a:spLocks noChangeShapeType="1"/>
            </p:cNvSpPr>
            <p:nvPr/>
          </p:nvSpPr>
          <p:spPr bwMode="auto">
            <a:xfrm flipV="1">
              <a:off x="5175250" y="5495925"/>
              <a:ext cx="396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02"/>
            <p:cNvSpPr>
              <a:spLocks noChangeShapeType="1"/>
            </p:cNvSpPr>
            <p:nvPr/>
          </p:nvSpPr>
          <p:spPr bwMode="auto">
            <a:xfrm flipV="1">
              <a:off x="5135563" y="5497513"/>
              <a:ext cx="396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03"/>
            <p:cNvSpPr>
              <a:spLocks noChangeShapeType="1"/>
            </p:cNvSpPr>
            <p:nvPr/>
          </p:nvSpPr>
          <p:spPr bwMode="auto">
            <a:xfrm>
              <a:off x="5059363" y="5497513"/>
              <a:ext cx="7620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04"/>
            <p:cNvSpPr>
              <a:spLocks noChangeShapeType="1"/>
            </p:cNvSpPr>
            <p:nvPr/>
          </p:nvSpPr>
          <p:spPr bwMode="auto">
            <a:xfrm>
              <a:off x="5019675" y="5497513"/>
              <a:ext cx="39688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05"/>
            <p:cNvSpPr>
              <a:spLocks noChangeShapeType="1"/>
            </p:cNvSpPr>
            <p:nvPr/>
          </p:nvSpPr>
          <p:spPr bwMode="auto">
            <a:xfrm>
              <a:off x="4978400" y="5497513"/>
              <a:ext cx="4127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06"/>
            <p:cNvSpPr>
              <a:spLocks noChangeShapeType="1"/>
            </p:cNvSpPr>
            <p:nvPr/>
          </p:nvSpPr>
          <p:spPr bwMode="auto">
            <a:xfrm>
              <a:off x="8489950" y="1890713"/>
              <a:ext cx="2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Rectangle 107"/>
            <p:cNvSpPr>
              <a:spLocks noChangeArrowheads="1"/>
            </p:cNvSpPr>
            <p:nvPr/>
          </p:nvSpPr>
          <p:spPr bwMode="auto">
            <a:xfrm>
              <a:off x="8423275" y="5508625"/>
              <a:ext cx="295275" cy="290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08"/>
            <p:cNvSpPr>
              <a:spLocks noChangeShapeType="1"/>
            </p:cNvSpPr>
            <p:nvPr/>
          </p:nvSpPr>
          <p:spPr bwMode="auto">
            <a:xfrm>
              <a:off x="8489950" y="54991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5" name="Group 109"/>
            <p:cNvGrpSpPr>
              <a:grpSpLocks/>
            </p:cNvGrpSpPr>
            <p:nvPr/>
          </p:nvGrpSpPr>
          <p:grpSpPr bwMode="auto">
            <a:xfrm>
              <a:off x="8489950" y="2071688"/>
              <a:ext cx="106363" cy="884237"/>
              <a:chOff x="3321" y="343"/>
              <a:chExt cx="73" cy="526"/>
            </a:xfrm>
          </p:grpSpPr>
          <p:grpSp>
            <p:nvGrpSpPr>
              <p:cNvPr id="562" name="Group 110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564" name="Line 111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12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13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14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3" name="Rectangle 115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6" name="Group 116"/>
            <p:cNvGrpSpPr>
              <a:grpSpLocks/>
            </p:cNvGrpSpPr>
            <p:nvPr/>
          </p:nvGrpSpPr>
          <p:grpSpPr bwMode="auto">
            <a:xfrm>
              <a:off x="8489950" y="4476750"/>
              <a:ext cx="106363" cy="884238"/>
              <a:chOff x="3321" y="343"/>
              <a:chExt cx="73" cy="526"/>
            </a:xfrm>
          </p:grpSpPr>
          <p:grpSp>
            <p:nvGrpSpPr>
              <p:cNvPr id="556" name="Group 117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558" name="Line 118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119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20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21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7" name="Rectangle 122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7" name="Rectangle 123"/>
            <p:cNvSpPr>
              <a:spLocks noChangeArrowheads="1"/>
            </p:cNvSpPr>
            <p:nvPr/>
          </p:nvSpPr>
          <p:spPr bwMode="auto">
            <a:xfrm>
              <a:off x="7099300" y="4187825"/>
              <a:ext cx="414338" cy="45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Rectangle 124"/>
            <p:cNvSpPr>
              <a:spLocks noChangeArrowheads="1"/>
            </p:cNvSpPr>
            <p:nvPr/>
          </p:nvSpPr>
          <p:spPr bwMode="auto">
            <a:xfrm>
              <a:off x="6516688" y="5616575"/>
              <a:ext cx="98425" cy="157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Rectangle 125"/>
            <p:cNvSpPr>
              <a:spLocks noChangeArrowheads="1"/>
            </p:cNvSpPr>
            <p:nvPr/>
          </p:nvSpPr>
          <p:spPr bwMode="auto">
            <a:xfrm>
              <a:off x="4527550" y="1465263"/>
              <a:ext cx="417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2 Groups or Just an Approximation?</a:t>
              </a:r>
              <a:r>
                <a:rPr lang="en-US" sz="18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40" name="Text Box 128"/>
            <p:cNvSpPr txBox="1">
              <a:spLocks noChangeArrowheads="1"/>
            </p:cNvSpPr>
            <p:nvPr/>
          </p:nvSpPr>
          <p:spPr bwMode="auto">
            <a:xfrm>
              <a:off x="8464550" y="5343525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0</a:t>
              </a:r>
            </a:p>
          </p:txBody>
        </p:sp>
        <p:sp>
          <p:nvSpPr>
            <p:cNvPr id="541" name="Rectangle 129"/>
            <p:cNvSpPr>
              <a:spLocks noChangeArrowheads="1"/>
            </p:cNvSpPr>
            <p:nvPr/>
          </p:nvSpPr>
          <p:spPr bwMode="auto">
            <a:xfrm>
              <a:off x="7246938" y="3565525"/>
              <a:ext cx="1355725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Rectangle 130"/>
            <p:cNvSpPr>
              <a:spLocks noChangeArrowheads="1"/>
            </p:cNvSpPr>
            <p:nvPr/>
          </p:nvSpPr>
          <p:spPr bwMode="auto">
            <a:xfrm>
              <a:off x="4652963" y="1889125"/>
              <a:ext cx="3835400" cy="3611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Text Box 131"/>
            <p:cNvSpPr txBox="1">
              <a:spLocks noChangeArrowheads="1"/>
            </p:cNvSpPr>
            <p:nvPr/>
          </p:nvSpPr>
          <p:spPr bwMode="auto">
            <a:xfrm>
              <a:off x="8453438" y="4132263"/>
              <a:ext cx="6762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.10</a:t>
              </a:r>
            </a:p>
          </p:txBody>
        </p:sp>
        <p:sp>
          <p:nvSpPr>
            <p:cNvPr id="544" name="Text Box 132"/>
            <p:cNvSpPr txBox="1">
              <a:spLocks noChangeArrowheads="1"/>
            </p:cNvSpPr>
            <p:nvPr/>
          </p:nvSpPr>
          <p:spPr bwMode="auto">
            <a:xfrm>
              <a:off x="8448675" y="2936875"/>
              <a:ext cx="68103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.20</a:t>
              </a:r>
            </a:p>
          </p:txBody>
        </p:sp>
        <p:sp>
          <p:nvSpPr>
            <p:cNvPr id="545" name="Line 133"/>
            <p:cNvSpPr>
              <a:spLocks noChangeShapeType="1"/>
            </p:cNvSpPr>
            <p:nvPr/>
          </p:nvSpPr>
          <p:spPr bwMode="auto">
            <a:xfrm>
              <a:off x="8489950" y="4295775"/>
              <a:ext cx="34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134"/>
            <p:cNvSpPr>
              <a:spLocks noChangeShapeType="1"/>
            </p:cNvSpPr>
            <p:nvPr/>
          </p:nvSpPr>
          <p:spPr bwMode="auto">
            <a:xfrm>
              <a:off x="8489950" y="30940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Rectangle 135"/>
            <p:cNvSpPr>
              <a:spLocks noChangeArrowheads="1"/>
            </p:cNvSpPr>
            <p:nvPr/>
          </p:nvSpPr>
          <p:spPr bwMode="auto">
            <a:xfrm>
              <a:off x="8621713" y="3411538"/>
              <a:ext cx="485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f(x)</a:t>
              </a:r>
            </a:p>
          </p:txBody>
        </p:sp>
        <p:grpSp>
          <p:nvGrpSpPr>
            <p:cNvPr id="548" name="Group 136"/>
            <p:cNvGrpSpPr>
              <a:grpSpLocks/>
            </p:cNvGrpSpPr>
            <p:nvPr/>
          </p:nvGrpSpPr>
          <p:grpSpPr bwMode="auto">
            <a:xfrm>
              <a:off x="8489950" y="3273425"/>
              <a:ext cx="106363" cy="884238"/>
              <a:chOff x="3321" y="343"/>
              <a:chExt cx="73" cy="526"/>
            </a:xfrm>
          </p:grpSpPr>
          <p:grpSp>
            <p:nvGrpSpPr>
              <p:cNvPr id="550" name="Group 137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552" name="Line 138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39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140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41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1" name="Rectangle 142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9" name="Line 143"/>
            <p:cNvSpPr>
              <a:spLocks noChangeShapeType="1"/>
            </p:cNvSpPr>
            <p:nvPr/>
          </p:nvSpPr>
          <p:spPr bwMode="auto">
            <a:xfrm>
              <a:off x="7535863" y="5332413"/>
              <a:ext cx="79375" cy="285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8" name="Rectangle 677"/>
          <p:cNvSpPr/>
          <p:nvPr/>
        </p:nvSpPr>
        <p:spPr>
          <a:xfrm>
            <a:off x="4038600" y="1446213"/>
            <a:ext cx="5164592" cy="472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0" name="Group 679"/>
          <p:cNvGrpSpPr/>
          <p:nvPr/>
        </p:nvGrpSpPr>
        <p:grpSpPr>
          <a:xfrm>
            <a:off x="4017820" y="1464108"/>
            <a:ext cx="5130800" cy="4541837"/>
            <a:chOff x="4013200" y="1465263"/>
            <a:chExt cx="5130800" cy="4541837"/>
          </a:xfrm>
        </p:grpSpPr>
        <p:pic>
          <p:nvPicPr>
            <p:cNvPr id="6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5" y="1795463"/>
              <a:ext cx="478472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2" name="Text Box 3"/>
            <p:cNvSpPr txBox="1">
              <a:spLocks noChangeArrowheads="1"/>
            </p:cNvSpPr>
            <p:nvPr/>
          </p:nvSpPr>
          <p:spPr bwMode="auto">
            <a:xfrm>
              <a:off x="8453438" y="4132263"/>
              <a:ext cx="6762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.10</a:t>
              </a:r>
            </a:p>
          </p:txBody>
        </p:sp>
        <p:sp>
          <p:nvSpPr>
            <p:cNvPr id="683" name="Text Box 4"/>
            <p:cNvSpPr txBox="1">
              <a:spLocks noChangeArrowheads="1"/>
            </p:cNvSpPr>
            <p:nvPr/>
          </p:nvSpPr>
          <p:spPr bwMode="auto">
            <a:xfrm>
              <a:off x="8448675" y="2936875"/>
              <a:ext cx="681038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.20</a:t>
              </a:r>
            </a:p>
          </p:txBody>
        </p:sp>
        <p:sp>
          <p:nvSpPr>
            <p:cNvPr id="684" name="Text Box 5"/>
            <p:cNvSpPr txBox="1">
              <a:spLocks noChangeArrowheads="1"/>
            </p:cNvSpPr>
            <p:nvPr/>
          </p:nvSpPr>
          <p:spPr bwMode="auto">
            <a:xfrm>
              <a:off x="8439150" y="1751013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.30</a:t>
              </a:r>
            </a:p>
          </p:txBody>
        </p:sp>
        <p:sp>
          <p:nvSpPr>
            <p:cNvPr id="685" name="Freeform 7"/>
            <p:cNvSpPr>
              <a:spLocks/>
            </p:cNvSpPr>
            <p:nvPr/>
          </p:nvSpPr>
          <p:spPr bwMode="auto">
            <a:xfrm>
              <a:off x="4657725" y="2224088"/>
              <a:ext cx="3832225" cy="3289300"/>
            </a:xfrm>
            <a:custGeom>
              <a:avLst/>
              <a:gdLst>
                <a:gd name="T0" fmla="*/ 3572 w 3572"/>
                <a:gd name="T1" fmla="*/ 3227 h 3227"/>
                <a:gd name="T2" fmla="*/ 0 w 3572"/>
                <a:gd name="T3" fmla="*/ 0 h 3227"/>
                <a:gd name="T4" fmla="*/ 0 w 3572"/>
                <a:gd name="T5" fmla="*/ 3227 h 3227"/>
                <a:gd name="T6" fmla="*/ 3572 w 3572"/>
                <a:gd name="T7" fmla="*/ 3227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2" h="3227">
                  <a:moveTo>
                    <a:pt x="3572" y="3227"/>
                  </a:moveTo>
                  <a:lnTo>
                    <a:pt x="0" y="0"/>
                  </a:lnTo>
                  <a:lnTo>
                    <a:pt x="0" y="3227"/>
                  </a:lnTo>
                  <a:lnTo>
                    <a:pt x="3572" y="3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"/>
            <p:cNvSpPr>
              <a:spLocks/>
            </p:cNvSpPr>
            <p:nvPr/>
          </p:nvSpPr>
          <p:spPr bwMode="auto">
            <a:xfrm>
              <a:off x="4656138" y="2206625"/>
              <a:ext cx="3832225" cy="3286125"/>
            </a:xfrm>
            <a:custGeom>
              <a:avLst/>
              <a:gdLst>
                <a:gd name="T0" fmla="*/ 0 w 3572"/>
                <a:gd name="T1" fmla="*/ 0 h 3227"/>
                <a:gd name="T2" fmla="*/ 3572 w 3572"/>
                <a:gd name="T3" fmla="*/ 0 h 3227"/>
                <a:gd name="T4" fmla="*/ 3572 w 3572"/>
                <a:gd name="T5" fmla="*/ 3227 h 3227"/>
                <a:gd name="T6" fmla="*/ 0 w 3572"/>
                <a:gd name="T7" fmla="*/ 0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2" h="3227">
                  <a:moveTo>
                    <a:pt x="0" y="0"/>
                  </a:moveTo>
                  <a:lnTo>
                    <a:pt x="3572" y="0"/>
                  </a:lnTo>
                  <a:lnTo>
                    <a:pt x="3572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" name="Group 9"/>
            <p:cNvGrpSpPr>
              <a:grpSpLocks/>
            </p:cNvGrpSpPr>
            <p:nvPr/>
          </p:nvGrpSpPr>
          <p:grpSpPr bwMode="auto">
            <a:xfrm>
              <a:off x="5294313" y="2957513"/>
              <a:ext cx="2557462" cy="2543175"/>
              <a:chOff x="1139" y="851"/>
              <a:chExt cx="1749" cy="1424"/>
            </a:xfrm>
          </p:grpSpPr>
          <p:sp>
            <p:nvSpPr>
              <p:cNvPr id="864" name="Freeform 10"/>
              <p:cNvSpPr>
                <a:spLocks/>
              </p:cNvSpPr>
              <p:nvPr/>
            </p:nvSpPr>
            <p:spPr bwMode="auto">
              <a:xfrm>
                <a:off x="2668" y="2184"/>
                <a:ext cx="0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11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0 w 300"/>
                  <a:gd name="T5" fmla="*/ 0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12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300 w 300"/>
                  <a:gd name="T3" fmla="*/ 0 h 159"/>
                  <a:gd name="T4" fmla="*/ 300 w 300"/>
                  <a:gd name="T5" fmla="*/ 159 h 159"/>
                  <a:gd name="T6" fmla="*/ 0 w 300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13"/>
              <p:cNvSpPr>
                <a:spLocks/>
              </p:cNvSpPr>
              <p:nvPr/>
            </p:nvSpPr>
            <p:spPr bwMode="auto">
              <a:xfrm>
                <a:off x="2668" y="2184"/>
                <a:ext cx="220" cy="91"/>
              </a:xfrm>
              <a:custGeom>
                <a:avLst/>
                <a:gdLst>
                  <a:gd name="T0" fmla="*/ 0 w 300"/>
                  <a:gd name="T1" fmla="*/ 159 h 159"/>
                  <a:gd name="T2" fmla="*/ 0 w 300"/>
                  <a:gd name="T3" fmla="*/ 0 h 159"/>
                  <a:gd name="T4" fmla="*/ 300 w 300"/>
                  <a:gd name="T5" fmla="*/ 0 h 159"/>
                  <a:gd name="T6" fmla="*/ 300 w 300"/>
                  <a:gd name="T7" fmla="*/ 159 h 159"/>
                  <a:gd name="T8" fmla="*/ 0 w 300"/>
                  <a:gd name="T9" fmla="*/ 159 h 159"/>
                  <a:gd name="T10" fmla="*/ 0 w 300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59">
                    <a:moveTo>
                      <a:pt x="0" y="159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14"/>
              <p:cNvSpPr>
                <a:spLocks/>
              </p:cNvSpPr>
              <p:nvPr/>
            </p:nvSpPr>
            <p:spPr bwMode="auto">
              <a:xfrm>
                <a:off x="2448" y="2136"/>
                <a:ext cx="1" cy="139"/>
              </a:xfrm>
              <a:custGeom>
                <a:avLst/>
                <a:gdLst>
                  <a:gd name="T0" fmla="*/ 244 h 244"/>
                  <a:gd name="T1" fmla="*/ 0 h 244"/>
                  <a:gd name="T2" fmla="*/ 244 h 2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4">
                    <a:moveTo>
                      <a:pt x="0" y="244"/>
                    </a:move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15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0 w 299"/>
                  <a:gd name="T5" fmla="*/ 0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0" y="0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16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299 w 299"/>
                  <a:gd name="T3" fmla="*/ 0 h 244"/>
                  <a:gd name="T4" fmla="*/ 299 w 299"/>
                  <a:gd name="T5" fmla="*/ 244 h 244"/>
                  <a:gd name="T6" fmla="*/ 0 w 299"/>
                  <a:gd name="T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17"/>
              <p:cNvSpPr>
                <a:spLocks/>
              </p:cNvSpPr>
              <p:nvPr/>
            </p:nvSpPr>
            <p:spPr bwMode="auto">
              <a:xfrm>
                <a:off x="2448" y="2136"/>
                <a:ext cx="220" cy="139"/>
              </a:xfrm>
              <a:custGeom>
                <a:avLst/>
                <a:gdLst>
                  <a:gd name="T0" fmla="*/ 0 w 299"/>
                  <a:gd name="T1" fmla="*/ 244 h 244"/>
                  <a:gd name="T2" fmla="*/ 0 w 299"/>
                  <a:gd name="T3" fmla="*/ 0 h 244"/>
                  <a:gd name="T4" fmla="*/ 299 w 299"/>
                  <a:gd name="T5" fmla="*/ 0 h 244"/>
                  <a:gd name="T6" fmla="*/ 299 w 299"/>
                  <a:gd name="T7" fmla="*/ 244 h 244"/>
                  <a:gd name="T8" fmla="*/ 0 w 299"/>
                  <a:gd name="T9" fmla="*/ 244 h 244"/>
                  <a:gd name="T10" fmla="*/ 0 w 299"/>
                  <a:gd name="T11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44">
                    <a:moveTo>
                      <a:pt x="0" y="244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44"/>
                    </a:lnTo>
                    <a:lnTo>
                      <a:pt x="0" y="244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18"/>
              <p:cNvSpPr>
                <a:spLocks/>
              </p:cNvSpPr>
              <p:nvPr/>
            </p:nvSpPr>
            <p:spPr bwMode="auto">
              <a:xfrm>
                <a:off x="2233" y="1860"/>
                <a:ext cx="1" cy="415"/>
              </a:xfrm>
              <a:custGeom>
                <a:avLst/>
                <a:gdLst>
                  <a:gd name="T0" fmla="*/ 728 h 728"/>
                  <a:gd name="T1" fmla="*/ 0 h 728"/>
                  <a:gd name="T2" fmla="*/ 728 h 7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28">
                    <a:moveTo>
                      <a:pt x="0" y="728"/>
                    </a:move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19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0 w 294"/>
                  <a:gd name="T5" fmla="*/ 0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0" y="0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20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294 w 294"/>
                  <a:gd name="T3" fmla="*/ 0 h 728"/>
                  <a:gd name="T4" fmla="*/ 294 w 294"/>
                  <a:gd name="T5" fmla="*/ 728 h 728"/>
                  <a:gd name="T6" fmla="*/ 0 w 294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21"/>
              <p:cNvSpPr>
                <a:spLocks/>
              </p:cNvSpPr>
              <p:nvPr/>
            </p:nvSpPr>
            <p:spPr bwMode="auto">
              <a:xfrm>
                <a:off x="2233" y="1860"/>
                <a:ext cx="215" cy="415"/>
              </a:xfrm>
              <a:custGeom>
                <a:avLst/>
                <a:gdLst>
                  <a:gd name="T0" fmla="*/ 0 w 294"/>
                  <a:gd name="T1" fmla="*/ 728 h 728"/>
                  <a:gd name="T2" fmla="*/ 0 w 294"/>
                  <a:gd name="T3" fmla="*/ 0 h 728"/>
                  <a:gd name="T4" fmla="*/ 294 w 294"/>
                  <a:gd name="T5" fmla="*/ 0 h 728"/>
                  <a:gd name="T6" fmla="*/ 294 w 294"/>
                  <a:gd name="T7" fmla="*/ 728 h 728"/>
                  <a:gd name="T8" fmla="*/ 0 w 294"/>
                  <a:gd name="T9" fmla="*/ 728 h 728"/>
                  <a:gd name="T10" fmla="*/ 0 w 294"/>
                  <a:gd name="T11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728">
                    <a:moveTo>
                      <a:pt x="0" y="728"/>
                    </a:moveTo>
                    <a:lnTo>
                      <a:pt x="0" y="0"/>
                    </a:lnTo>
                    <a:lnTo>
                      <a:pt x="294" y="0"/>
                    </a:lnTo>
                    <a:lnTo>
                      <a:pt x="294" y="728"/>
                    </a:lnTo>
                    <a:lnTo>
                      <a:pt x="0" y="728"/>
                    </a:lnTo>
                    <a:lnTo>
                      <a:pt x="0" y="728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22"/>
              <p:cNvSpPr>
                <a:spLocks/>
              </p:cNvSpPr>
              <p:nvPr/>
            </p:nvSpPr>
            <p:spPr bwMode="auto">
              <a:xfrm>
                <a:off x="2013" y="1633"/>
                <a:ext cx="1" cy="642"/>
              </a:xfrm>
              <a:custGeom>
                <a:avLst/>
                <a:gdLst>
                  <a:gd name="T0" fmla="*/ 1127 h 1127"/>
                  <a:gd name="T1" fmla="*/ 0 h 1127"/>
                  <a:gd name="T2" fmla="*/ 1127 h 112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23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0 h 1127"/>
                  <a:gd name="T2" fmla="*/ 300 w 300"/>
                  <a:gd name="T3" fmla="*/ 0 h 1127"/>
                  <a:gd name="T4" fmla="*/ 0 w 300"/>
                  <a:gd name="T5" fmla="*/ 1127 h 1127"/>
                  <a:gd name="T6" fmla="*/ 0 w 300"/>
                  <a:gd name="T7" fmla="*/ 0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0"/>
                    </a:moveTo>
                    <a:lnTo>
                      <a:pt x="300" y="0"/>
                    </a:lnTo>
                    <a:lnTo>
                      <a:pt x="0" y="1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24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300 w 300"/>
                  <a:gd name="T3" fmla="*/ 0 h 1127"/>
                  <a:gd name="T4" fmla="*/ 300 w 300"/>
                  <a:gd name="T5" fmla="*/ 1127 h 1127"/>
                  <a:gd name="T6" fmla="*/ 0 w 300"/>
                  <a:gd name="T7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25"/>
              <p:cNvSpPr>
                <a:spLocks/>
              </p:cNvSpPr>
              <p:nvPr/>
            </p:nvSpPr>
            <p:spPr bwMode="auto">
              <a:xfrm>
                <a:off x="2013" y="1633"/>
                <a:ext cx="220" cy="642"/>
              </a:xfrm>
              <a:custGeom>
                <a:avLst/>
                <a:gdLst>
                  <a:gd name="T0" fmla="*/ 0 w 300"/>
                  <a:gd name="T1" fmla="*/ 1127 h 1127"/>
                  <a:gd name="T2" fmla="*/ 0 w 300"/>
                  <a:gd name="T3" fmla="*/ 0 h 1127"/>
                  <a:gd name="T4" fmla="*/ 300 w 300"/>
                  <a:gd name="T5" fmla="*/ 0 h 1127"/>
                  <a:gd name="T6" fmla="*/ 300 w 300"/>
                  <a:gd name="T7" fmla="*/ 1127 h 1127"/>
                  <a:gd name="T8" fmla="*/ 0 w 300"/>
                  <a:gd name="T9" fmla="*/ 1127 h 1127"/>
                  <a:gd name="T10" fmla="*/ 0 w 300"/>
                  <a:gd name="T11" fmla="*/ 1127 h 1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1127">
                    <a:moveTo>
                      <a:pt x="0" y="1127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1127"/>
                    </a:lnTo>
                    <a:lnTo>
                      <a:pt x="0" y="1127"/>
                    </a:lnTo>
                    <a:lnTo>
                      <a:pt x="0" y="112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26"/>
              <p:cNvSpPr>
                <a:spLocks/>
              </p:cNvSpPr>
              <p:nvPr/>
            </p:nvSpPr>
            <p:spPr bwMode="auto">
              <a:xfrm>
                <a:off x="1794" y="1678"/>
                <a:ext cx="0" cy="597"/>
              </a:xfrm>
              <a:custGeom>
                <a:avLst/>
                <a:gdLst>
                  <a:gd name="T0" fmla="*/ 1047 h 1047"/>
                  <a:gd name="T1" fmla="*/ 0 h 1047"/>
                  <a:gd name="T2" fmla="*/ 1047 h 10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27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0 h 1047"/>
                  <a:gd name="T2" fmla="*/ 299 w 299"/>
                  <a:gd name="T3" fmla="*/ 0 h 1047"/>
                  <a:gd name="T4" fmla="*/ 0 w 299"/>
                  <a:gd name="T5" fmla="*/ 1047 h 1047"/>
                  <a:gd name="T6" fmla="*/ 0 w 299"/>
                  <a:gd name="T7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0"/>
                    </a:moveTo>
                    <a:lnTo>
                      <a:pt x="299" y="0"/>
                    </a:lnTo>
                    <a:lnTo>
                      <a:pt x="0" y="10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28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299 w 299"/>
                  <a:gd name="T3" fmla="*/ 0 h 1047"/>
                  <a:gd name="T4" fmla="*/ 299 w 299"/>
                  <a:gd name="T5" fmla="*/ 1047 h 1047"/>
                  <a:gd name="T6" fmla="*/ 0 w 299"/>
                  <a:gd name="T7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29"/>
              <p:cNvSpPr>
                <a:spLocks/>
              </p:cNvSpPr>
              <p:nvPr/>
            </p:nvSpPr>
            <p:spPr bwMode="auto">
              <a:xfrm>
                <a:off x="1794" y="1678"/>
                <a:ext cx="219" cy="597"/>
              </a:xfrm>
              <a:custGeom>
                <a:avLst/>
                <a:gdLst>
                  <a:gd name="T0" fmla="*/ 0 w 299"/>
                  <a:gd name="T1" fmla="*/ 1047 h 1047"/>
                  <a:gd name="T2" fmla="*/ 0 w 299"/>
                  <a:gd name="T3" fmla="*/ 0 h 1047"/>
                  <a:gd name="T4" fmla="*/ 299 w 299"/>
                  <a:gd name="T5" fmla="*/ 0 h 1047"/>
                  <a:gd name="T6" fmla="*/ 299 w 299"/>
                  <a:gd name="T7" fmla="*/ 1047 h 1047"/>
                  <a:gd name="T8" fmla="*/ 0 w 299"/>
                  <a:gd name="T9" fmla="*/ 1047 h 1047"/>
                  <a:gd name="T10" fmla="*/ 0 w 299"/>
                  <a:gd name="T1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047">
                    <a:moveTo>
                      <a:pt x="0" y="1047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047"/>
                    </a:lnTo>
                    <a:lnTo>
                      <a:pt x="0" y="1047"/>
                    </a:lnTo>
                    <a:lnTo>
                      <a:pt x="0" y="1047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30"/>
              <p:cNvSpPr>
                <a:spLocks/>
              </p:cNvSpPr>
              <p:nvPr/>
            </p:nvSpPr>
            <p:spPr bwMode="auto">
              <a:xfrm>
                <a:off x="1577" y="851"/>
                <a:ext cx="1" cy="1424"/>
              </a:xfrm>
              <a:custGeom>
                <a:avLst/>
                <a:gdLst>
                  <a:gd name="T0" fmla="*/ 2499 h 2499"/>
                  <a:gd name="T1" fmla="*/ 0 h 2499"/>
                  <a:gd name="T2" fmla="*/ 2499 h 24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31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0 h 2499"/>
                  <a:gd name="T2" fmla="*/ 295 w 295"/>
                  <a:gd name="T3" fmla="*/ 0 h 2499"/>
                  <a:gd name="T4" fmla="*/ 0 w 295"/>
                  <a:gd name="T5" fmla="*/ 2499 h 2499"/>
                  <a:gd name="T6" fmla="*/ 0 w 295"/>
                  <a:gd name="T7" fmla="*/ 0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0"/>
                    </a:moveTo>
                    <a:lnTo>
                      <a:pt x="295" y="0"/>
                    </a:lnTo>
                    <a:lnTo>
                      <a:pt x="0" y="2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32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295 w 295"/>
                  <a:gd name="T3" fmla="*/ 0 h 2499"/>
                  <a:gd name="T4" fmla="*/ 295 w 295"/>
                  <a:gd name="T5" fmla="*/ 2499 h 2499"/>
                  <a:gd name="T6" fmla="*/ 0 w 295"/>
                  <a:gd name="T7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33"/>
              <p:cNvSpPr>
                <a:spLocks/>
              </p:cNvSpPr>
              <p:nvPr/>
            </p:nvSpPr>
            <p:spPr bwMode="auto">
              <a:xfrm>
                <a:off x="1577" y="851"/>
                <a:ext cx="217" cy="1424"/>
              </a:xfrm>
              <a:custGeom>
                <a:avLst/>
                <a:gdLst>
                  <a:gd name="T0" fmla="*/ 0 w 295"/>
                  <a:gd name="T1" fmla="*/ 2499 h 2499"/>
                  <a:gd name="T2" fmla="*/ 0 w 295"/>
                  <a:gd name="T3" fmla="*/ 0 h 2499"/>
                  <a:gd name="T4" fmla="*/ 295 w 295"/>
                  <a:gd name="T5" fmla="*/ 0 h 2499"/>
                  <a:gd name="T6" fmla="*/ 295 w 295"/>
                  <a:gd name="T7" fmla="*/ 2499 h 2499"/>
                  <a:gd name="T8" fmla="*/ 0 w 295"/>
                  <a:gd name="T9" fmla="*/ 2499 h 2499"/>
                  <a:gd name="T10" fmla="*/ 0 w 295"/>
                  <a:gd name="T11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5" h="2499">
                    <a:moveTo>
                      <a:pt x="0" y="2499"/>
                    </a:moveTo>
                    <a:lnTo>
                      <a:pt x="0" y="0"/>
                    </a:lnTo>
                    <a:lnTo>
                      <a:pt x="295" y="0"/>
                    </a:lnTo>
                    <a:lnTo>
                      <a:pt x="295" y="2499"/>
                    </a:lnTo>
                    <a:lnTo>
                      <a:pt x="0" y="2499"/>
                    </a:lnTo>
                    <a:lnTo>
                      <a:pt x="0" y="249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34"/>
              <p:cNvSpPr>
                <a:spLocks/>
              </p:cNvSpPr>
              <p:nvPr/>
            </p:nvSpPr>
            <p:spPr bwMode="auto">
              <a:xfrm>
                <a:off x="1358" y="1078"/>
                <a:ext cx="1" cy="1197"/>
              </a:xfrm>
              <a:custGeom>
                <a:avLst/>
                <a:gdLst>
                  <a:gd name="T0" fmla="*/ 2100 h 2100"/>
                  <a:gd name="T1" fmla="*/ 0 h 2100"/>
                  <a:gd name="T2" fmla="*/ 2100 h 210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35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0 h 2100"/>
                  <a:gd name="T2" fmla="*/ 299 w 299"/>
                  <a:gd name="T3" fmla="*/ 0 h 2100"/>
                  <a:gd name="T4" fmla="*/ 0 w 299"/>
                  <a:gd name="T5" fmla="*/ 2100 h 2100"/>
                  <a:gd name="T6" fmla="*/ 0 w 299"/>
                  <a:gd name="T7" fmla="*/ 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0"/>
                    </a:moveTo>
                    <a:lnTo>
                      <a:pt x="299" y="0"/>
                    </a:lnTo>
                    <a:lnTo>
                      <a:pt x="0" y="2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36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299 w 299"/>
                  <a:gd name="T3" fmla="*/ 0 h 2100"/>
                  <a:gd name="T4" fmla="*/ 299 w 299"/>
                  <a:gd name="T5" fmla="*/ 2100 h 2100"/>
                  <a:gd name="T6" fmla="*/ 0 w 299"/>
                  <a:gd name="T7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37"/>
              <p:cNvSpPr>
                <a:spLocks/>
              </p:cNvSpPr>
              <p:nvPr/>
            </p:nvSpPr>
            <p:spPr bwMode="auto">
              <a:xfrm>
                <a:off x="1358" y="1078"/>
                <a:ext cx="219" cy="1197"/>
              </a:xfrm>
              <a:custGeom>
                <a:avLst/>
                <a:gdLst>
                  <a:gd name="T0" fmla="*/ 0 w 299"/>
                  <a:gd name="T1" fmla="*/ 2100 h 2100"/>
                  <a:gd name="T2" fmla="*/ 0 w 299"/>
                  <a:gd name="T3" fmla="*/ 0 h 2100"/>
                  <a:gd name="T4" fmla="*/ 299 w 299"/>
                  <a:gd name="T5" fmla="*/ 0 h 2100"/>
                  <a:gd name="T6" fmla="*/ 299 w 299"/>
                  <a:gd name="T7" fmla="*/ 2100 h 2100"/>
                  <a:gd name="T8" fmla="*/ 0 w 299"/>
                  <a:gd name="T9" fmla="*/ 2100 h 2100"/>
                  <a:gd name="T10" fmla="*/ 0 w 299"/>
                  <a:gd name="T11" fmla="*/ 2100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100">
                    <a:moveTo>
                      <a:pt x="0" y="2100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2100"/>
                    </a:lnTo>
                    <a:lnTo>
                      <a:pt x="0" y="2100"/>
                    </a:lnTo>
                    <a:lnTo>
                      <a:pt x="0" y="2100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38"/>
              <p:cNvSpPr>
                <a:spLocks/>
              </p:cNvSpPr>
              <p:nvPr/>
            </p:nvSpPr>
            <p:spPr bwMode="auto">
              <a:xfrm>
                <a:off x="1139" y="2184"/>
                <a:ext cx="1" cy="91"/>
              </a:xfrm>
              <a:custGeom>
                <a:avLst/>
                <a:gdLst>
                  <a:gd name="T0" fmla="*/ 159 h 159"/>
                  <a:gd name="T1" fmla="*/ 0 h 159"/>
                  <a:gd name="T2" fmla="*/ 159 h 15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9">
                    <a:moveTo>
                      <a:pt x="0" y="159"/>
                    </a:move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39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0 h 159"/>
                  <a:gd name="T2" fmla="*/ 299 w 299"/>
                  <a:gd name="T3" fmla="*/ 0 h 159"/>
                  <a:gd name="T4" fmla="*/ 0 w 299"/>
                  <a:gd name="T5" fmla="*/ 159 h 159"/>
                  <a:gd name="T6" fmla="*/ 0 w 299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0"/>
                    </a:moveTo>
                    <a:lnTo>
                      <a:pt x="299" y="0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40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299 w 299"/>
                  <a:gd name="T3" fmla="*/ 0 h 159"/>
                  <a:gd name="T4" fmla="*/ 299 w 299"/>
                  <a:gd name="T5" fmla="*/ 159 h 159"/>
                  <a:gd name="T6" fmla="*/ 0 w 299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41"/>
              <p:cNvSpPr>
                <a:spLocks/>
              </p:cNvSpPr>
              <p:nvPr/>
            </p:nvSpPr>
            <p:spPr bwMode="auto">
              <a:xfrm>
                <a:off x="1139" y="2184"/>
                <a:ext cx="219" cy="91"/>
              </a:xfrm>
              <a:custGeom>
                <a:avLst/>
                <a:gdLst>
                  <a:gd name="T0" fmla="*/ 0 w 299"/>
                  <a:gd name="T1" fmla="*/ 159 h 159"/>
                  <a:gd name="T2" fmla="*/ 0 w 299"/>
                  <a:gd name="T3" fmla="*/ 0 h 159"/>
                  <a:gd name="T4" fmla="*/ 299 w 299"/>
                  <a:gd name="T5" fmla="*/ 0 h 159"/>
                  <a:gd name="T6" fmla="*/ 299 w 299"/>
                  <a:gd name="T7" fmla="*/ 159 h 159"/>
                  <a:gd name="T8" fmla="*/ 0 w 299"/>
                  <a:gd name="T9" fmla="*/ 159 h 159"/>
                  <a:gd name="T10" fmla="*/ 0 w 299"/>
                  <a:gd name="T1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159">
                    <a:moveTo>
                      <a:pt x="0" y="159"/>
                    </a:moveTo>
                    <a:lnTo>
                      <a:pt x="0" y="0"/>
                    </a:lnTo>
                    <a:lnTo>
                      <a:pt x="299" y="0"/>
                    </a:lnTo>
                    <a:lnTo>
                      <a:pt x="299" y="159"/>
                    </a:lnTo>
                    <a:lnTo>
                      <a:pt x="0" y="159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8" name="Rectangle 42"/>
            <p:cNvSpPr>
              <a:spLocks noChangeArrowheads="1"/>
            </p:cNvSpPr>
            <p:nvPr/>
          </p:nvSpPr>
          <p:spPr bwMode="auto">
            <a:xfrm>
              <a:off x="4660900" y="2133600"/>
              <a:ext cx="80963" cy="1095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43"/>
            <p:cNvSpPr>
              <a:spLocks noChangeShapeType="1"/>
            </p:cNvSpPr>
            <p:nvPr/>
          </p:nvSpPr>
          <p:spPr bwMode="auto">
            <a:xfrm flipV="1">
              <a:off x="4652963" y="2209800"/>
              <a:ext cx="0" cy="3290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Line 44"/>
            <p:cNvSpPr>
              <a:spLocks noChangeShapeType="1"/>
            </p:cNvSpPr>
            <p:nvPr/>
          </p:nvSpPr>
          <p:spPr bwMode="auto">
            <a:xfrm>
              <a:off x="4652963" y="5500688"/>
              <a:ext cx="383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Rectangle 45"/>
            <p:cNvSpPr>
              <a:spLocks noChangeArrowheads="1"/>
            </p:cNvSpPr>
            <p:nvPr/>
          </p:nvSpPr>
          <p:spPr bwMode="auto">
            <a:xfrm>
              <a:off x="6440488" y="5670550"/>
              <a:ext cx="274637" cy="336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92" name="Text Box 46"/>
            <p:cNvSpPr txBox="1">
              <a:spLocks noChangeArrowheads="1"/>
            </p:cNvSpPr>
            <p:nvPr/>
          </p:nvSpPr>
          <p:spPr bwMode="auto">
            <a:xfrm rot="-5400000">
              <a:off x="3654425" y="3524250"/>
              <a:ext cx="1054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693" name="Rectangle 47"/>
            <p:cNvSpPr>
              <a:spLocks noChangeArrowheads="1"/>
            </p:cNvSpPr>
            <p:nvPr/>
          </p:nvSpPr>
          <p:spPr bwMode="auto">
            <a:xfrm>
              <a:off x="4652963" y="1889125"/>
              <a:ext cx="3835400" cy="36115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48"/>
            <p:cNvSpPr>
              <a:spLocks noChangeShapeType="1"/>
            </p:cNvSpPr>
            <p:nvPr/>
          </p:nvSpPr>
          <p:spPr bwMode="auto">
            <a:xfrm>
              <a:off x="8432800" y="5495925"/>
              <a:ext cx="635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Line 49"/>
            <p:cNvSpPr>
              <a:spLocks noChangeShapeType="1"/>
            </p:cNvSpPr>
            <p:nvPr/>
          </p:nvSpPr>
          <p:spPr bwMode="auto">
            <a:xfrm>
              <a:off x="8331200" y="5495925"/>
              <a:ext cx="508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Line 50"/>
            <p:cNvSpPr>
              <a:spLocks noChangeShapeType="1"/>
            </p:cNvSpPr>
            <p:nvPr/>
          </p:nvSpPr>
          <p:spPr bwMode="auto">
            <a:xfrm>
              <a:off x="8228013" y="5491163"/>
              <a:ext cx="103187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Line 51"/>
            <p:cNvSpPr>
              <a:spLocks noChangeShapeType="1"/>
            </p:cNvSpPr>
            <p:nvPr/>
          </p:nvSpPr>
          <p:spPr bwMode="auto">
            <a:xfrm>
              <a:off x="8104188" y="5487988"/>
              <a:ext cx="73025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Line 52"/>
            <p:cNvSpPr>
              <a:spLocks noChangeShapeType="1"/>
            </p:cNvSpPr>
            <p:nvPr/>
          </p:nvSpPr>
          <p:spPr bwMode="auto">
            <a:xfrm>
              <a:off x="8035925" y="5481638"/>
              <a:ext cx="71438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Line 53"/>
            <p:cNvSpPr>
              <a:spLocks noChangeShapeType="1"/>
            </p:cNvSpPr>
            <p:nvPr/>
          </p:nvSpPr>
          <p:spPr bwMode="auto">
            <a:xfrm>
              <a:off x="7877175" y="5461000"/>
              <a:ext cx="10953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Line 54"/>
            <p:cNvSpPr>
              <a:spLocks noChangeShapeType="1"/>
            </p:cNvSpPr>
            <p:nvPr/>
          </p:nvSpPr>
          <p:spPr bwMode="auto">
            <a:xfrm>
              <a:off x="7766050" y="5437188"/>
              <a:ext cx="23813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Line 55"/>
            <p:cNvSpPr>
              <a:spLocks noChangeShapeType="1"/>
            </p:cNvSpPr>
            <p:nvPr/>
          </p:nvSpPr>
          <p:spPr bwMode="auto">
            <a:xfrm>
              <a:off x="7842250" y="5451475"/>
              <a:ext cx="34925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Line 56"/>
            <p:cNvSpPr>
              <a:spLocks noChangeShapeType="1"/>
            </p:cNvSpPr>
            <p:nvPr/>
          </p:nvSpPr>
          <p:spPr bwMode="auto">
            <a:xfrm>
              <a:off x="7653338" y="5391150"/>
              <a:ext cx="112712" cy="460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Line 57"/>
            <p:cNvSpPr>
              <a:spLocks noChangeShapeType="1"/>
            </p:cNvSpPr>
            <p:nvPr/>
          </p:nvSpPr>
          <p:spPr bwMode="auto">
            <a:xfrm>
              <a:off x="7539038" y="5332413"/>
              <a:ext cx="68262" cy="333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Line 58"/>
            <p:cNvSpPr>
              <a:spLocks noChangeShapeType="1"/>
            </p:cNvSpPr>
            <p:nvPr/>
          </p:nvSpPr>
          <p:spPr bwMode="auto">
            <a:xfrm>
              <a:off x="7480300" y="5287963"/>
              <a:ext cx="58738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59"/>
            <p:cNvSpPr>
              <a:spLocks noChangeShapeType="1"/>
            </p:cNvSpPr>
            <p:nvPr/>
          </p:nvSpPr>
          <p:spPr bwMode="auto">
            <a:xfrm>
              <a:off x="7321550" y="5140325"/>
              <a:ext cx="115888" cy="1190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60"/>
            <p:cNvSpPr>
              <a:spLocks noChangeShapeType="1"/>
            </p:cNvSpPr>
            <p:nvPr/>
          </p:nvSpPr>
          <p:spPr bwMode="auto">
            <a:xfrm>
              <a:off x="7207250" y="5002213"/>
              <a:ext cx="80963" cy="936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Line 61"/>
            <p:cNvSpPr>
              <a:spLocks noChangeShapeType="1"/>
            </p:cNvSpPr>
            <p:nvPr/>
          </p:nvSpPr>
          <p:spPr bwMode="auto">
            <a:xfrm>
              <a:off x="7104063" y="4856163"/>
              <a:ext cx="47625" cy="682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62"/>
            <p:cNvSpPr>
              <a:spLocks noChangeShapeType="1"/>
            </p:cNvSpPr>
            <p:nvPr/>
          </p:nvSpPr>
          <p:spPr bwMode="auto">
            <a:xfrm>
              <a:off x="7185025" y="4968875"/>
              <a:ext cx="22225" cy="333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63"/>
            <p:cNvSpPr>
              <a:spLocks noChangeShapeType="1"/>
            </p:cNvSpPr>
            <p:nvPr/>
          </p:nvSpPr>
          <p:spPr bwMode="auto">
            <a:xfrm>
              <a:off x="6988175" y="4691063"/>
              <a:ext cx="33338" cy="492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64"/>
            <p:cNvSpPr>
              <a:spLocks noChangeShapeType="1"/>
            </p:cNvSpPr>
            <p:nvPr/>
          </p:nvSpPr>
          <p:spPr bwMode="auto">
            <a:xfrm>
              <a:off x="7054850" y="4786313"/>
              <a:ext cx="47625" cy="698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65"/>
            <p:cNvSpPr>
              <a:spLocks noChangeShapeType="1"/>
            </p:cNvSpPr>
            <p:nvPr/>
          </p:nvSpPr>
          <p:spPr bwMode="auto">
            <a:xfrm>
              <a:off x="6880225" y="4540250"/>
              <a:ext cx="6350" cy="11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66"/>
            <p:cNvSpPr>
              <a:spLocks noChangeShapeType="1"/>
            </p:cNvSpPr>
            <p:nvPr/>
          </p:nvSpPr>
          <p:spPr bwMode="auto">
            <a:xfrm>
              <a:off x="6921500" y="4598988"/>
              <a:ext cx="66675" cy="920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67"/>
            <p:cNvSpPr>
              <a:spLocks noChangeShapeType="1"/>
            </p:cNvSpPr>
            <p:nvPr/>
          </p:nvSpPr>
          <p:spPr bwMode="auto">
            <a:xfrm>
              <a:off x="6781800" y="4424363"/>
              <a:ext cx="98425" cy="1158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Line 68"/>
            <p:cNvSpPr>
              <a:spLocks noChangeShapeType="1"/>
            </p:cNvSpPr>
            <p:nvPr/>
          </p:nvSpPr>
          <p:spPr bwMode="auto">
            <a:xfrm>
              <a:off x="6713538" y="4357688"/>
              <a:ext cx="30162" cy="285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Line 69"/>
            <p:cNvSpPr>
              <a:spLocks noChangeShapeType="1"/>
            </p:cNvSpPr>
            <p:nvPr/>
          </p:nvSpPr>
          <p:spPr bwMode="auto">
            <a:xfrm>
              <a:off x="6661150" y="4322763"/>
              <a:ext cx="52388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70"/>
            <p:cNvSpPr>
              <a:spLocks noChangeShapeType="1"/>
            </p:cNvSpPr>
            <p:nvPr/>
          </p:nvSpPr>
          <p:spPr bwMode="auto">
            <a:xfrm>
              <a:off x="6611938" y="4298950"/>
              <a:ext cx="49212" cy="238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Line 71"/>
            <p:cNvSpPr>
              <a:spLocks noChangeShapeType="1"/>
            </p:cNvSpPr>
            <p:nvPr/>
          </p:nvSpPr>
          <p:spPr bwMode="auto">
            <a:xfrm>
              <a:off x="6540500" y="4278313"/>
              <a:ext cx="25400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Line 72"/>
            <p:cNvSpPr>
              <a:spLocks noChangeShapeType="1"/>
            </p:cNvSpPr>
            <p:nvPr/>
          </p:nvSpPr>
          <p:spPr bwMode="auto">
            <a:xfrm>
              <a:off x="6491288" y="4275138"/>
              <a:ext cx="49212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Line 73"/>
            <p:cNvSpPr>
              <a:spLocks noChangeShapeType="1"/>
            </p:cNvSpPr>
            <p:nvPr/>
          </p:nvSpPr>
          <p:spPr bwMode="auto">
            <a:xfrm>
              <a:off x="6437313" y="4271963"/>
              <a:ext cx="53975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74"/>
            <p:cNvSpPr>
              <a:spLocks noChangeShapeType="1"/>
            </p:cNvSpPr>
            <p:nvPr/>
          </p:nvSpPr>
          <p:spPr bwMode="auto">
            <a:xfrm>
              <a:off x="6418263" y="4271963"/>
              <a:ext cx="19050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75"/>
            <p:cNvSpPr>
              <a:spLocks noChangeShapeType="1"/>
            </p:cNvSpPr>
            <p:nvPr/>
          </p:nvSpPr>
          <p:spPr bwMode="auto">
            <a:xfrm>
              <a:off x="6348413" y="4240213"/>
              <a:ext cx="31750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Line 76"/>
            <p:cNvSpPr>
              <a:spLocks noChangeShapeType="1"/>
            </p:cNvSpPr>
            <p:nvPr/>
          </p:nvSpPr>
          <p:spPr bwMode="auto">
            <a:xfrm>
              <a:off x="6318250" y="4205288"/>
              <a:ext cx="30163" cy="349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Line 77"/>
            <p:cNvSpPr>
              <a:spLocks noChangeShapeType="1"/>
            </p:cNvSpPr>
            <p:nvPr/>
          </p:nvSpPr>
          <p:spPr bwMode="auto">
            <a:xfrm>
              <a:off x="6288088" y="4133850"/>
              <a:ext cx="30162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Line 78"/>
            <p:cNvSpPr>
              <a:spLocks noChangeShapeType="1"/>
            </p:cNvSpPr>
            <p:nvPr/>
          </p:nvSpPr>
          <p:spPr bwMode="auto">
            <a:xfrm>
              <a:off x="6218238" y="3908425"/>
              <a:ext cx="47625" cy="1746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Line 79"/>
            <p:cNvSpPr>
              <a:spLocks noChangeShapeType="1"/>
            </p:cNvSpPr>
            <p:nvPr/>
          </p:nvSpPr>
          <p:spPr bwMode="auto">
            <a:xfrm>
              <a:off x="6191250" y="3771900"/>
              <a:ext cx="15875" cy="825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Line 80"/>
            <p:cNvSpPr>
              <a:spLocks noChangeShapeType="1"/>
            </p:cNvSpPr>
            <p:nvPr/>
          </p:nvSpPr>
          <p:spPr bwMode="auto">
            <a:xfrm>
              <a:off x="6164263" y="3608388"/>
              <a:ext cx="1587" cy="111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Line 81"/>
            <p:cNvSpPr>
              <a:spLocks noChangeShapeType="1"/>
            </p:cNvSpPr>
            <p:nvPr/>
          </p:nvSpPr>
          <p:spPr bwMode="auto">
            <a:xfrm>
              <a:off x="6173788" y="3683000"/>
              <a:ext cx="17462" cy="88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Line 82"/>
            <p:cNvSpPr>
              <a:spLocks noChangeShapeType="1"/>
            </p:cNvSpPr>
            <p:nvPr/>
          </p:nvSpPr>
          <p:spPr bwMode="auto">
            <a:xfrm>
              <a:off x="6137275" y="3441700"/>
              <a:ext cx="26988" cy="1666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Line 83"/>
            <p:cNvSpPr>
              <a:spLocks noChangeShapeType="1"/>
            </p:cNvSpPr>
            <p:nvPr/>
          </p:nvSpPr>
          <p:spPr bwMode="auto">
            <a:xfrm>
              <a:off x="6107113" y="3228975"/>
              <a:ext cx="19050" cy="1492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Line 84"/>
            <p:cNvSpPr>
              <a:spLocks noChangeShapeType="1"/>
            </p:cNvSpPr>
            <p:nvPr/>
          </p:nvSpPr>
          <p:spPr bwMode="auto">
            <a:xfrm>
              <a:off x="6076950" y="3025775"/>
              <a:ext cx="15875" cy="1190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Line 85"/>
            <p:cNvSpPr>
              <a:spLocks noChangeShapeType="1"/>
            </p:cNvSpPr>
            <p:nvPr/>
          </p:nvSpPr>
          <p:spPr bwMode="auto">
            <a:xfrm>
              <a:off x="6102350" y="3200400"/>
              <a:ext cx="4763" cy="285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Line 86"/>
            <p:cNvSpPr>
              <a:spLocks noChangeShapeType="1"/>
            </p:cNvSpPr>
            <p:nvPr/>
          </p:nvSpPr>
          <p:spPr bwMode="auto">
            <a:xfrm>
              <a:off x="6049963" y="2835275"/>
              <a:ext cx="11112" cy="730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Line 87"/>
            <p:cNvSpPr>
              <a:spLocks noChangeShapeType="1"/>
            </p:cNvSpPr>
            <p:nvPr/>
          </p:nvSpPr>
          <p:spPr bwMode="auto">
            <a:xfrm>
              <a:off x="6067425" y="2967038"/>
              <a:ext cx="9525" cy="587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Line 88"/>
            <p:cNvSpPr>
              <a:spLocks noChangeShapeType="1"/>
            </p:cNvSpPr>
            <p:nvPr/>
          </p:nvSpPr>
          <p:spPr bwMode="auto">
            <a:xfrm>
              <a:off x="6029325" y="2732088"/>
              <a:ext cx="20638" cy="1031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Line 89"/>
            <p:cNvSpPr>
              <a:spLocks noChangeShapeType="1"/>
            </p:cNvSpPr>
            <p:nvPr/>
          </p:nvSpPr>
          <p:spPr bwMode="auto">
            <a:xfrm>
              <a:off x="5989638" y="2554288"/>
              <a:ext cx="28575" cy="1190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Line 90"/>
            <p:cNvSpPr>
              <a:spLocks noChangeShapeType="1"/>
            </p:cNvSpPr>
            <p:nvPr/>
          </p:nvSpPr>
          <p:spPr bwMode="auto">
            <a:xfrm>
              <a:off x="5976938" y="2516188"/>
              <a:ext cx="12700" cy="381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Line 91"/>
            <p:cNvSpPr>
              <a:spLocks noChangeShapeType="1"/>
            </p:cNvSpPr>
            <p:nvPr/>
          </p:nvSpPr>
          <p:spPr bwMode="auto">
            <a:xfrm>
              <a:off x="5969000" y="2501900"/>
              <a:ext cx="7938" cy="14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Line 92"/>
            <p:cNvSpPr>
              <a:spLocks noChangeShapeType="1"/>
            </p:cNvSpPr>
            <p:nvPr/>
          </p:nvSpPr>
          <p:spPr bwMode="auto">
            <a:xfrm flipV="1">
              <a:off x="5932488" y="2484438"/>
              <a:ext cx="9525" cy="79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Line 93"/>
            <p:cNvSpPr>
              <a:spLocks noChangeShapeType="1"/>
            </p:cNvSpPr>
            <p:nvPr/>
          </p:nvSpPr>
          <p:spPr bwMode="auto">
            <a:xfrm flipV="1">
              <a:off x="5903913" y="2492375"/>
              <a:ext cx="28575" cy="66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Line 94"/>
            <p:cNvSpPr>
              <a:spLocks noChangeShapeType="1"/>
            </p:cNvSpPr>
            <p:nvPr/>
          </p:nvSpPr>
          <p:spPr bwMode="auto">
            <a:xfrm flipV="1">
              <a:off x="5884863" y="2559050"/>
              <a:ext cx="19050" cy="88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Line 95"/>
            <p:cNvSpPr>
              <a:spLocks noChangeShapeType="1"/>
            </p:cNvSpPr>
            <p:nvPr/>
          </p:nvSpPr>
          <p:spPr bwMode="auto">
            <a:xfrm flipV="1">
              <a:off x="5851525" y="2706688"/>
              <a:ext cx="22225" cy="1476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Line 96"/>
            <p:cNvSpPr>
              <a:spLocks noChangeShapeType="1"/>
            </p:cNvSpPr>
            <p:nvPr/>
          </p:nvSpPr>
          <p:spPr bwMode="auto">
            <a:xfrm flipV="1">
              <a:off x="5822950" y="2944813"/>
              <a:ext cx="17463" cy="114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Line 97"/>
            <p:cNvSpPr>
              <a:spLocks noChangeShapeType="1"/>
            </p:cNvSpPr>
            <p:nvPr/>
          </p:nvSpPr>
          <p:spPr bwMode="auto">
            <a:xfrm flipV="1">
              <a:off x="5845175" y="2854325"/>
              <a:ext cx="6350" cy="317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Line 98"/>
            <p:cNvSpPr>
              <a:spLocks noChangeShapeType="1"/>
            </p:cNvSpPr>
            <p:nvPr/>
          </p:nvSpPr>
          <p:spPr bwMode="auto">
            <a:xfrm flipV="1">
              <a:off x="5799138" y="3179763"/>
              <a:ext cx="11112" cy="1031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Line 99"/>
            <p:cNvSpPr>
              <a:spLocks noChangeShapeType="1"/>
            </p:cNvSpPr>
            <p:nvPr/>
          </p:nvSpPr>
          <p:spPr bwMode="auto">
            <a:xfrm flipV="1">
              <a:off x="5818188" y="3059113"/>
              <a:ext cx="4762" cy="587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Line 100"/>
            <p:cNvSpPr>
              <a:spLocks noChangeShapeType="1"/>
            </p:cNvSpPr>
            <p:nvPr/>
          </p:nvSpPr>
          <p:spPr bwMode="auto">
            <a:xfrm flipV="1">
              <a:off x="5773738" y="3421063"/>
              <a:ext cx="11112" cy="1095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Line 101"/>
            <p:cNvSpPr>
              <a:spLocks noChangeShapeType="1"/>
            </p:cNvSpPr>
            <p:nvPr/>
          </p:nvSpPr>
          <p:spPr bwMode="auto">
            <a:xfrm flipV="1">
              <a:off x="5789613" y="3282950"/>
              <a:ext cx="9525" cy="793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Line 102"/>
            <p:cNvSpPr>
              <a:spLocks noChangeShapeType="1"/>
            </p:cNvSpPr>
            <p:nvPr/>
          </p:nvSpPr>
          <p:spPr bwMode="auto">
            <a:xfrm flipV="1">
              <a:off x="5743575" y="3659188"/>
              <a:ext cx="15875" cy="1476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Line 103"/>
            <p:cNvSpPr>
              <a:spLocks noChangeShapeType="1"/>
            </p:cNvSpPr>
            <p:nvPr/>
          </p:nvSpPr>
          <p:spPr bwMode="auto">
            <a:xfrm flipV="1">
              <a:off x="5765800" y="3530600"/>
              <a:ext cx="7938" cy="698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Line 104"/>
            <p:cNvSpPr>
              <a:spLocks noChangeShapeType="1"/>
            </p:cNvSpPr>
            <p:nvPr/>
          </p:nvSpPr>
          <p:spPr bwMode="auto">
            <a:xfrm flipV="1">
              <a:off x="5715000" y="3898900"/>
              <a:ext cx="20638" cy="1809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Line 105"/>
            <p:cNvSpPr>
              <a:spLocks noChangeShapeType="1"/>
            </p:cNvSpPr>
            <p:nvPr/>
          </p:nvSpPr>
          <p:spPr bwMode="auto">
            <a:xfrm flipV="1">
              <a:off x="5740400" y="3806825"/>
              <a:ext cx="3175" cy="285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Line 106"/>
            <p:cNvSpPr>
              <a:spLocks noChangeShapeType="1"/>
            </p:cNvSpPr>
            <p:nvPr/>
          </p:nvSpPr>
          <p:spPr bwMode="auto">
            <a:xfrm flipV="1">
              <a:off x="5688013" y="4138613"/>
              <a:ext cx="22225" cy="1809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Line 107"/>
            <p:cNvSpPr>
              <a:spLocks noChangeShapeType="1"/>
            </p:cNvSpPr>
            <p:nvPr/>
          </p:nvSpPr>
          <p:spPr bwMode="auto">
            <a:xfrm flipV="1">
              <a:off x="5656263" y="4378325"/>
              <a:ext cx="22225" cy="1793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Line 108"/>
            <p:cNvSpPr>
              <a:spLocks noChangeShapeType="1"/>
            </p:cNvSpPr>
            <p:nvPr/>
          </p:nvSpPr>
          <p:spPr bwMode="auto">
            <a:xfrm flipV="1">
              <a:off x="5629275" y="4613275"/>
              <a:ext cx="19050" cy="128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Line 109"/>
            <p:cNvSpPr>
              <a:spLocks noChangeShapeType="1"/>
            </p:cNvSpPr>
            <p:nvPr/>
          </p:nvSpPr>
          <p:spPr bwMode="auto">
            <a:xfrm flipV="1">
              <a:off x="5600700" y="4840288"/>
              <a:ext cx="12700" cy="587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Line 110"/>
            <p:cNvSpPr>
              <a:spLocks noChangeShapeType="1"/>
            </p:cNvSpPr>
            <p:nvPr/>
          </p:nvSpPr>
          <p:spPr bwMode="auto">
            <a:xfrm flipV="1">
              <a:off x="5621338" y="4741863"/>
              <a:ext cx="7937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Line 111"/>
            <p:cNvSpPr>
              <a:spLocks noChangeShapeType="1"/>
            </p:cNvSpPr>
            <p:nvPr/>
          </p:nvSpPr>
          <p:spPr bwMode="auto">
            <a:xfrm flipV="1">
              <a:off x="5576888" y="4899025"/>
              <a:ext cx="23812" cy="114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Line 112"/>
            <p:cNvSpPr>
              <a:spLocks noChangeShapeType="1"/>
            </p:cNvSpPr>
            <p:nvPr/>
          </p:nvSpPr>
          <p:spPr bwMode="auto">
            <a:xfrm flipV="1">
              <a:off x="5543550" y="5070475"/>
              <a:ext cx="17463" cy="587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Line 113"/>
            <p:cNvSpPr>
              <a:spLocks noChangeShapeType="1"/>
            </p:cNvSpPr>
            <p:nvPr/>
          </p:nvSpPr>
          <p:spPr bwMode="auto">
            <a:xfrm flipV="1">
              <a:off x="5499100" y="5129213"/>
              <a:ext cx="47625" cy="1111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Line 114"/>
            <p:cNvSpPr>
              <a:spLocks noChangeShapeType="1"/>
            </p:cNvSpPr>
            <p:nvPr/>
          </p:nvSpPr>
          <p:spPr bwMode="auto">
            <a:xfrm flipV="1">
              <a:off x="5432425" y="5292725"/>
              <a:ext cx="38100" cy="555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Line 115"/>
            <p:cNvSpPr>
              <a:spLocks noChangeShapeType="1"/>
            </p:cNvSpPr>
            <p:nvPr/>
          </p:nvSpPr>
          <p:spPr bwMode="auto">
            <a:xfrm flipV="1">
              <a:off x="5376863" y="5348288"/>
              <a:ext cx="55562" cy="428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Line 116"/>
            <p:cNvSpPr>
              <a:spLocks noChangeShapeType="1"/>
            </p:cNvSpPr>
            <p:nvPr/>
          </p:nvSpPr>
          <p:spPr bwMode="auto">
            <a:xfrm flipV="1">
              <a:off x="5365750" y="5391150"/>
              <a:ext cx="11113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Line 117"/>
            <p:cNvSpPr>
              <a:spLocks noChangeShapeType="1"/>
            </p:cNvSpPr>
            <p:nvPr/>
          </p:nvSpPr>
          <p:spPr bwMode="auto">
            <a:xfrm flipV="1">
              <a:off x="5267325" y="5422900"/>
              <a:ext cx="52388" cy="19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Line 118"/>
            <p:cNvSpPr>
              <a:spLocks noChangeShapeType="1"/>
            </p:cNvSpPr>
            <p:nvPr/>
          </p:nvSpPr>
          <p:spPr bwMode="auto">
            <a:xfrm flipV="1">
              <a:off x="5214938" y="5441950"/>
              <a:ext cx="52387" cy="14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Line 119"/>
            <p:cNvSpPr>
              <a:spLocks noChangeShapeType="1"/>
            </p:cNvSpPr>
            <p:nvPr/>
          </p:nvSpPr>
          <p:spPr bwMode="auto">
            <a:xfrm flipV="1">
              <a:off x="5100638" y="5468938"/>
              <a:ext cx="39687" cy="79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Line 120"/>
            <p:cNvSpPr>
              <a:spLocks noChangeShapeType="1"/>
            </p:cNvSpPr>
            <p:nvPr/>
          </p:nvSpPr>
          <p:spPr bwMode="auto">
            <a:xfrm flipV="1">
              <a:off x="5189538" y="5456238"/>
              <a:ext cx="25400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Line 121"/>
            <p:cNvSpPr>
              <a:spLocks noChangeShapeType="1"/>
            </p:cNvSpPr>
            <p:nvPr/>
          </p:nvSpPr>
          <p:spPr bwMode="auto">
            <a:xfrm flipV="1">
              <a:off x="4986338" y="5476875"/>
              <a:ext cx="114300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Line 122"/>
            <p:cNvSpPr>
              <a:spLocks noChangeShapeType="1"/>
            </p:cNvSpPr>
            <p:nvPr/>
          </p:nvSpPr>
          <p:spPr bwMode="auto">
            <a:xfrm flipV="1">
              <a:off x="4872038" y="5487988"/>
              <a:ext cx="65087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Line 123"/>
            <p:cNvSpPr>
              <a:spLocks noChangeShapeType="1"/>
            </p:cNvSpPr>
            <p:nvPr/>
          </p:nvSpPr>
          <p:spPr bwMode="auto">
            <a:xfrm flipV="1">
              <a:off x="4784725" y="5491163"/>
              <a:ext cx="87313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Line 124"/>
            <p:cNvSpPr>
              <a:spLocks noChangeShapeType="1"/>
            </p:cNvSpPr>
            <p:nvPr/>
          </p:nvSpPr>
          <p:spPr bwMode="auto">
            <a:xfrm>
              <a:off x="4656138" y="5495925"/>
              <a:ext cx="7937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Line 125"/>
            <p:cNvSpPr>
              <a:spLocks noChangeShapeType="1"/>
            </p:cNvSpPr>
            <p:nvPr/>
          </p:nvSpPr>
          <p:spPr bwMode="auto">
            <a:xfrm>
              <a:off x="8415338" y="5476875"/>
              <a:ext cx="82550" cy="4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Line 126"/>
            <p:cNvSpPr>
              <a:spLocks noChangeShapeType="1"/>
            </p:cNvSpPr>
            <p:nvPr/>
          </p:nvSpPr>
          <p:spPr bwMode="auto">
            <a:xfrm>
              <a:off x="8337550" y="5473700"/>
              <a:ext cx="77788" cy="31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Line 127"/>
            <p:cNvSpPr>
              <a:spLocks noChangeShapeType="1"/>
            </p:cNvSpPr>
            <p:nvPr/>
          </p:nvSpPr>
          <p:spPr bwMode="auto">
            <a:xfrm>
              <a:off x="8255000" y="5467350"/>
              <a:ext cx="82550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Line 128"/>
            <p:cNvSpPr>
              <a:spLocks noChangeShapeType="1"/>
            </p:cNvSpPr>
            <p:nvPr/>
          </p:nvSpPr>
          <p:spPr bwMode="auto">
            <a:xfrm>
              <a:off x="8178800" y="5461000"/>
              <a:ext cx="76200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Line 129"/>
            <p:cNvSpPr>
              <a:spLocks noChangeShapeType="1"/>
            </p:cNvSpPr>
            <p:nvPr/>
          </p:nvSpPr>
          <p:spPr bwMode="auto">
            <a:xfrm>
              <a:off x="8094663" y="5454650"/>
              <a:ext cx="84137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Line 130"/>
            <p:cNvSpPr>
              <a:spLocks noChangeShapeType="1"/>
            </p:cNvSpPr>
            <p:nvPr/>
          </p:nvSpPr>
          <p:spPr bwMode="auto">
            <a:xfrm>
              <a:off x="8020050" y="5445125"/>
              <a:ext cx="74613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Line 131"/>
            <p:cNvSpPr>
              <a:spLocks noChangeShapeType="1"/>
            </p:cNvSpPr>
            <p:nvPr/>
          </p:nvSpPr>
          <p:spPr bwMode="auto">
            <a:xfrm>
              <a:off x="7939088" y="5434013"/>
              <a:ext cx="80962" cy="111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Line 132"/>
            <p:cNvSpPr>
              <a:spLocks noChangeShapeType="1"/>
            </p:cNvSpPr>
            <p:nvPr/>
          </p:nvSpPr>
          <p:spPr bwMode="auto">
            <a:xfrm>
              <a:off x="7856538" y="5419725"/>
              <a:ext cx="82550" cy="14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Line 133"/>
            <p:cNvSpPr>
              <a:spLocks noChangeShapeType="1"/>
            </p:cNvSpPr>
            <p:nvPr/>
          </p:nvSpPr>
          <p:spPr bwMode="auto">
            <a:xfrm>
              <a:off x="7778750" y="5405438"/>
              <a:ext cx="77788" cy="142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Line 134"/>
            <p:cNvSpPr>
              <a:spLocks noChangeShapeType="1"/>
            </p:cNvSpPr>
            <p:nvPr/>
          </p:nvSpPr>
          <p:spPr bwMode="auto">
            <a:xfrm>
              <a:off x="7694613" y="5384800"/>
              <a:ext cx="84137" cy="206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Line 135"/>
            <p:cNvSpPr>
              <a:spLocks noChangeShapeType="1"/>
            </p:cNvSpPr>
            <p:nvPr/>
          </p:nvSpPr>
          <p:spPr bwMode="auto">
            <a:xfrm>
              <a:off x="7615238" y="5360988"/>
              <a:ext cx="79375" cy="238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Line 136"/>
            <p:cNvSpPr>
              <a:spLocks noChangeShapeType="1"/>
            </p:cNvSpPr>
            <p:nvPr/>
          </p:nvSpPr>
          <p:spPr bwMode="auto">
            <a:xfrm>
              <a:off x="7535863" y="5332413"/>
              <a:ext cx="79375" cy="285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Line 137"/>
            <p:cNvSpPr>
              <a:spLocks noChangeShapeType="1"/>
            </p:cNvSpPr>
            <p:nvPr/>
          </p:nvSpPr>
          <p:spPr bwMode="auto">
            <a:xfrm>
              <a:off x="7458075" y="5299075"/>
              <a:ext cx="77788" cy="333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Line 138"/>
            <p:cNvSpPr>
              <a:spLocks noChangeShapeType="1"/>
            </p:cNvSpPr>
            <p:nvPr/>
          </p:nvSpPr>
          <p:spPr bwMode="auto">
            <a:xfrm>
              <a:off x="7375525" y="5254625"/>
              <a:ext cx="82550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Line 139"/>
            <p:cNvSpPr>
              <a:spLocks noChangeShapeType="1"/>
            </p:cNvSpPr>
            <p:nvPr/>
          </p:nvSpPr>
          <p:spPr bwMode="auto">
            <a:xfrm>
              <a:off x="7300913" y="5210175"/>
              <a:ext cx="74612" cy="44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Line 140"/>
            <p:cNvSpPr>
              <a:spLocks noChangeShapeType="1"/>
            </p:cNvSpPr>
            <p:nvPr/>
          </p:nvSpPr>
          <p:spPr bwMode="auto">
            <a:xfrm>
              <a:off x="7218363" y="5149850"/>
              <a:ext cx="82550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Line 141"/>
            <p:cNvSpPr>
              <a:spLocks noChangeShapeType="1"/>
            </p:cNvSpPr>
            <p:nvPr/>
          </p:nvSpPr>
          <p:spPr bwMode="auto">
            <a:xfrm>
              <a:off x="7140575" y="5081588"/>
              <a:ext cx="77788" cy="682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Line 142"/>
            <p:cNvSpPr>
              <a:spLocks noChangeShapeType="1"/>
            </p:cNvSpPr>
            <p:nvPr/>
          </p:nvSpPr>
          <p:spPr bwMode="auto">
            <a:xfrm>
              <a:off x="7054850" y="4992688"/>
              <a:ext cx="85725" cy="889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Line 143"/>
            <p:cNvSpPr>
              <a:spLocks noChangeShapeType="1"/>
            </p:cNvSpPr>
            <p:nvPr/>
          </p:nvSpPr>
          <p:spPr bwMode="auto">
            <a:xfrm>
              <a:off x="6977063" y="4897438"/>
              <a:ext cx="77787" cy="952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Line 144"/>
            <p:cNvSpPr>
              <a:spLocks noChangeShapeType="1"/>
            </p:cNvSpPr>
            <p:nvPr/>
          </p:nvSpPr>
          <p:spPr bwMode="auto">
            <a:xfrm>
              <a:off x="6896100" y="4786313"/>
              <a:ext cx="80963" cy="1111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Line 145"/>
            <p:cNvSpPr>
              <a:spLocks noChangeShapeType="1"/>
            </p:cNvSpPr>
            <p:nvPr/>
          </p:nvSpPr>
          <p:spPr bwMode="auto">
            <a:xfrm>
              <a:off x="6811963" y="4652963"/>
              <a:ext cx="84137" cy="133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Line 146"/>
            <p:cNvSpPr>
              <a:spLocks noChangeShapeType="1"/>
            </p:cNvSpPr>
            <p:nvPr/>
          </p:nvSpPr>
          <p:spPr bwMode="auto">
            <a:xfrm>
              <a:off x="6734175" y="4505325"/>
              <a:ext cx="77788" cy="1476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Line 147"/>
            <p:cNvSpPr>
              <a:spLocks noChangeShapeType="1"/>
            </p:cNvSpPr>
            <p:nvPr/>
          </p:nvSpPr>
          <p:spPr bwMode="auto">
            <a:xfrm>
              <a:off x="6661150" y="4357688"/>
              <a:ext cx="73025" cy="1476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Line 148"/>
            <p:cNvSpPr>
              <a:spLocks noChangeShapeType="1"/>
            </p:cNvSpPr>
            <p:nvPr/>
          </p:nvSpPr>
          <p:spPr bwMode="auto">
            <a:xfrm>
              <a:off x="6575425" y="4170363"/>
              <a:ext cx="85725" cy="187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Line 149"/>
            <p:cNvSpPr>
              <a:spLocks noChangeShapeType="1"/>
            </p:cNvSpPr>
            <p:nvPr/>
          </p:nvSpPr>
          <p:spPr bwMode="auto">
            <a:xfrm>
              <a:off x="6494463" y="3976688"/>
              <a:ext cx="80962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Line 150"/>
            <p:cNvSpPr>
              <a:spLocks noChangeShapeType="1"/>
            </p:cNvSpPr>
            <p:nvPr/>
          </p:nvSpPr>
          <p:spPr bwMode="auto">
            <a:xfrm>
              <a:off x="6418263" y="3794125"/>
              <a:ext cx="76200" cy="1825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Line 151"/>
            <p:cNvSpPr>
              <a:spLocks noChangeShapeType="1"/>
            </p:cNvSpPr>
            <p:nvPr/>
          </p:nvSpPr>
          <p:spPr bwMode="auto">
            <a:xfrm>
              <a:off x="6335713" y="3598863"/>
              <a:ext cx="82550" cy="1952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Line 152"/>
            <p:cNvSpPr>
              <a:spLocks noChangeShapeType="1"/>
            </p:cNvSpPr>
            <p:nvPr/>
          </p:nvSpPr>
          <p:spPr bwMode="auto">
            <a:xfrm>
              <a:off x="6256338" y="3427413"/>
              <a:ext cx="79375" cy="1714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Line 153"/>
            <p:cNvSpPr>
              <a:spLocks noChangeShapeType="1"/>
            </p:cNvSpPr>
            <p:nvPr/>
          </p:nvSpPr>
          <p:spPr bwMode="auto">
            <a:xfrm>
              <a:off x="6173788" y="3281363"/>
              <a:ext cx="82550" cy="1460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Line 154"/>
            <p:cNvSpPr>
              <a:spLocks noChangeShapeType="1"/>
            </p:cNvSpPr>
            <p:nvPr/>
          </p:nvSpPr>
          <p:spPr bwMode="auto">
            <a:xfrm>
              <a:off x="6137275" y="3232150"/>
              <a:ext cx="36513" cy="49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Line 155"/>
            <p:cNvSpPr>
              <a:spLocks noChangeShapeType="1"/>
            </p:cNvSpPr>
            <p:nvPr/>
          </p:nvSpPr>
          <p:spPr bwMode="auto">
            <a:xfrm>
              <a:off x="6099175" y="3200400"/>
              <a:ext cx="38100" cy="317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Line 156"/>
            <p:cNvSpPr>
              <a:spLocks noChangeShapeType="1"/>
            </p:cNvSpPr>
            <p:nvPr/>
          </p:nvSpPr>
          <p:spPr bwMode="auto">
            <a:xfrm>
              <a:off x="6076950" y="3186113"/>
              <a:ext cx="22225" cy="142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Line 157"/>
            <p:cNvSpPr>
              <a:spLocks noChangeShapeType="1"/>
            </p:cNvSpPr>
            <p:nvPr/>
          </p:nvSpPr>
          <p:spPr bwMode="auto">
            <a:xfrm>
              <a:off x="6056313" y="3179763"/>
              <a:ext cx="20637" cy="63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Line 158"/>
            <p:cNvSpPr>
              <a:spLocks noChangeShapeType="1"/>
            </p:cNvSpPr>
            <p:nvPr/>
          </p:nvSpPr>
          <p:spPr bwMode="auto">
            <a:xfrm>
              <a:off x="6045200" y="3179763"/>
              <a:ext cx="1111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Line 159"/>
            <p:cNvSpPr>
              <a:spLocks noChangeShapeType="1"/>
            </p:cNvSpPr>
            <p:nvPr/>
          </p:nvSpPr>
          <p:spPr bwMode="auto">
            <a:xfrm>
              <a:off x="6034088" y="3179763"/>
              <a:ext cx="1111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Line 160"/>
            <p:cNvSpPr>
              <a:spLocks noChangeShapeType="1"/>
            </p:cNvSpPr>
            <p:nvPr/>
          </p:nvSpPr>
          <p:spPr bwMode="auto">
            <a:xfrm flipV="1">
              <a:off x="6024563" y="3179763"/>
              <a:ext cx="952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Line 161"/>
            <p:cNvSpPr>
              <a:spLocks noChangeShapeType="1"/>
            </p:cNvSpPr>
            <p:nvPr/>
          </p:nvSpPr>
          <p:spPr bwMode="auto">
            <a:xfrm flipV="1">
              <a:off x="6013450" y="3179763"/>
              <a:ext cx="11113" cy="47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Line 162"/>
            <p:cNvSpPr>
              <a:spLocks noChangeShapeType="1"/>
            </p:cNvSpPr>
            <p:nvPr/>
          </p:nvSpPr>
          <p:spPr bwMode="auto">
            <a:xfrm flipV="1">
              <a:off x="5976938" y="3184525"/>
              <a:ext cx="36512" cy="254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Line 163"/>
            <p:cNvSpPr>
              <a:spLocks noChangeShapeType="1"/>
            </p:cNvSpPr>
            <p:nvPr/>
          </p:nvSpPr>
          <p:spPr bwMode="auto">
            <a:xfrm flipV="1">
              <a:off x="5938838" y="3209925"/>
              <a:ext cx="38100" cy="460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Line 164"/>
            <p:cNvSpPr>
              <a:spLocks noChangeShapeType="1"/>
            </p:cNvSpPr>
            <p:nvPr/>
          </p:nvSpPr>
          <p:spPr bwMode="auto">
            <a:xfrm flipV="1">
              <a:off x="5895975" y="3255963"/>
              <a:ext cx="42863" cy="809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Line 165"/>
            <p:cNvSpPr>
              <a:spLocks noChangeShapeType="1"/>
            </p:cNvSpPr>
            <p:nvPr/>
          </p:nvSpPr>
          <p:spPr bwMode="auto">
            <a:xfrm flipV="1">
              <a:off x="5853113" y="3336925"/>
              <a:ext cx="42862" cy="1143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Line 166"/>
            <p:cNvSpPr>
              <a:spLocks noChangeShapeType="1"/>
            </p:cNvSpPr>
            <p:nvPr/>
          </p:nvSpPr>
          <p:spPr bwMode="auto">
            <a:xfrm flipV="1">
              <a:off x="5816600" y="3451225"/>
              <a:ext cx="36513" cy="120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Line 167"/>
            <p:cNvSpPr>
              <a:spLocks noChangeShapeType="1"/>
            </p:cNvSpPr>
            <p:nvPr/>
          </p:nvSpPr>
          <p:spPr bwMode="auto">
            <a:xfrm flipV="1">
              <a:off x="5780088" y="3571875"/>
              <a:ext cx="36512" cy="141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Line 168"/>
            <p:cNvSpPr>
              <a:spLocks noChangeShapeType="1"/>
            </p:cNvSpPr>
            <p:nvPr/>
          </p:nvSpPr>
          <p:spPr bwMode="auto">
            <a:xfrm flipV="1">
              <a:off x="5740400" y="3713163"/>
              <a:ext cx="39688" cy="17303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Line 169"/>
            <p:cNvSpPr>
              <a:spLocks noChangeShapeType="1"/>
            </p:cNvSpPr>
            <p:nvPr/>
          </p:nvSpPr>
          <p:spPr bwMode="auto">
            <a:xfrm flipV="1">
              <a:off x="5700713" y="3886200"/>
              <a:ext cx="39687" cy="1889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Line 170"/>
            <p:cNvSpPr>
              <a:spLocks noChangeShapeType="1"/>
            </p:cNvSpPr>
            <p:nvPr/>
          </p:nvSpPr>
          <p:spPr bwMode="auto">
            <a:xfrm flipV="1">
              <a:off x="5659438" y="4075113"/>
              <a:ext cx="41275" cy="2095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Line 171"/>
            <p:cNvSpPr>
              <a:spLocks noChangeShapeType="1"/>
            </p:cNvSpPr>
            <p:nvPr/>
          </p:nvSpPr>
          <p:spPr bwMode="auto">
            <a:xfrm flipV="1">
              <a:off x="5616575" y="4284663"/>
              <a:ext cx="42863" cy="2143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Line 172"/>
            <p:cNvSpPr>
              <a:spLocks noChangeShapeType="1"/>
            </p:cNvSpPr>
            <p:nvPr/>
          </p:nvSpPr>
          <p:spPr bwMode="auto">
            <a:xfrm flipV="1">
              <a:off x="5576888" y="4498975"/>
              <a:ext cx="39687" cy="2063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Line 173"/>
            <p:cNvSpPr>
              <a:spLocks noChangeShapeType="1"/>
            </p:cNvSpPr>
            <p:nvPr/>
          </p:nvSpPr>
          <p:spPr bwMode="auto">
            <a:xfrm flipV="1">
              <a:off x="5534025" y="4705350"/>
              <a:ext cx="42863" cy="1889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Line 174"/>
            <p:cNvSpPr>
              <a:spLocks noChangeShapeType="1"/>
            </p:cNvSpPr>
            <p:nvPr/>
          </p:nvSpPr>
          <p:spPr bwMode="auto">
            <a:xfrm flipV="1">
              <a:off x="5497513" y="4894263"/>
              <a:ext cx="36512" cy="1539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Line 175"/>
            <p:cNvSpPr>
              <a:spLocks noChangeShapeType="1"/>
            </p:cNvSpPr>
            <p:nvPr/>
          </p:nvSpPr>
          <p:spPr bwMode="auto">
            <a:xfrm flipV="1">
              <a:off x="5461000" y="5048250"/>
              <a:ext cx="36513" cy="131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Line 176"/>
            <p:cNvSpPr>
              <a:spLocks noChangeShapeType="1"/>
            </p:cNvSpPr>
            <p:nvPr/>
          </p:nvSpPr>
          <p:spPr bwMode="auto">
            <a:xfrm flipV="1">
              <a:off x="5418138" y="5180013"/>
              <a:ext cx="42862" cy="1174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Line 177"/>
            <p:cNvSpPr>
              <a:spLocks noChangeShapeType="1"/>
            </p:cNvSpPr>
            <p:nvPr/>
          </p:nvSpPr>
          <p:spPr bwMode="auto">
            <a:xfrm flipV="1">
              <a:off x="5376863" y="5297488"/>
              <a:ext cx="41275" cy="857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Line 178"/>
            <p:cNvSpPr>
              <a:spLocks noChangeShapeType="1"/>
            </p:cNvSpPr>
            <p:nvPr/>
          </p:nvSpPr>
          <p:spPr bwMode="auto">
            <a:xfrm flipV="1">
              <a:off x="5337175" y="5383213"/>
              <a:ext cx="39688" cy="5556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Line 179"/>
            <p:cNvSpPr>
              <a:spLocks noChangeShapeType="1"/>
            </p:cNvSpPr>
            <p:nvPr/>
          </p:nvSpPr>
          <p:spPr bwMode="auto">
            <a:xfrm flipV="1">
              <a:off x="5294313" y="5438775"/>
              <a:ext cx="42862" cy="317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Line 180"/>
            <p:cNvSpPr>
              <a:spLocks noChangeShapeType="1"/>
            </p:cNvSpPr>
            <p:nvPr/>
          </p:nvSpPr>
          <p:spPr bwMode="auto">
            <a:xfrm flipV="1">
              <a:off x="5254625" y="5470525"/>
              <a:ext cx="39688" cy="158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Line 181"/>
            <p:cNvSpPr>
              <a:spLocks noChangeShapeType="1"/>
            </p:cNvSpPr>
            <p:nvPr/>
          </p:nvSpPr>
          <p:spPr bwMode="auto">
            <a:xfrm flipV="1">
              <a:off x="5214938" y="5486400"/>
              <a:ext cx="39687" cy="95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Line 182"/>
            <p:cNvSpPr>
              <a:spLocks noChangeShapeType="1"/>
            </p:cNvSpPr>
            <p:nvPr/>
          </p:nvSpPr>
          <p:spPr bwMode="auto">
            <a:xfrm flipV="1">
              <a:off x="5175250" y="5495925"/>
              <a:ext cx="396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Line 183"/>
            <p:cNvSpPr>
              <a:spLocks noChangeShapeType="1"/>
            </p:cNvSpPr>
            <p:nvPr/>
          </p:nvSpPr>
          <p:spPr bwMode="auto">
            <a:xfrm flipV="1">
              <a:off x="5135563" y="5497513"/>
              <a:ext cx="39687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Line 184"/>
            <p:cNvSpPr>
              <a:spLocks noChangeShapeType="1"/>
            </p:cNvSpPr>
            <p:nvPr/>
          </p:nvSpPr>
          <p:spPr bwMode="auto">
            <a:xfrm>
              <a:off x="5059363" y="5497513"/>
              <a:ext cx="7620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Line 185"/>
            <p:cNvSpPr>
              <a:spLocks noChangeShapeType="1"/>
            </p:cNvSpPr>
            <p:nvPr/>
          </p:nvSpPr>
          <p:spPr bwMode="auto">
            <a:xfrm>
              <a:off x="5019675" y="5497513"/>
              <a:ext cx="39688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Line 186"/>
            <p:cNvSpPr>
              <a:spLocks noChangeShapeType="1"/>
            </p:cNvSpPr>
            <p:nvPr/>
          </p:nvSpPr>
          <p:spPr bwMode="auto">
            <a:xfrm>
              <a:off x="4978400" y="5497513"/>
              <a:ext cx="4127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Line 187"/>
            <p:cNvSpPr>
              <a:spLocks noChangeShapeType="1"/>
            </p:cNvSpPr>
            <p:nvPr/>
          </p:nvSpPr>
          <p:spPr bwMode="auto">
            <a:xfrm>
              <a:off x="8489950" y="4295775"/>
              <a:ext cx="34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Line 188"/>
            <p:cNvSpPr>
              <a:spLocks noChangeShapeType="1"/>
            </p:cNvSpPr>
            <p:nvPr/>
          </p:nvSpPr>
          <p:spPr bwMode="auto">
            <a:xfrm>
              <a:off x="8489950" y="3094038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Line 189"/>
            <p:cNvSpPr>
              <a:spLocks noChangeShapeType="1"/>
            </p:cNvSpPr>
            <p:nvPr/>
          </p:nvSpPr>
          <p:spPr bwMode="auto">
            <a:xfrm>
              <a:off x="8489950" y="1890713"/>
              <a:ext cx="25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Rectangle 190"/>
            <p:cNvSpPr>
              <a:spLocks noChangeArrowheads="1"/>
            </p:cNvSpPr>
            <p:nvPr/>
          </p:nvSpPr>
          <p:spPr bwMode="auto">
            <a:xfrm>
              <a:off x="8621713" y="3411538"/>
              <a:ext cx="485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f(x)</a:t>
              </a:r>
            </a:p>
          </p:txBody>
        </p:sp>
        <p:sp>
          <p:nvSpPr>
            <p:cNvPr id="837" name="Rectangle 191"/>
            <p:cNvSpPr>
              <a:spLocks noChangeArrowheads="1"/>
            </p:cNvSpPr>
            <p:nvPr/>
          </p:nvSpPr>
          <p:spPr bwMode="auto">
            <a:xfrm>
              <a:off x="8423275" y="5508625"/>
              <a:ext cx="295275" cy="2905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192"/>
            <p:cNvSpPr>
              <a:spLocks noChangeShapeType="1"/>
            </p:cNvSpPr>
            <p:nvPr/>
          </p:nvSpPr>
          <p:spPr bwMode="auto">
            <a:xfrm>
              <a:off x="8489950" y="5499100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" name="Group 193"/>
            <p:cNvGrpSpPr>
              <a:grpSpLocks/>
            </p:cNvGrpSpPr>
            <p:nvPr/>
          </p:nvGrpSpPr>
          <p:grpSpPr bwMode="auto">
            <a:xfrm>
              <a:off x="8489950" y="2071688"/>
              <a:ext cx="106363" cy="884237"/>
              <a:chOff x="3321" y="343"/>
              <a:chExt cx="73" cy="526"/>
            </a:xfrm>
          </p:grpSpPr>
          <p:grpSp>
            <p:nvGrpSpPr>
              <p:cNvPr id="858" name="Group 194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860" name="Line 195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196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197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198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9" name="Rectangle 199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" name="Group 200"/>
            <p:cNvGrpSpPr>
              <a:grpSpLocks/>
            </p:cNvGrpSpPr>
            <p:nvPr/>
          </p:nvGrpSpPr>
          <p:grpSpPr bwMode="auto">
            <a:xfrm>
              <a:off x="8489950" y="3273425"/>
              <a:ext cx="106363" cy="884238"/>
              <a:chOff x="3321" y="343"/>
              <a:chExt cx="73" cy="526"/>
            </a:xfrm>
          </p:grpSpPr>
          <p:grpSp>
            <p:nvGrpSpPr>
              <p:cNvPr id="852" name="Group 201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854" name="Line 202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203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204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205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3" name="Rectangle 206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1" name="Group 207"/>
            <p:cNvGrpSpPr>
              <a:grpSpLocks/>
            </p:cNvGrpSpPr>
            <p:nvPr/>
          </p:nvGrpSpPr>
          <p:grpSpPr bwMode="auto">
            <a:xfrm>
              <a:off x="8489950" y="4476750"/>
              <a:ext cx="106363" cy="884238"/>
              <a:chOff x="3321" y="343"/>
              <a:chExt cx="73" cy="526"/>
            </a:xfrm>
          </p:grpSpPr>
          <p:grpSp>
            <p:nvGrpSpPr>
              <p:cNvPr id="846" name="Group 208"/>
              <p:cNvGrpSpPr>
                <a:grpSpLocks/>
              </p:cNvGrpSpPr>
              <p:nvPr/>
            </p:nvGrpSpPr>
            <p:grpSpPr bwMode="auto">
              <a:xfrm flipH="1">
                <a:off x="3321" y="365"/>
                <a:ext cx="40" cy="451"/>
                <a:chOff x="1390" y="84"/>
                <a:chExt cx="108" cy="288"/>
              </a:xfrm>
            </p:grpSpPr>
            <p:sp>
              <p:nvSpPr>
                <p:cNvPr id="848" name="Line 209"/>
                <p:cNvSpPr>
                  <a:spLocks noChangeShapeType="1"/>
                </p:cNvSpPr>
                <p:nvPr/>
              </p:nvSpPr>
              <p:spPr bwMode="auto">
                <a:xfrm>
                  <a:off x="1390" y="84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210"/>
                <p:cNvSpPr>
                  <a:spLocks noChangeShapeType="1"/>
                </p:cNvSpPr>
                <p:nvPr/>
              </p:nvSpPr>
              <p:spPr bwMode="auto">
                <a:xfrm>
                  <a:off x="1390" y="180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211"/>
                <p:cNvSpPr>
                  <a:spLocks noChangeShapeType="1"/>
                </p:cNvSpPr>
                <p:nvPr/>
              </p:nvSpPr>
              <p:spPr bwMode="auto">
                <a:xfrm>
                  <a:off x="1390" y="276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212"/>
                <p:cNvSpPr>
                  <a:spLocks noChangeShapeType="1"/>
                </p:cNvSpPr>
                <p:nvPr/>
              </p:nvSpPr>
              <p:spPr bwMode="auto">
                <a:xfrm>
                  <a:off x="1390" y="372"/>
                  <a:ext cx="10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7" name="Rectangle 213"/>
              <p:cNvSpPr>
                <a:spLocks noChangeArrowheads="1"/>
              </p:cNvSpPr>
              <p:nvPr/>
            </p:nvSpPr>
            <p:spPr bwMode="auto">
              <a:xfrm>
                <a:off x="3338" y="343"/>
                <a:ext cx="56" cy="5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2" name="Rectangle 214"/>
            <p:cNvSpPr>
              <a:spLocks noChangeArrowheads="1"/>
            </p:cNvSpPr>
            <p:nvPr/>
          </p:nvSpPr>
          <p:spPr bwMode="auto">
            <a:xfrm>
              <a:off x="7099300" y="4187825"/>
              <a:ext cx="414338" cy="45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Rectangle 215"/>
            <p:cNvSpPr>
              <a:spLocks noChangeArrowheads="1"/>
            </p:cNvSpPr>
            <p:nvPr/>
          </p:nvSpPr>
          <p:spPr bwMode="auto">
            <a:xfrm>
              <a:off x="6516688" y="5616575"/>
              <a:ext cx="98425" cy="157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Rectangle 216"/>
            <p:cNvSpPr>
              <a:spLocks noChangeArrowheads="1"/>
            </p:cNvSpPr>
            <p:nvPr/>
          </p:nvSpPr>
          <p:spPr bwMode="auto">
            <a:xfrm>
              <a:off x="4527550" y="1465263"/>
              <a:ext cx="4171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2 Groups or Just an Approximation?</a:t>
              </a:r>
              <a:r>
                <a:rPr lang="en-US" sz="18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45" name="Text Box 219"/>
            <p:cNvSpPr txBox="1">
              <a:spLocks noChangeArrowheads="1"/>
            </p:cNvSpPr>
            <p:nvPr/>
          </p:nvSpPr>
          <p:spPr bwMode="auto">
            <a:xfrm>
              <a:off x="8464550" y="5343525"/>
              <a:ext cx="6794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  <a:latin typeface="Times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59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1" grpId="0" animBg="1"/>
      <p:bldP spid="6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Rectangle 1547"/>
          <p:cNvSpPr/>
          <p:nvPr/>
        </p:nvSpPr>
        <p:spPr>
          <a:xfrm>
            <a:off x="5410200" y="0"/>
            <a:ext cx="3886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Problem of Non-Normality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876800" cy="47091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Consider data generated from a latent curve model with varying degrees of non-normality</a:t>
            </a:r>
          </a:p>
          <a:p>
            <a:pPr lvl="1"/>
            <a:r>
              <a:rPr lang="en-US" sz="2000" dirty="0" smtClean="0"/>
              <a:t>No latent classes in population model</a:t>
            </a:r>
          </a:p>
          <a:p>
            <a:endParaRPr lang="en-US" sz="2300" dirty="0"/>
          </a:p>
          <a:p>
            <a:r>
              <a:rPr lang="en-US" sz="2300" dirty="0" smtClean="0"/>
              <a:t>At N=600, 2 classes are selected 100% of the time when data were non-normal</a:t>
            </a:r>
          </a:p>
          <a:p>
            <a:pPr lvl="1"/>
            <a:r>
              <a:rPr lang="en-US" sz="2000" dirty="0" smtClean="0"/>
              <a:t>Latent classes needed to approximate non-normal distributions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750" y="0"/>
            <a:ext cx="2997200" cy="2390775"/>
          </a:xfrm>
          <a:prstGeom prst="rect">
            <a:avLst/>
          </a:prstGeom>
          <a:solidFill>
            <a:srgbClr val="FFFFFF"/>
          </a:solidFill>
          <a:ln w="76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73750" y="0"/>
            <a:ext cx="2997200" cy="2390775"/>
          </a:xfrm>
          <a:prstGeom prst="rect">
            <a:avLst/>
          </a:prstGeom>
          <a:solidFill>
            <a:srgbClr val="FFFFFF"/>
          </a:solidFill>
          <a:ln w="76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11850" y="2835275"/>
            <a:ext cx="228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2000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11850" y="3532188"/>
            <a:ext cx="228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1000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02350" y="42100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6164263" y="2203450"/>
            <a:ext cx="14287" cy="2085975"/>
          </a:xfrm>
          <a:custGeom>
            <a:avLst/>
            <a:gdLst>
              <a:gd name="T0" fmla="*/ 0 w 36"/>
              <a:gd name="T1" fmla="*/ 0 h 5017"/>
              <a:gd name="T2" fmla="*/ 36 w 36"/>
              <a:gd name="T3" fmla="*/ 0 h 5017"/>
              <a:gd name="T4" fmla="*/ 0 w 36"/>
              <a:gd name="T5" fmla="*/ 1668 h 5017"/>
              <a:gd name="T6" fmla="*/ 36 w 36"/>
              <a:gd name="T7" fmla="*/ 1668 h 5017"/>
              <a:gd name="T8" fmla="*/ 0 w 36"/>
              <a:gd name="T9" fmla="*/ 3349 h 5017"/>
              <a:gd name="T10" fmla="*/ 36 w 36"/>
              <a:gd name="T11" fmla="*/ 3349 h 5017"/>
              <a:gd name="T12" fmla="*/ 0 w 36"/>
              <a:gd name="T13" fmla="*/ 5017 h 5017"/>
              <a:gd name="T14" fmla="*/ 36 w 36"/>
              <a:gd name="T15" fmla="*/ 5017 h 5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5017">
                <a:moveTo>
                  <a:pt x="0" y="0"/>
                </a:moveTo>
                <a:lnTo>
                  <a:pt x="36" y="0"/>
                </a:lnTo>
                <a:moveTo>
                  <a:pt x="0" y="1668"/>
                </a:moveTo>
                <a:lnTo>
                  <a:pt x="36" y="1668"/>
                </a:lnTo>
                <a:moveTo>
                  <a:pt x="0" y="3349"/>
                </a:moveTo>
                <a:lnTo>
                  <a:pt x="36" y="3349"/>
                </a:lnTo>
                <a:moveTo>
                  <a:pt x="0" y="5017"/>
                </a:moveTo>
                <a:lnTo>
                  <a:pt x="36" y="5017"/>
                </a:lnTo>
              </a:path>
            </a:pathLst>
          </a:custGeom>
          <a:noFill/>
          <a:ln w="2286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8550" y="2203450"/>
            <a:ext cx="2571750" cy="2085975"/>
          </a:xfrm>
          <a:prstGeom prst="rect">
            <a:avLst/>
          </a:prstGeom>
          <a:solidFill>
            <a:srgbClr val="FFFFFF"/>
          </a:solidFill>
          <a:ln w="76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178550" y="2203450"/>
            <a:ext cx="2571750" cy="2085975"/>
          </a:xfrm>
          <a:custGeom>
            <a:avLst/>
            <a:gdLst>
              <a:gd name="T0" fmla="*/ 0 w 6169"/>
              <a:gd name="T1" fmla="*/ 5017 h 5017"/>
              <a:gd name="T2" fmla="*/ 6169 w 6169"/>
              <a:gd name="T3" fmla="*/ 5017 h 5017"/>
              <a:gd name="T4" fmla="*/ 6169 w 6169"/>
              <a:gd name="T5" fmla="*/ 5017 h 5017"/>
              <a:gd name="T6" fmla="*/ 6169 w 6169"/>
              <a:gd name="T7" fmla="*/ 0 h 5017"/>
              <a:gd name="T8" fmla="*/ 6169 w 6169"/>
              <a:gd name="T9" fmla="*/ 0 h 5017"/>
              <a:gd name="T10" fmla="*/ 0 w 6169"/>
              <a:gd name="T11" fmla="*/ 0 h 5017"/>
              <a:gd name="T12" fmla="*/ 0 w 6169"/>
              <a:gd name="T13" fmla="*/ 0 h 5017"/>
              <a:gd name="T14" fmla="*/ 0 w 6169"/>
              <a:gd name="T15" fmla="*/ 5017 h 5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69" h="5017">
                <a:moveTo>
                  <a:pt x="0" y="5017"/>
                </a:moveTo>
                <a:lnTo>
                  <a:pt x="6169" y="5017"/>
                </a:lnTo>
                <a:moveTo>
                  <a:pt x="6169" y="5017"/>
                </a:moveTo>
                <a:lnTo>
                  <a:pt x="6169" y="0"/>
                </a:lnTo>
                <a:moveTo>
                  <a:pt x="6169" y="0"/>
                </a:moveTo>
                <a:lnTo>
                  <a:pt x="0" y="0"/>
                </a:lnTo>
                <a:moveTo>
                  <a:pt x="0" y="0"/>
                </a:moveTo>
                <a:lnTo>
                  <a:pt x="0" y="5017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8134350" y="4284663"/>
            <a:ext cx="100013" cy="4762"/>
          </a:xfrm>
          <a:custGeom>
            <a:avLst/>
            <a:gdLst>
              <a:gd name="T0" fmla="*/ 0 w 240"/>
              <a:gd name="T1" fmla="*/ 12 h 12"/>
              <a:gd name="T2" fmla="*/ 0 w 240"/>
              <a:gd name="T3" fmla="*/ 12 h 12"/>
              <a:gd name="T4" fmla="*/ 240 w 240"/>
              <a:gd name="T5" fmla="*/ 12 h 12"/>
              <a:gd name="T6" fmla="*/ 240 w 240"/>
              <a:gd name="T7" fmla="*/ 0 h 12"/>
              <a:gd name="T8" fmla="*/ 0 w 240"/>
              <a:gd name="T9" fmla="*/ 0 h 12"/>
              <a:gd name="T10" fmla="*/ 0 w 240"/>
              <a:gd name="T11" fmla="*/ 12 h 12"/>
              <a:gd name="T12" fmla="*/ 0 w 240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2">
                <a:moveTo>
                  <a:pt x="0" y="12"/>
                </a:moveTo>
                <a:lnTo>
                  <a:pt x="0" y="12"/>
                </a:lnTo>
                <a:lnTo>
                  <a:pt x="240" y="12"/>
                </a:lnTo>
                <a:lnTo>
                  <a:pt x="24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8029575" y="4279900"/>
            <a:ext cx="104775" cy="9525"/>
          </a:xfrm>
          <a:custGeom>
            <a:avLst/>
            <a:gdLst>
              <a:gd name="T0" fmla="*/ 0 w 252"/>
              <a:gd name="T1" fmla="*/ 24 h 24"/>
              <a:gd name="T2" fmla="*/ 0 w 252"/>
              <a:gd name="T3" fmla="*/ 24 h 24"/>
              <a:gd name="T4" fmla="*/ 252 w 252"/>
              <a:gd name="T5" fmla="*/ 24 h 24"/>
              <a:gd name="T6" fmla="*/ 252 w 252"/>
              <a:gd name="T7" fmla="*/ 0 h 24"/>
              <a:gd name="T8" fmla="*/ 0 w 252"/>
              <a:gd name="T9" fmla="*/ 0 h 24"/>
              <a:gd name="T10" fmla="*/ 0 w 252"/>
              <a:gd name="T11" fmla="*/ 24 h 24"/>
              <a:gd name="T12" fmla="*/ 0 w 25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4">
                <a:moveTo>
                  <a:pt x="0" y="24"/>
                </a:moveTo>
                <a:lnTo>
                  <a:pt x="0" y="24"/>
                </a:lnTo>
                <a:lnTo>
                  <a:pt x="252" y="24"/>
                </a:lnTo>
                <a:lnTo>
                  <a:pt x="252" y="0"/>
                </a:lnTo>
                <a:lnTo>
                  <a:pt x="0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29563" y="4264025"/>
            <a:ext cx="100012" cy="25400"/>
          </a:xfrm>
          <a:custGeom>
            <a:avLst/>
            <a:gdLst>
              <a:gd name="T0" fmla="*/ 0 w 240"/>
              <a:gd name="T1" fmla="*/ 60 h 60"/>
              <a:gd name="T2" fmla="*/ 0 w 240"/>
              <a:gd name="T3" fmla="*/ 60 h 60"/>
              <a:gd name="T4" fmla="*/ 240 w 240"/>
              <a:gd name="T5" fmla="*/ 60 h 60"/>
              <a:gd name="T6" fmla="*/ 240 w 240"/>
              <a:gd name="T7" fmla="*/ 0 h 60"/>
              <a:gd name="T8" fmla="*/ 0 w 240"/>
              <a:gd name="T9" fmla="*/ 0 h 60"/>
              <a:gd name="T10" fmla="*/ 0 w 240"/>
              <a:gd name="T11" fmla="*/ 60 h 60"/>
              <a:gd name="T12" fmla="*/ 0 w 240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60">
                <a:moveTo>
                  <a:pt x="0" y="60"/>
                </a:moveTo>
                <a:lnTo>
                  <a:pt x="0" y="60"/>
                </a:lnTo>
                <a:lnTo>
                  <a:pt x="240" y="60"/>
                </a:lnTo>
                <a:lnTo>
                  <a:pt x="240" y="0"/>
                </a:lnTo>
                <a:lnTo>
                  <a:pt x="0" y="0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7824788" y="4229100"/>
            <a:ext cx="104775" cy="60325"/>
          </a:xfrm>
          <a:custGeom>
            <a:avLst/>
            <a:gdLst>
              <a:gd name="T0" fmla="*/ 0 w 252"/>
              <a:gd name="T1" fmla="*/ 144 h 144"/>
              <a:gd name="T2" fmla="*/ 0 w 252"/>
              <a:gd name="T3" fmla="*/ 144 h 144"/>
              <a:gd name="T4" fmla="*/ 252 w 252"/>
              <a:gd name="T5" fmla="*/ 144 h 144"/>
              <a:gd name="T6" fmla="*/ 252 w 252"/>
              <a:gd name="T7" fmla="*/ 0 h 144"/>
              <a:gd name="T8" fmla="*/ 0 w 252"/>
              <a:gd name="T9" fmla="*/ 0 h 144"/>
              <a:gd name="T10" fmla="*/ 0 w 252"/>
              <a:gd name="T11" fmla="*/ 144 h 144"/>
              <a:gd name="T12" fmla="*/ 0 w 252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144">
                <a:moveTo>
                  <a:pt x="0" y="144"/>
                </a:moveTo>
                <a:lnTo>
                  <a:pt x="0" y="144"/>
                </a:lnTo>
                <a:lnTo>
                  <a:pt x="252" y="144"/>
                </a:lnTo>
                <a:lnTo>
                  <a:pt x="252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720013" y="4175125"/>
            <a:ext cx="104775" cy="114300"/>
          </a:xfrm>
          <a:custGeom>
            <a:avLst/>
            <a:gdLst>
              <a:gd name="T0" fmla="*/ 0 w 252"/>
              <a:gd name="T1" fmla="*/ 276 h 276"/>
              <a:gd name="T2" fmla="*/ 0 w 252"/>
              <a:gd name="T3" fmla="*/ 276 h 276"/>
              <a:gd name="T4" fmla="*/ 252 w 252"/>
              <a:gd name="T5" fmla="*/ 276 h 276"/>
              <a:gd name="T6" fmla="*/ 252 w 252"/>
              <a:gd name="T7" fmla="*/ 0 h 276"/>
              <a:gd name="T8" fmla="*/ 0 w 252"/>
              <a:gd name="T9" fmla="*/ 0 h 276"/>
              <a:gd name="T10" fmla="*/ 0 w 252"/>
              <a:gd name="T11" fmla="*/ 276 h 276"/>
              <a:gd name="T12" fmla="*/ 0 w 252"/>
              <a:gd name="T13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76">
                <a:moveTo>
                  <a:pt x="0" y="276"/>
                </a:moveTo>
                <a:lnTo>
                  <a:pt x="0" y="276"/>
                </a:lnTo>
                <a:lnTo>
                  <a:pt x="252" y="276"/>
                </a:lnTo>
                <a:lnTo>
                  <a:pt x="252" y="0"/>
                </a:lnTo>
                <a:lnTo>
                  <a:pt x="0" y="0"/>
                </a:lnTo>
                <a:lnTo>
                  <a:pt x="0" y="276"/>
                </a:lnTo>
                <a:lnTo>
                  <a:pt x="0" y="276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7620000" y="4079875"/>
            <a:ext cx="100013" cy="209550"/>
          </a:xfrm>
          <a:custGeom>
            <a:avLst/>
            <a:gdLst>
              <a:gd name="T0" fmla="*/ 0 w 240"/>
              <a:gd name="T1" fmla="*/ 504 h 504"/>
              <a:gd name="T2" fmla="*/ 0 w 240"/>
              <a:gd name="T3" fmla="*/ 504 h 504"/>
              <a:gd name="T4" fmla="*/ 240 w 240"/>
              <a:gd name="T5" fmla="*/ 504 h 504"/>
              <a:gd name="T6" fmla="*/ 240 w 240"/>
              <a:gd name="T7" fmla="*/ 0 h 504"/>
              <a:gd name="T8" fmla="*/ 0 w 240"/>
              <a:gd name="T9" fmla="*/ 0 h 504"/>
              <a:gd name="T10" fmla="*/ 0 w 240"/>
              <a:gd name="T11" fmla="*/ 504 h 504"/>
              <a:gd name="T12" fmla="*/ 0 w 240"/>
              <a:gd name="T13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504">
                <a:moveTo>
                  <a:pt x="0" y="504"/>
                </a:moveTo>
                <a:lnTo>
                  <a:pt x="0" y="504"/>
                </a:lnTo>
                <a:lnTo>
                  <a:pt x="240" y="504"/>
                </a:lnTo>
                <a:lnTo>
                  <a:pt x="240" y="0"/>
                </a:lnTo>
                <a:lnTo>
                  <a:pt x="0" y="0"/>
                </a:lnTo>
                <a:lnTo>
                  <a:pt x="0" y="504"/>
                </a:lnTo>
                <a:lnTo>
                  <a:pt x="0" y="50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7515225" y="3890963"/>
            <a:ext cx="104775" cy="398462"/>
          </a:xfrm>
          <a:custGeom>
            <a:avLst/>
            <a:gdLst>
              <a:gd name="T0" fmla="*/ 0 w 252"/>
              <a:gd name="T1" fmla="*/ 960 h 960"/>
              <a:gd name="T2" fmla="*/ 0 w 252"/>
              <a:gd name="T3" fmla="*/ 960 h 960"/>
              <a:gd name="T4" fmla="*/ 252 w 252"/>
              <a:gd name="T5" fmla="*/ 960 h 960"/>
              <a:gd name="T6" fmla="*/ 252 w 252"/>
              <a:gd name="T7" fmla="*/ 0 h 960"/>
              <a:gd name="T8" fmla="*/ 0 w 252"/>
              <a:gd name="T9" fmla="*/ 0 h 960"/>
              <a:gd name="T10" fmla="*/ 0 w 252"/>
              <a:gd name="T11" fmla="*/ 960 h 960"/>
              <a:gd name="T12" fmla="*/ 0 w 252"/>
              <a:gd name="T13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960">
                <a:moveTo>
                  <a:pt x="0" y="960"/>
                </a:moveTo>
                <a:lnTo>
                  <a:pt x="0" y="960"/>
                </a:lnTo>
                <a:lnTo>
                  <a:pt x="252" y="960"/>
                </a:lnTo>
                <a:lnTo>
                  <a:pt x="252" y="0"/>
                </a:lnTo>
                <a:lnTo>
                  <a:pt x="0" y="0"/>
                </a:lnTo>
                <a:lnTo>
                  <a:pt x="0" y="960"/>
                </a:lnTo>
                <a:lnTo>
                  <a:pt x="0" y="96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7415213" y="3665538"/>
            <a:ext cx="100012" cy="623887"/>
          </a:xfrm>
          <a:custGeom>
            <a:avLst/>
            <a:gdLst>
              <a:gd name="T0" fmla="*/ 0 w 240"/>
              <a:gd name="T1" fmla="*/ 1500 h 1500"/>
              <a:gd name="T2" fmla="*/ 0 w 240"/>
              <a:gd name="T3" fmla="*/ 1500 h 1500"/>
              <a:gd name="T4" fmla="*/ 240 w 240"/>
              <a:gd name="T5" fmla="*/ 1500 h 1500"/>
              <a:gd name="T6" fmla="*/ 240 w 240"/>
              <a:gd name="T7" fmla="*/ 0 h 1500"/>
              <a:gd name="T8" fmla="*/ 0 w 240"/>
              <a:gd name="T9" fmla="*/ 0 h 1500"/>
              <a:gd name="T10" fmla="*/ 0 w 240"/>
              <a:gd name="T11" fmla="*/ 1500 h 1500"/>
              <a:gd name="T12" fmla="*/ 0 w 240"/>
              <a:gd name="T13" fmla="*/ 150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500">
                <a:moveTo>
                  <a:pt x="0" y="1500"/>
                </a:moveTo>
                <a:lnTo>
                  <a:pt x="0" y="1500"/>
                </a:lnTo>
                <a:lnTo>
                  <a:pt x="240" y="1500"/>
                </a:lnTo>
                <a:lnTo>
                  <a:pt x="240" y="0"/>
                </a:lnTo>
                <a:lnTo>
                  <a:pt x="0" y="0"/>
                </a:lnTo>
                <a:lnTo>
                  <a:pt x="0" y="1500"/>
                </a:lnTo>
                <a:lnTo>
                  <a:pt x="0" y="150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7310438" y="3306763"/>
            <a:ext cx="104775" cy="982662"/>
          </a:xfrm>
          <a:custGeom>
            <a:avLst/>
            <a:gdLst>
              <a:gd name="T0" fmla="*/ 0 w 252"/>
              <a:gd name="T1" fmla="*/ 2364 h 2364"/>
              <a:gd name="T2" fmla="*/ 0 w 252"/>
              <a:gd name="T3" fmla="*/ 2364 h 2364"/>
              <a:gd name="T4" fmla="*/ 252 w 252"/>
              <a:gd name="T5" fmla="*/ 2364 h 2364"/>
              <a:gd name="T6" fmla="*/ 252 w 252"/>
              <a:gd name="T7" fmla="*/ 0 h 2364"/>
              <a:gd name="T8" fmla="*/ 0 w 252"/>
              <a:gd name="T9" fmla="*/ 0 h 2364"/>
              <a:gd name="T10" fmla="*/ 0 w 252"/>
              <a:gd name="T11" fmla="*/ 2364 h 2364"/>
              <a:gd name="T12" fmla="*/ 0 w 252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364">
                <a:moveTo>
                  <a:pt x="0" y="2364"/>
                </a:moveTo>
                <a:lnTo>
                  <a:pt x="0" y="2364"/>
                </a:lnTo>
                <a:lnTo>
                  <a:pt x="252" y="2364"/>
                </a:lnTo>
                <a:lnTo>
                  <a:pt x="252" y="0"/>
                </a:lnTo>
                <a:lnTo>
                  <a:pt x="0" y="0"/>
                </a:lnTo>
                <a:lnTo>
                  <a:pt x="0" y="2364"/>
                </a:lnTo>
                <a:lnTo>
                  <a:pt x="0" y="236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7208838" y="3027363"/>
            <a:ext cx="101600" cy="1262062"/>
          </a:xfrm>
          <a:custGeom>
            <a:avLst/>
            <a:gdLst>
              <a:gd name="T0" fmla="*/ 0 w 241"/>
              <a:gd name="T1" fmla="*/ 3037 h 3037"/>
              <a:gd name="T2" fmla="*/ 0 w 241"/>
              <a:gd name="T3" fmla="*/ 3037 h 3037"/>
              <a:gd name="T4" fmla="*/ 241 w 241"/>
              <a:gd name="T5" fmla="*/ 3037 h 3037"/>
              <a:gd name="T6" fmla="*/ 241 w 241"/>
              <a:gd name="T7" fmla="*/ 0 h 3037"/>
              <a:gd name="T8" fmla="*/ 0 w 241"/>
              <a:gd name="T9" fmla="*/ 0 h 3037"/>
              <a:gd name="T10" fmla="*/ 0 w 241"/>
              <a:gd name="T11" fmla="*/ 3037 h 3037"/>
              <a:gd name="T12" fmla="*/ 0 w 241"/>
              <a:gd name="T13" fmla="*/ 3037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3037">
                <a:moveTo>
                  <a:pt x="0" y="3037"/>
                </a:moveTo>
                <a:lnTo>
                  <a:pt x="0" y="3037"/>
                </a:lnTo>
                <a:lnTo>
                  <a:pt x="241" y="3037"/>
                </a:lnTo>
                <a:lnTo>
                  <a:pt x="241" y="0"/>
                </a:lnTo>
                <a:lnTo>
                  <a:pt x="0" y="0"/>
                </a:lnTo>
                <a:lnTo>
                  <a:pt x="0" y="3037"/>
                </a:lnTo>
                <a:lnTo>
                  <a:pt x="0" y="3037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7104063" y="2897188"/>
            <a:ext cx="104775" cy="1392237"/>
          </a:xfrm>
          <a:custGeom>
            <a:avLst/>
            <a:gdLst>
              <a:gd name="T0" fmla="*/ 0 w 252"/>
              <a:gd name="T1" fmla="*/ 3349 h 3349"/>
              <a:gd name="T2" fmla="*/ 0 w 252"/>
              <a:gd name="T3" fmla="*/ 3349 h 3349"/>
              <a:gd name="T4" fmla="*/ 252 w 252"/>
              <a:gd name="T5" fmla="*/ 3349 h 3349"/>
              <a:gd name="T6" fmla="*/ 252 w 252"/>
              <a:gd name="T7" fmla="*/ 0 h 3349"/>
              <a:gd name="T8" fmla="*/ 0 w 252"/>
              <a:gd name="T9" fmla="*/ 0 h 3349"/>
              <a:gd name="T10" fmla="*/ 0 w 252"/>
              <a:gd name="T11" fmla="*/ 3349 h 3349"/>
              <a:gd name="T12" fmla="*/ 0 w 252"/>
              <a:gd name="T13" fmla="*/ 3349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3349">
                <a:moveTo>
                  <a:pt x="0" y="3349"/>
                </a:moveTo>
                <a:lnTo>
                  <a:pt x="0" y="3349"/>
                </a:lnTo>
                <a:lnTo>
                  <a:pt x="252" y="3349"/>
                </a:lnTo>
                <a:lnTo>
                  <a:pt x="252" y="0"/>
                </a:lnTo>
                <a:lnTo>
                  <a:pt x="0" y="0"/>
                </a:lnTo>
                <a:lnTo>
                  <a:pt x="0" y="3349"/>
                </a:lnTo>
                <a:lnTo>
                  <a:pt x="0" y="3349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6999288" y="2792413"/>
            <a:ext cx="104775" cy="1497012"/>
          </a:xfrm>
          <a:custGeom>
            <a:avLst/>
            <a:gdLst>
              <a:gd name="T0" fmla="*/ 0 w 252"/>
              <a:gd name="T1" fmla="*/ 3601 h 3601"/>
              <a:gd name="T2" fmla="*/ 0 w 252"/>
              <a:gd name="T3" fmla="*/ 3601 h 3601"/>
              <a:gd name="T4" fmla="*/ 252 w 252"/>
              <a:gd name="T5" fmla="*/ 3601 h 3601"/>
              <a:gd name="T6" fmla="*/ 252 w 252"/>
              <a:gd name="T7" fmla="*/ 0 h 3601"/>
              <a:gd name="T8" fmla="*/ 0 w 252"/>
              <a:gd name="T9" fmla="*/ 0 h 3601"/>
              <a:gd name="T10" fmla="*/ 0 w 252"/>
              <a:gd name="T11" fmla="*/ 3601 h 3601"/>
              <a:gd name="T12" fmla="*/ 0 w 252"/>
              <a:gd name="T13" fmla="*/ 3601 h 3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3601">
                <a:moveTo>
                  <a:pt x="0" y="3601"/>
                </a:moveTo>
                <a:lnTo>
                  <a:pt x="0" y="3601"/>
                </a:lnTo>
                <a:lnTo>
                  <a:pt x="252" y="3601"/>
                </a:lnTo>
                <a:lnTo>
                  <a:pt x="252" y="0"/>
                </a:lnTo>
                <a:lnTo>
                  <a:pt x="0" y="0"/>
                </a:lnTo>
                <a:lnTo>
                  <a:pt x="0" y="3601"/>
                </a:lnTo>
                <a:lnTo>
                  <a:pt x="0" y="3601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899275" y="3930650"/>
            <a:ext cx="100013" cy="358775"/>
          </a:xfrm>
          <a:custGeom>
            <a:avLst/>
            <a:gdLst>
              <a:gd name="T0" fmla="*/ 0 w 240"/>
              <a:gd name="T1" fmla="*/ 864 h 864"/>
              <a:gd name="T2" fmla="*/ 0 w 240"/>
              <a:gd name="T3" fmla="*/ 864 h 864"/>
              <a:gd name="T4" fmla="*/ 240 w 240"/>
              <a:gd name="T5" fmla="*/ 864 h 864"/>
              <a:gd name="T6" fmla="*/ 240 w 240"/>
              <a:gd name="T7" fmla="*/ 0 h 864"/>
              <a:gd name="T8" fmla="*/ 0 w 240"/>
              <a:gd name="T9" fmla="*/ 0 h 864"/>
              <a:gd name="T10" fmla="*/ 0 w 240"/>
              <a:gd name="T11" fmla="*/ 864 h 864"/>
              <a:gd name="T12" fmla="*/ 0 w 240"/>
              <a:gd name="T1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864">
                <a:moveTo>
                  <a:pt x="0" y="864"/>
                </a:moveTo>
                <a:lnTo>
                  <a:pt x="0" y="864"/>
                </a:lnTo>
                <a:lnTo>
                  <a:pt x="240" y="864"/>
                </a:lnTo>
                <a:lnTo>
                  <a:pt x="240" y="0"/>
                </a:lnTo>
                <a:lnTo>
                  <a:pt x="0" y="0"/>
                </a:lnTo>
                <a:lnTo>
                  <a:pt x="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538913" y="4279900"/>
            <a:ext cx="9525" cy="14288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6548438" y="4284663"/>
            <a:ext cx="4762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6548438" y="4275138"/>
            <a:ext cx="11112" cy="19050"/>
          </a:xfrm>
          <a:custGeom>
            <a:avLst/>
            <a:gdLst>
              <a:gd name="T0" fmla="*/ 24 w 24"/>
              <a:gd name="T1" fmla="*/ 36 h 48"/>
              <a:gd name="T2" fmla="*/ 24 w 24"/>
              <a:gd name="T3" fmla="*/ 0 h 48"/>
              <a:gd name="T4" fmla="*/ 0 w 24"/>
              <a:gd name="T5" fmla="*/ 12 h 48"/>
              <a:gd name="T6" fmla="*/ 0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24" y="0"/>
                </a:lnTo>
                <a:lnTo>
                  <a:pt x="0" y="12"/>
                </a:lnTo>
                <a:lnTo>
                  <a:pt x="0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6559550" y="42846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559550" y="4275138"/>
            <a:ext cx="9525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6569075" y="42846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569075" y="4275138"/>
            <a:ext cx="9525" cy="14287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6578600" y="42846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573838" y="4275138"/>
            <a:ext cx="15875" cy="14287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6589713" y="4279900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6583363" y="4275138"/>
            <a:ext cx="15875" cy="14287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6599238" y="4279900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6594475" y="4268788"/>
            <a:ext cx="9525" cy="20637"/>
          </a:xfrm>
          <a:custGeom>
            <a:avLst/>
            <a:gdLst>
              <a:gd name="T0" fmla="*/ 24 w 24"/>
              <a:gd name="T1" fmla="*/ 36 h 48"/>
              <a:gd name="T2" fmla="*/ 24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24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6604000" y="42799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6604000" y="4268788"/>
            <a:ext cx="9525" cy="15875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6613525" y="42799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613525" y="4268788"/>
            <a:ext cx="11113" cy="15875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6624638" y="42751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624638" y="4268788"/>
            <a:ext cx="9525" cy="15875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6634163" y="42751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6634163" y="4264025"/>
            <a:ext cx="9525" cy="20638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0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0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6643688" y="4275138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6638925" y="4264025"/>
            <a:ext cx="9525" cy="15875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6648450" y="4268788"/>
            <a:ext cx="4763" cy="11112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6648450" y="4264025"/>
            <a:ext cx="11113" cy="15875"/>
          </a:xfrm>
          <a:custGeom>
            <a:avLst/>
            <a:gdLst>
              <a:gd name="T0" fmla="*/ 24 w 24"/>
              <a:gd name="T1" fmla="*/ 24 h 36"/>
              <a:gd name="T2" fmla="*/ 12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12" y="0"/>
                </a:lnTo>
                <a:lnTo>
                  <a:pt x="0" y="0"/>
                </a:lnTo>
                <a:lnTo>
                  <a:pt x="0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6659563" y="4268788"/>
            <a:ext cx="0" cy="6350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6653213" y="4259263"/>
            <a:ext cx="11112" cy="15875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0 w 24"/>
              <a:gd name="T5" fmla="*/ 12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6664325" y="4264025"/>
            <a:ext cx="0" cy="11113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664325" y="4259263"/>
            <a:ext cx="9525" cy="15875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6673850" y="4264025"/>
            <a:ext cx="0" cy="11113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6669088" y="4254500"/>
            <a:ext cx="9525" cy="20638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678613" y="4264025"/>
            <a:ext cx="1587" cy="4763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6673850" y="4254500"/>
            <a:ext cx="15875" cy="14288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689725" y="4259263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6683375" y="4249738"/>
            <a:ext cx="11113" cy="19050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6694488" y="42592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6689725" y="4249738"/>
            <a:ext cx="14288" cy="14287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6699250" y="4254500"/>
            <a:ext cx="4763" cy="9525"/>
          </a:xfrm>
          <a:custGeom>
            <a:avLst/>
            <a:gdLst>
              <a:gd name="T0" fmla="*/ 12 w 12"/>
              <a:gd name="T1" fmla="*/ 12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12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6694488" y="4244975"/>
            <a:ext cx="14287" cy="14288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6708775" y="42497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6704013" y="4240213"/>
            <a:ext cx="9525" cy="19050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6713538" y="4249738"/>
            <a:ext cx="1587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6708775" y="4240213"/>
            <a:ext cx="15875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6724650" y="4244975"/>
            <a:ext cx="0" cy="4763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6713538" y="4233863"/>
            <a:ext cx="15875" cy="15875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6729413" y="4240213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718300" y="4233863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6729413" y="424021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6724650" y="4229100"/>
            <a:ext cx="14288" cy="15875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6734175" y="4233863"/>
            <a:ext cx="4763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6729413" y="4224338"/>
            <a:ext cx="14287" cy="20637"/>
          </a:xfrm>
          <a:custGeom>
            <a:avLst/>
            <a:gdLst>
              <a:gd name="T0" fmla="*/ 36 w 36"/>
              <a:gd name="T1" fmla="*/ 36 h 48"/>
              <a:gd name="T2" fmla="*/ 12 w 36"/>
              <a:gd name="T3" fmla="*/ 0 h 48"/>
              <a:gd name="T4" fmla="*/ 0 w 36"/>
              <a:gd name="T5" fmla="*/ 12 h 48"/>
              <a:gd name="T6" fmla="*/ 24 w 36"/>
              <a:gd name="T7" fmla="*/ 48 h 48"/>
              <a:gd name="T8" fmla="*/ 36 w 36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48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6738938" y="4229100"/>
            <a:ext cx="4762" cy="11113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6734175" y="4224338"/>
            <a:ext cx="14288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6743700" y="422910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6738938" y="4219575"/>
            <a:ext cx="15875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6748463" y="4224338"/>
            <a:ext cx="6350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6743700" y="4214813"/>
            <a:ext cx="15875" cy="14287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6754813" y="4219575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6748463" y="4214813"/>
            <a:ext cx="15875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759575" y="4214813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754813" y="4210050"/>
            <a:ext cx="14287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6764338" y="421481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6759575" y="4205288"/>
            <a:ext cx="14288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6769100" y="42100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6764338" y="4198938"/>
            <a:ext cx="9525" cy="15875"/>
          </a:xfrm>
          <a:custGeom>
            <a:avLst/>
            <a:gdLst>
              <a:gd name="T0" fmla="*/ 24 w 24"/>
              <a:gd name="T1" fmla="*/ 24 h 36"/>
              <a:gd name="T2" fmla="*/ 0 w 24"/>
              <a:gd name="T3" fmla="*/ 0 h 36"/>
              <a:gd name="T4" fmla="*/ 0 w 24"/>
              <a:gd name="T5" fmla="*/ 12 h 36"/>
              <a:gd name="T6" fmla="*/ 24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6773863" y="4205288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6764338" y="4198938"/>
            <a:ext cx="14287" cy="11112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6778625" y="4198938"/>
            <a:ext cx="1588" cy="11112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6769100" y="4194175"/>
            <a:ext cx="14288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6778625" y="4198938"/>
            <a:ext cx="4763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6773863" y="4189413"/>
            <a:ext cx="15875" cy="15875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6783388" y="4194175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6773863" y="4184650"/>
            <a:ext cx="15875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6789738" y="418941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6778625" y="4184650"/>
            <a:ext cx="15875" cy="9525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789738" y="4184650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6783388" y="4179888"/>
            <a:ext cx="15875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6794500" y="41846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6789738" y="4175125"/>
            <a:ext cx="14287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6799263" y="417988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6789738" y="4170363"/>
            <a:ext cx="14287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6799263" y="417512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6794500" y="4164013"/>
            <a:ext cx="14288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6804025" y="4170363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6799263" y="4164013"/>
            <a:ext cx="14287" cy="11112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6808788" y="4164013"/>
            <a:ext cx="4762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6799263" y="4159250"/>
            <a:ext cx="14287" cy="11113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6808788" y="415925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6804025" y="4154488"/>
            <a:ext cx="14288" cy="9525"/>
          </a:xfrm>
          <a:custGeom>
            <a:avLst/>
            <a:gdLst>
              <a:gd name="T0" fmla="*/ 36 w 36"/>
              <a:gd name="T1" fmla="*/ 24 h 24"/>
              <a:gd name="T2" fmla="*/ 0 w 36"/>
              <a:gd name="T3" fmla="*/ 0 h 24"/>
              <a:gd name="T4" fmla="*/ 0 w 36"/>
              <a:gd name="T5" fmla="*/ 12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6813550" y="41592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6804025" y="4149725"/>
            <a:ext cx="14288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6813550" y="415448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6808788" y="4149725"/>
            <a:ext cx="15875" cy="9525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6818313" y="4149725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6808788" y="4144963"/>
            <a:ext cx="15875" cy="9525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6818313" y="4149725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6813550" y="4140200"/>
            <a:ext cx="15875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6824663" y="414496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6813550" y="4140200"/>
            <a:ext cx="15875" cy="9525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0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0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6824663" y="414020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6818313" y="4135438"/>
            <a:ext cx="15875" cy="9525"/>
          </a:xfrm>
          <a:custGeom>
            <a:avLst/>
            <a:gdLst>
              <a:gd name="T0" fmla="*/ 36 w 36"/>
              <a:gd name="T1" fmla="*/ 24 h 24"/>
              <a:gd name="T2" fmla="*/ 0 w 36"/>
              <a:gd name="T3" fmla="*/ 0 h 24"/>
              <a:gd name="T4" fmla="*/ 0 w 36"/>
              <a:gd name="T5" fmla="*/ 12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6829425" y="4135438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6818313" y="4129088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6829425" y="413543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6824663" y="4129088"/>
            <a:ext cx="14287" cy="11112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6834188" y="4129088"/>
            <a:ext cx="4762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6824663" y="4124325"/>
            <a:ext cx="14287" cy="11113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6834188" y="412432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6829425" y="4119563"/>
            <a:ext cx="14288" cy="9525"/>
          </a:xfrm>
          <a:custGeom>
            <a:avLst/>
            <a:gdLst>
              <a:gd name="T0" fmla="*/ 36 w 36"/>
              <a:gd name="T1" fmla="*/ 24 h 24"/>
              <a:gd name="T2" fmla="*/ 0 w 36"/>
              <a:gd name="T3" fmla="*/ 0 h 24"/>
              <a:gd name="T4" fmla="*/ 0 w 36"/>
              <a:gd name="T5" fmla="*/ 12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6838950" y="4119563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6829425" y="4114800"/>
            <a:ext cx="14288" cy="14288"/>
          </a:xfrm>
          <a:custGeom>
            <a:avLst/>
            <a:gdLst>
              <a:gd name="T0" fmla="*/ 36 w 36"/>
              <a:gd name="T1" fmla="*/ 12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6838950" y="411480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6834188" y="4110038"/>
            <a:ext cx="14287" cy="9525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12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12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6843713" y="41100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6834188" y="4100513"/>
            <a:ext cx="20637" cy="14287"/>
          </a:xfrm>
          <a:custGeom>
            <a:avLst/>
            <a:gdLst>
              <a:gd name="T0" fmla="*/ 48 w 48"/>
              <a:gd name="T1" fmla="*/ 24 h 36"/>
              <a:gd name="T2" fmla="*/ 12 w 48"/>
              <a:gd name="T3" fmla="*/ 0 h 36"/>
              <a:gd name="T4" fmla="*/ 0 w 48"/>
              <a:gd name="T5" fmla="*/ 24 h 36"/>
              <a:gd name="T6" fmla="*/ 36 w 48"/>
              <a:gd name="T7" fmla="*/ 36 h 36"/>
              <a:gd name="T8" fmla="*/ 48 w 48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12" y="0"/>
                </a:lnTo>
                <a:lnTo>
                  <a:pt x="0" y="24"/>
                </a:lnTo>
                <a:lnTo>
                  <a:pt x="36" y="36"/>
                </a:lnTo>
                <a:lnTo>
                  <a:pt x="48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6848475" y="4105275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6838950" y="4094163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6848475" y="4094163"/>
            <a:ext cx="6350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6843713" y="4089400"/>
            <a:ext cx="15875" cy="15875"/>
          </a:xfrm>
          <a:custGeom>
            <a:avLst/>
            <a:gdLst>
              <a:gd name="T0" fmla="*/ 36 w 36"/>
              <a:gd name="T1" fmla="*/ 12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6854825" y="408940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6848475" y="4079875"/>
            <a:ext cx="15875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24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24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6859588" y="40846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6848475" y="4075113"/>
            <a:ext cx="20638" cy="14287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6859588" y="4075113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6854825" y="4070350"/>
            <a:ext cx="14288" cy="9525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6864350" y="40703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6859588" y="4059238"/>
            <a:ext cx="14287" cy="15875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24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24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6869113" y="4059238"/>
            <a:ext cx="4762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6859588" y="4054475"/>
            <a:ext cx="19050" cy="15875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6873875" y="4054475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6864350" y="4044950"/>
            <a:ext cx="14288" cy="14288"/>
          </a:xfrm>
          <a:custGeom>
            <a:avLst/>
            <a:gdLst>
              <a:gd name="T0" fmla="*/ 36 w 36"/>
              <a:gd name="T1" fmla="*/ 12 h 36"/>
              <a:gd name="T2" fmla="*/ 12 w 36"/>
              <a:gd name="T3" fmla="*/ 0 h 36"/>
              <a:gd name="T4" fmla="*/ 0 w 36"/>
              <a:gd name="T5" fmla="*/ 24 h 36"/>
              <a:gd name="T6" fmla="*/ 36 w 36"/>
              <a:gd name="T7" fmla="*/ 36 h 36"/>
              <a:gd name="T8" fmla="*/ 36 w 36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2"/>
                </a:moveTo>
                <a:lnTo>
                  <a:pt x="12" y="0"/>
                </a:lnTo>
                <a:lnTo>
                  <a:pt x="0" y="24"/>
                </a:lnTo>
                <a:lnTo>
                  <a:pt x="36" y="36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6873875" y="40449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6869113" y="4030663"/>
            <a:ext cx="20637" cy="19050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24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56"/>
          <p:cNvSpPr>
            <a:spLocks/>
          </p:cNvSpPr>
          <p:nvPr/>
        </p:nvSpPr>
        <p:spPr bwMode="auto">
          <a:xfrm>
            <a:off x="6883400" y="4030663"/>
            <a:ext cx="6350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57"/>
          <p:cNvSpPr>
            <a:spLocks/>
          </p:cNvSpPr>
          <p:nvPr/>
        </p:nvSpPr>
        <p:spPr bwMode="auto">
          <a:xfrm>
            <a:off x="6873875" y="4014788"/>
            <a:ext cx="20638" cy="20637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36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36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Freeform 158"/>
          <p:cNvSpPr>
            <a:spLocks/>
          </p:cNvSpPr>
          <p:nvPr/>
        </p:nvSpPr>
        <p:spPr bwMode="auto">
          <a:xfrm>
            <a:off x="6889750" y="401478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6878638" y="3995738"/>
            <a:ext cx="25400" cy="23812"/>
          </a:xfrm>
          <a:custGeom>
            <a:avLst/>
            <a:gdLst>
              <a:gd name="T0" fmla="*/ 60 w 60"/>
              <a:gd name="T1" fmla="*/ 12 h 60"/>
              <a:gd name="T2" fmla="*/ 24 w 60"/>
              <a:gd name="T3" fmla="*/ 0 h 60"/>
              <a:gd name="T4" fmla="*/ 0 w 60"/>
              <a:gd name="T5" fmla="*/ 48 h 60"/>
              <a:gd name="T6" fmla="*/ 36 w 60"/>
              <a:gd name="T7" fmla="*/ 60 h 60"/>
              <a:gd name="T8" fmla="*/ 60 w 60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60" y="12"/>
                </a:moveTo>
                <a:lnTo>
                  <a:pt x="24" y="0"/>
                </a:lnTo>
                <a:lnTo>
                  <a:pt x="0" y="48"/>
                </a:lnTo>
                <a:lnTo>
                  <a:pt x="36" y="60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60"/>
          <p:cNvSpPr>
            <a:spLocks/>
          </p:cNvSpPr>
          <p:nvPr/>
        </p:nvSpPr>
        <p:spPr bwMode="auto">
          <a:xfrm>
            <a:off x="6894513" y="3995738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Freeform 161"/>
          <p:cNvSpPr>
            <a:spLocks/>
          </p:cNvSpPr>
          <p:nvPr/>
        </p:nvSpPr>
        <p:spPr bwMode="auto">
          <a:xfrm>
            <a:off x="6889750" y="3979863"/>
            <a:ext cx="19050" cy="20637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36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36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Freeform 162"/>
          <p:cNvSpPr>
            <a:spLocks/>
          </p:cNvSpPr>
          <p:nvPr/>
        </p:nvSpPr>
        <p:spPr bwMode="auto">
          <a:xfrm>
            <a:off x="6904038" y="397986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Freeform 163"/>
          <p:cNvSpPr>
            <a:spLocks/>
          </p:cNvSpPr>
          <p:nvPr/>
        </p:nvSpPr>
        <p:spPr bwMode="auto">
          <a:xfrm>
            <a:off x="6894513" y="3960813"/>
            <a:ext cx="19050" cy="23812"/>
          </a:xfrm>
          <a:custGeom>
            <a:avLst/>
            <a:gdLst>
              <a:gd name="T0" fmla="*/ 48 w 48"/>
              <a:gd name="T1" fmla="*/ 12 h 60"/>
              <a:gd name="T2" fmla="*/ 24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24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164"/>
          <p:cNvSpPr>
            <a:spLocks/>
          </p:cNvSpPr>
          <p:nvPr/>
        </p:nvSpPr>
        <p:spPr bwMode="auto">
          <a:xfrm>
            <a:off x="6908800" y="3960813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6904038" y="3940175"/>
            <a:ext cx="20637" cy="25400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24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24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6918325" y="3940175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67"/>
          <p:cNvSpPr>
            <a:spLocks/>
          </p:cNvSpPr>
          <p:nvPr/>
        </p:nvSpPr>
        <p:spPr bwMode="auto">
          <a:xfrm>
            <a:off x="6908800" y="3919538"/>
            <a:ext cx="20638" cy="25400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168"/>
          <p:cNvSpPr>
            <a:spLocks/>
          </p:cNvSpPr>
          <p:nvPr/>
        </p:nvSpPr>
        <p:spPr bwMode="auto">
          <a:xfrm>
            <a:off x="6924675" y="3919538"/>
            <a:ext cx="4763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6913563" y="3900488"/>
            <a:ext cx="25400" cy="25400"/>
          </a:xfrm>
          <a:custGeom>
            <a:avLst/>
            <a:gdLst>
              <a:gd name="T0" fmla="*/ 60 w 60"/>
              <a:gd name="T1" fmla="*/ 12 h 60"/>
              <a:gd name="T2" fmla="*/ 24 w 60"/>
              <a:gd name="T3" fmla="*/ 0 h 60"/>
              <a:gd name="T4" fmla="*/ 0 w 60"/>
              <a:gd name="T5" fmla="*/ 48 h 60"/>
              <a:gd name="T6" fmla="*/ 36 w 60"/>
              <a:gd name="T7" fmla="*/ 60 h 60"/>
              <a:gd name="T8" fmla="*/ 60 w 60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60" y="12"/>
                </a:moveTo>
                <a:lnTo>
                  <a:pt x="24" y="0"/>
                </a:lnTo>
                <a:lnTo>
                  <a:pt x="0" y="48"/>
                </a:lnTo>
                <a:lnTo>
                  <a:pt x="36" y="60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6929438" y="3900488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171"/>
          <p:cNvSpPr>
            <a:spLocks/>
          </p:cNvSpPr>
          <p:nvPr/>
        </p:nvSpPr>
        <p:spPr bwMode="auto">
          <a:xfrm>
            <a:off x="6924675" y="3875088"/>
            <a:ext cx="19050" cy="30162"/>
          </a:xfrm>
          <a:custGeom>
            <a:avLst/>
            <a:gdLst>
              <a:gd name="T0" fmla="*/ 48 w 48"/>
              <a:gd name="T1" fmla="*/ 12 h 72"/>
              <a:gd name="T2" fmla="*/ 12 w 48"/>
              <a:gd name="T3" fmla="*/ 0 h 72"/>
              <a:gd name="T4" fmla="*/ 0 w 48"/>
              <a:gd name="T5" fmla="*/ 60 h 72"/>
              <a:gd name="T6" fmla="*/ 36 w 48"/>
              <a:gd name="T7" fmla="*/ 72 h 72"/>
              <a:gd name="T8" fmla="*/ 48 w 48"/>
              <a:gd name="T9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72">
                <a:moveTo>
                  <a:pt x="48" y="12"/>
                </a:moveTo>
                <a:lnTo>
                  <a:pt x="12" y="0"/>
                </a:lnTo>
                <a:lnTo>
                  <a:pt x="0" y="60"/>
                </a:lnTo>
                <a:lnTo>
                  <a:pt x="36" y="72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6938963" y="387508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73"/>
          <p:cNvSpPr>
            <a:spLocks/>
          </p:cNvSpPr>
          <p:nvPr/>
        </p:nvSpPr>
        <p:spPr bwMode="auto">
          <a:xfrm>
            <a:off x="6929438" y="3856038"/>
            <a:ext cx="25400" cy="23812"/>
          </a:xfrm>
          <a:custGeom>
            <a:avLst/>
            <a:gdLst>
              <a:gd name="T0" fmla="*/ 60 w 60"/>
              <a:gd name="T1" fmla="*/ 12 h 60"/>
              <a:gd name="T2" fmla="*/ 24 w 60"/>
              <a:gd name="T3" fmla="*/ 0 h 60"/>
              <a:gd name="T4" fmla="*/ 0 w 60"/>
              <a:gd name="T5" fmla="*/ 48 h 60"/>
              <a:gd name="T6" fmla="*/ 36 w 60"/>
              <a:gd name="T7" fmla="*/ 60 h 60"/>
              <a:gd name="T8" fmla="*/ 60 w 60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60" y="12"/>
                </a:moveTo>
                <a:lnTo>
                  <a:pt x="24" y="0"/>
                </a:lnTo>
                <a:lnTo>
                  <a:pt x="0" y="48"/>
                </a:lnTo>
                <a:lnTo>
                  <a:pt x="36" y="60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174"/>
          <p:cNvSpPr>
            <a:spLocks/>
          </p:cNvSpPr>
          <p:nvPr/>
        </p:nvSpPr>
        <p:spPr bwMode="auto">
          <a:xfrm>
            <a:off x="6943725" y="3856038"/>
            <a:ext cx="11113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175"/>
          <p:cNvSpPr>
            <a:spLocks/>
          </p:cNvSpPr>
          <p:nvPr/>
        </p:nvSpPr>
        <p:spPr bwMode="auto">
          <a:xfrm>
            <a:off x="6938963" y="3830638"/>
            <a:ext cx="20637" cy="30162"/>
          </a:xfrm>
          <a:custGeom>
            <a:avLst/>
            <a:gdLst>
              <a:gd name="T0" fmla="*/ 48 w 48"/>
              <a:gd name="T1" fmla="*/ 12 h 72"/>
              <a:gd name="T2" fmla="*/ 12 w 48"/>
              <a:gd name="T3" fmla="*/ 0 h 72"/>
              <a:gd name="T4" fmla="*/ 0 w 48"/>
              <a:gd name="T5" fmla="*/ 60 h 72"/>
              <a:gd name="T6" fmla="*/ 36 w 48"/>
              <a:gd name="T7" fmla="*/ 72 h 72"/>
              <a:gd name="T8" fmla="*/ 48 w 48"/>
              <a:gd name="T9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72">
                <a:moveTo>
                  <a:pt x="48" y="12"/>
                </a:moveTo>
                <a:lnTo>
                  <a:pt x="12" y="0"/>
                </a:lnTo>
                <a:lnTo>
                  <a:pt x="0" y="60"/>
                </a:lnTo>
                <a:lnTo>
                  <a:pt x="36" y="72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176"/>
          <p:cNvSpPr>
            <a:spLocks/>
          </p:cNvSpPr>
          <p:nvPr/>
        </p:nvSpPr>
        <p:spPr bwMode="auto">
          <a:xfrm>
            <a:off x="6954838" y="38306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6943725" y="3800475"/>
            <a:ext cx="25400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72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72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78"/>
          <p:cNvSpPr>
            <a:spLocks/>
          </p:cNvSpPr>
          <p:nvPr/>
        </p:nvSpPr>
        <p:spPr bwMode="auto">
          <a:xfrm>
            <a:off x="6964363" y="380047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6954838" y="3765550"/>
            <a:ext cx="23812" cy="39688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180"/>
          <p:cNvSpPr>
            <a:spLocks/>
          </p:cNvSpPr>
          <p:nvPr/>
        </p:nvSpPr>
        <p:spPr bwMode="auto">
          <a:xfrm>
            <a:off x="6969125" y="3765550"/>
            <a:ext cx="9525" cy="4763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181"/>
          <p:cNvSpPr>
            <a:spLocks/>
          </p:cNvSpPr>
          <p:nvPr/>
        </p:nvSpPr>
        <p:spPr bwMode="auto">
          <a:xfrm>
            <a:off x="6964363" y="3735388"/>
            <a:ext cx="25400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72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72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182"/>
          <p:cNvSpPr>
            <a:spLocks/>
          </p:cNvSpPr>
          <p:nvPr/>
        </p:nvSpPr>
        <p:spPr bwMode="auto">
          <a:xfrm>
            <a:off x="6978650" y="3735388"/>
            <a:ext cx="11113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183"/>
          <p:cNvSpPr>
            <a:spLocks/>
          </p:cNvSpPr>
          <p:nvPr/>
        </p:nvSpPr>
        <p:spPr bwMode="auto">
          <a:xfrm>
            <a:off x="6973888" y="3700463"/>
            <a:ext cx="20637" cy="39687"/>
          </a:xfrm>
          <a:custGeom>
            <a:avLst/>
            <a:gdLst>
              <a:gd name="T0" fmla="*/ 48 w 48"/>
              <a:gd name="T1" fmla="*/ 12 h 96"/>
              <a:gd name="T2" fmla="*/ 24 w 48"/>
              <a:gd name="T3" fmla="*/ 0 h 96"/>
              <a:gd name="T4" fmla="*/ 0 w 48"/>
              <a:gd name="T5" fmla="*/ 84 h 96"/>
              <a:gd name="T6" fmla="*/ 36 w 48"/>
              <a:gd name="T7" fmla="*/ 96 h 96"/>
              <a:gd name="T8" fmla="*/ 48 w 48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48" y="12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6" name="Group 184"/>
          <p:cNvGrpSpPr>
            <a:grpSpLocks/>
          </p:cNvGrpSpPr>
          <p:nvPr/>
        </p:nvGrpSpPr>
        <p:grpSpPr bwMode="auto">
          <a:xfrm>
            <a:off x="6983413" y="2901950"/>
            <a:ext cx="685800" cy="1187450"/>
            <a:chOff x="5158" y="8692"/>
            <a:chExt cx="1645" cy="2857"/>
          </a:xfrm>
        </p:grpSpPr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5170" y="10613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5158" y="10529"/>
              <a:ext cx="48" cy="96"/>
            </a:xfrm>
            <a:custGeom>
              <a:avLst/>
              <a:gdLst>
                <a:gd name="T0" fmla="*/ 48 w 48"/>
                <a:gd name="T1" fmla="*/ 12 h 96"/>
                <a:gd name="T2" fmla="*/ 12 w 48"/>
                <a:gd name="T3" fmla="*/ 0 h 96"/>
                <a:gd name="T4" fmla="*/ 0 w 48"/>
                <a:gd name="T5" fmla="*/ 84 h 96"/>
                <a:gd name="T6" fmla="*/ 24 w 48"/>
                <a:gd name="T7" fmla="*/ 96 h 96"/>
                <a:gd name="T8" fmla="*/ 48 w 48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48" y="12"/>
                  </a:moveTo>
                  <a:lnTo>
                    <a:pt x="12" y="0"/>
                  </a:lnTo>
                  <a:lnTo>
                    <a:pt x="0" y="84"/>
                  </a:lnTo>
                  <a:lnTo>
                    <a:pt x="24" y="9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5194" y="10529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5170" y="10445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5218" y="10445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5194" y="10361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5242" y="10361"/>
              <a:ext cx="12" cy="1"/>
            </a:xfrm>
            <a:custGeom>
              <a:avLst/>
              <a:gdLst>
                <a:gd name="T0" fmla="*/ 12 w 12"/>
                <a:gd name="T1" fmla="*/ 12 w 12"/>
                <a:gd name="T2" fmla="*/ 12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5218" y="10265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96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96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5266" y="10265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2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5242" y="10181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5278" y="10181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12 h 12"/>
                <a:gd name="T4" fmla="*/ 24 w 24"/>
                <a:gd name="T5" fmla="*/ 12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5266" y="10097"/>
              <a:ext cx="60" cy="96"/>
            </a:xfrm>
            <a:custGeom>
              <a:avLst/>
              <a:gdLst>
                <a:gd name="T0" fmla="*/ 60 w 60"/>
                <a:gd name="T1" fmla="*/ 0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5302" y="10097"/>
              <a:ext cx="24" cy="1"/>
            </a:xfrm>
            <a:custGeom>
              <a:avLst/>
              <a:gdLst>
                <a:gd name="T0" fmla="*/ 0 w 24"/>
                <a:gd name="T1" fmla="*/ 24 w 24"/>
                <a:gd name="T2" fmla="*/ 24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5290" y="10001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96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96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5314" y="10001"/>
              <a:ext cx="12" cy="1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5314" y="9917"/>
              <a:ext cx="48" cy="96"/>
            </a:xfrm>
            <a:custGeom>
              <a:avLst/>
              <a:gdLst>
                <a:gd name="T0" fmla="*/ 48 w 48"/>
                <a:gd name="T1" fmla="*/ 12 h 96"/>
                <a:gd name="T2" fmla="*/ 12 w 48"/>
                <a:gd name="T3" fmla="*/ 0 h 96"/>
                <a:gd name="T4" fmla="*/ 0 w 48"/>
                <a:gd name="T5" fmla="*/ 84 h 96"/>
                <a:gd name="T6" fmla="*/ 36 w 48"/>
                <a:gd name="T7" fmla="*/ 96 h 96"/>
                <a:gd name="T8" fmla="*/ 48 w 48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48" y="12"/>
                  </a:moveTo>
                  <a:lnTo>
                    <a:pt x="12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5326" y="9917"/>
              <a:ext cx="24" cy="1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12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5338" y="9833"/>
              <a:ext cx="48" cy="96"/>
            </a:xfrm>
            <a:custGeom>
              <a:avLst/>
              <a:gdLst>
                <a:gd name="T0" fmla="*/ 48 w 48"/>
                <a:gd name="T1" fmla="*/ 0 h 96"/>
                <a:gd name="T2" fmla="*/ 12 w 48"/>
                <a:gd name="T3" fmla="*/ 0 h 96"/>
                <a:gd name="T4" fmla="*/ 0 w 48"/>
                <a:gd name="T5" fmla="*/ 84 h 96"/>
                <a:gd name="T6" fmla="*/ 24 w 48"/>
                <a:gd name="T7" fmla="*/ 96 h 96"/>
                <a:gd name="T8" fmla="*/ 48 w 48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48" y="0"/>
                  </a:moveTo>
                  <a:lnTo>
                    <a:pt x="12" y="0"/>
                  </a:lnTo>
                  <a:lnTo>
                    <a:pt x="0" y="84"/>
                  </a:lnTo>
                  <a:lnTo>
                    <a:pt x="24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5350" y="9833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5350" y="9737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96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96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5374" y="9737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5374" y="9653"/>
              <a:ext cx="60" cy="96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5398" y="9653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5398" y="9569"/>
              <a:ext cx="60" cy="96"/>
            </a:xfrm>
            <a:custGeom>
              <a:avLst/>
              <a:gdLst>
                <a:gd name="T0" fmla="*/ 36 w 60"/>
                <a:gd name="T1" fmla="*/ 96 h 96"/>
                <a:gd name="T2" fmla="*/ 0 w 60"/>
                <a:gd name="T3" fmla="*/ 84 h 96"/>
                <a:gd name="T4" fmla="*/ 24 w 60"/>
                <a:gd name="T5" fmla="*/ 0 h 96"/>
                <a:gd name="T6" fmla="*/ 60 w 60"/>
                <a:gd name="T7" fmla="*/ 12 h 96"/>
                <a:gd name="T8" fmla="*/ 36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36" y="96"/>
                  </a:moveTo>
                  <a:lnTo>
                    <a:pt x="0" y="84"/>
                  </a:lnTo>
                  <a:lnTo>
                    <a:pt x="24" y="0"/>
                  </a:lnTo>
                  <a:lnTo>
                    <a:pt x="60" y="12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5422" y="9569"/>
              <a:ext cx="24" cy="1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5422" y="9485"/>
              <a:ext cx="60" cy="96"/>
            </a:xfrm>
            <a:custGeom>
              <a:avLst/>
              <a:gdLst>
                <a:gd name="T0" fmla="*/ 36 w 60"/>
                <a:gd name="T1" fmla="*/ 96 h 96"/>
                <a:gd name="T2" fmla="*/ 0 w 60"/>
                <a:gd name="T3" fmla="*/ 84 h 96"/>
                <a:gd name="T4" fmla="*/ 24 w 60"/>
                <a:gd name="T5" fmla="*/ 0 h 96"/>
                <a:gd name="T6" fmla="*/ 60 w 60"/>
                <a:gd name="T7" fmla="*/ 12 h 96"/>
                <a:gd name="T8" fmla="*/ 36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36" y="96"/>
                  </a:moveTo>
                  <a:lnTo>
                    <a:pt x="0" y="84"/>
                  </a:lnTo>
                  <a:lnTo>
                    <a:pt x="24" y="0"/>
                  </a:lnTo>
                  <a:lnTo>
                    <a:pt x="60" y="12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5446" y="9485"/>
              <a:ext cx="12" cy="1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5446" y="9401"/>
              <a:ext cx="60" cy="96"/>
            </a:xfrm>
            <a:custGeom>
              <a:avLst/>
              <a:gdLst>
                <a:gd name="T0" fmla="*/ 36 w 60"/>
                <a:gd name="T1" fmla="*/ 96 h 96"/>
                <a:gd name="T2" fmla="*/ 0 w 60"/>
                <a:gd name="T3" fmla="*/ 84 h 96"/>
                <a:gd name="T4" fmla="*/ 24 w 60"/>
                <a:gd name="T5" fmla="*/ 0 h 96"/>
                <a:gd name="T6" fmla="*/ 60 w 60"/>
                <a:gd name="T7" fmla="*/ 12 h 96"/>
                <a:gd name="T8" fmla="*/ 36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36" y="96"/>
                  </a:moveTo>
                  <a:lnTo>
                    <a:pt x="0" y="84"/>
                  </a:lnTo>
                  <a:lnTo>
                    <a:pt x="24" y="0"/>
                  </a:lnTo>
                  <a:lnTo>
                    <a:pt x="60" y="12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5470" y="9401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5470" y="9329"/>
              <a:ext cx="48" cy="84"/>
            </a:xfrm>
            <a:custGeom>
              <a:avLst/>
              <a:gdLst>
                <a:gd name="T0" fmla="*/ 36 w 48"/>
                <a:gd name="T1" fmla="*/ 84 h 84"/>
                <a:gd name="T2" fmla="*/ 0 w 48"/>
                <a:gd name="T3" fmla="*/ 72 h 84"/>
                <a:gd name="T4" fmla="*/ 24 w 48"/>
                <a:gd name="T5" fmla="*/ 0 h 84"/>
                <a:gd name="T6" fmla="*/ 48 w 48"/>
                <a:gd name="T7" fmla="*/ 12 h 84"/>
                <a:gd name="T8" fmla="*/ 36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36" y="84"/>
                  </a:moveTo>
                  <a:lnTo>
                    <a:pt x="0" y="7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5494" y="9329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auto">
            <a:xfrm>
              <a:off x="5494" y="9256"/>
              <a:ext cx="48" cy="85"/>
            </a:xfrm>
            <a:custGeom>
              <a:avLst/>
              <a:gdLst>
                <a:gd name="T0" fmla="*/ 24 w 48"/>
                <a:gd name="T1" fmla="*/ 85 h 85"/>
                <a:gd name="T2" fmla="*/ 0 w 48"/>
                <a:gd name="T3" fmla="*/ 73 h 85"/>
                <a:gd name="T4" fmla="*/ 12 w 48"/>
                <a:gd name="T5" fmla="*/ 0 h 85"/>
                <a:gd name="T6" fmla="*/ 48 w 48"/>
                <a:gd name="T7" fmla="*/ 0 h 85"/>
                <a:gd name="T8" fmla="*/ 24 w 4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5">
                  <a:moveTo>
                    <a:pt x="24" y="85"/>
                  </a:moveTo>
                  <a:lnTo>
                    <a:pt x="0" y="73"/>
                  </a:lnTo>
                  <a:lnTo>
                    <a:pt x="12" y="0"/>
                  </a:lnTo>
                  <a:lnTo>
                    <a:pt x="48" y="0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auto">
            <a:xfrm>
              <a:off x="5506" y="9244"/>
              <a:ext cx="24" cy="12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5506" y="9172"/>
              <a:ext cx="60" cy="84"/>
            </a:xfrm>
            <a:custGeom>
              <a:avLst/>
              <a:gdLst>
                <a:gd name="T0" fmla="*/ 60 w 60"/>
                <a:gd name="T1" fmla="*/ 12 h 84"/>
                <a:gd name="T2" fmla="*/ 24 w 60"/>
                <a:gd name="T3" fmla="*/ 0 h 84"/>
                <a:gd name="T4" fmla="*/ 0 w 60"/>
                <a:gd name="T5" fmla="*/ 84 h 84"/>
                <a:gd name="T6" fmla="*/ 36 w 60"/>
                <a:gd name="T7" fmla="*/ 84 h 84"/>
                <a:gd name="T8" fmla="*/ 60 w 60"/>
                <a:gd name="T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84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5530" y="9172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5530" y="9112"/>
              <a:ext cx="60" cy="72"/>
            </a:xfrm>
            <a:custGeom>
              <a:avLst/>
              <a:gdLst>
                <a:gd name="T0" fmla="*/ 60 w 60"/>
                <a:gd name="T1" fmla="*/ 0 h 72"/>
                <a:gd name="T2" fmla="*/ 24 w 60"/>
                <a:gd name="T3" fmla="*/ 0 h 72"/>
                <a:gd name="T4" fmla="*/ 0 w 60"/>
                <a:gd name="T5" fmla="*/ 60 h 72"/>
                <a:gd name="T6" fmla="*/ 36 w 60"/>
                <a:gd name="T7" fmla="*/ 72 h 72"/>
                <a:gd name="T8" fmla="*/ 60 w 6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60" y="0"/>
                  </a:moveTo>
                  <a:lnTo>
                    <a:pt x="24" y="0"/>
                  </a:lnTo>
                  <a:lnTo>
                    <a:pt x="0" y="60"/>
                  </a:lnTo>
                  <a:lnTo>
                    <a:pt x="36" y="7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5554" y="9112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auto">
            <a:xfrm>
              <a:off x="5554" y="9064"/>
              <a:ext cx="48" cy="48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48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5566" y="9064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5566" y="9028"/>
              <a:ext cx="48" cy="48"/>
            </a:xfrm>
            <a:custGeom>
              <a:avLst/>
              <a:gdLst>
                <a:gd name="T0" fmla="*/ 48 w 48"/>
                <a:gd name="T1" fmla="*/ 12 h 48"/>
                <a:gd name="T2" fmla="*/ 24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24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5590" y="9028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5590" y="8980"/>
              <a:ext cx="48" cy="60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48 h 60"/>
                <a:gd name="T6" fmla="*/ 24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24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5602" y="8980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5602" y="8944"/>
              <a:ext cx="48" cy="48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5614" y="8944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5614" y="8908"/>
              <a:ext cx="48" cy="48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5626" y="8908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5626" y="8872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5638" y="8872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5638" y="8848"/>
              <a:ext cx="48" cy="48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24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auto">
            <a:xfrm>
              <a:off x="5650" y="8848"/>
              <a:ext cx="24" cy="1"/>
            </a:xfrm>
            <a:custGeom>
              <a:avLst/>
              <a:gdLst>
                <a:gd name="T0" fmla="*/ 12 w 24"/>
                <a:gd name="T1" fmla="*/ 12 w 24"/>
                <a:gd name="T2" fmla="*/ 0 w 24"/>
                <a:gd name="T3" fmla="*/ 24 w 24"/>
                <a:gd name="T4" fmla="*/ 12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5662" y="8824"/>
              <a:ext cx="36" cy="36"/>
            </a:xfrm>
            <a:custGeom>
              <a:avLst/>
              <a:gdLst>
                <a:gd name="T0" fmla="*/ 36 w 36"/>
                <a:gd name="T1" fmla="*/ 12 h 36"/>
                <a:gd name="T2" fmla="*/ 12 w 36"/>
                <a:gd name="T3" fmla="*/ 0 h 36"/>
                <a:gd name="T4" fmla="*/ 0 w 36"/>
                <a:gd name="T5" fmla="*/ 24 h 36"/>
                <a:gd name="T6" fmla="*/ 24 w 36"/>
                <a:gd name="T7" fmla="*/ 36 h 36"/>
                <a:gd name="T8" fmla="*/ 36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4" y="36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auto">
            <a:xfrm>
              <a:off x="5674" y="8812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38"/>
            <p:cNvSpPr>
              <a:spLocks/>
            </p:cNvSpPr>
            <p:nvPr/>
          </p:nvSpPr>
          <p:spPr bwMode="auto">
            <a:xfrm>
              <a:off x="5674" y="8788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12 w 48"/>
                <a:gd name="T3" fmla="*/ 0 h 48"/>
                <a:gd name="T4" fmla="*/ 0 w 48"/>
                <a:gd name="T5" fmla="*/ 24 h 48"/>
                <a:gd name="T6" fmla="*/ 24 w 48"/>
                <a:gd name="T7" fmla="*/ 48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39"/>
            <p:cNvSpPr>
              <a:spLocks/>
            </p:cNvSpPr>
            <p:nvPr/>
          </p:nvSpPr>
          <p:spPr bwMode="auto">
            <a:xfrm>
              <a:off x="5686" y="8788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0"/>
            <p:cNvSpPr>
              <a:spLocks/>
            </p:cNvSpPr>
            <p:nvPr/>
          </p:nvSpPr>
          <p:spPr bwMode="auto">
            <a:xfrm>
              <a:off x="5686" y="8764"/>
              <a:ext cx="48" cy="48"/>
            </a:xfrm>
            <a:custGeom>
              <a:avLst/>
              <a:gdLst>
                <a:gd name="T0" fmla="*/ 48 w 48"/>
                <a:gd name="T1" fmla="*/ 24 h 48"/>
                <a:gd name="T2" fmla="*/ 12 w 48"/>
                <a:gd name="T3" fmla="*/ 0 h 48"/>
                <a:gd name="T4" fmla="*/ 0 w 48"/>
                <a:gd name="T5" fmla="*/ 24 h 48"/>
                <a:gd name="T6" fmla="*/ 24 w 48"/>
                <a:gd name="T7" fmla="*/ 48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4" y="4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1"/>
            <p:cNvSpPr>
              <a:spLocks/>
            </p:cNvSpPr>
            <p:nvPr/>
          </p:nvSpPr>
          <p:spPr bwMode="auto">
            <a:xfrm>
              <a:off x="5698" y="8764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2"/>
            <p:cNvSpPr>
              <a:spLocks/>
            </p:cNvSpPr>
            <p:nvPr/>
          </p:nvSpPr>
          <p:spPr bwMode="auto">
            <a:xfrm>
              <a:off x="5698" y="8752"/>
              <a:ext cx="49" cy="36"/>
            </a:xfrm>
            <a:custGeom>
              <a:avLst/>
              <a:gdLst>
                <a:gd name="T0" fmla="*/ 49 w 49"/>
                <a:gd name="T1" fmla="*/ 24 h 36"/>
                <a:gd name="T2" fmla="*/ 12 w 49"/>
                <a:gd name="T3" fmla="*/ 0 h 36"/>
                <a:gd name="T4" fmla="*/ 0 w 49"/>
                <a:gd name="T5" fmla="*/ 12 h 36"/>
                <a:gd name="T6" fmla="*/ 36 w 49"/>
                <a:gd name="T7" fmla="*/ 36 h 36"/>
                <a:gd name="T8" fmla="*/ 49 w 49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49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5710" y="8752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4"/>
            <p:cNvSpPr>
              <a:spLocks/>
            </p:cNvSpPr>
            <p:nvPr/>
          </p:nvSpPr>
          <p:spPr bwMode="auto">
            <a:xfrm>
              <a:off x="5710" y="8740"/>
              <a:ext cx="37" cy="36"/>
            </a:xfrm>
            <a:custGeom>
              <a:avLst/>
              <a:gdLst>
                <a:gd name="T0" fmla="*/ 37 w 37"/>
                <a:gd name="T1" fmla="*/ 24 h 36"/>
                <a:gd name="T2" fmla="*/ 12 w 37"/>
                <a:gd name="T3" fmla="*/ 0 h 36"/>
                <a:gd name="T4" fmla="*/ 0 w 37"/>
                <a:gd name="T5" fmla="*/ 12 h 36"/>
                <a:gd name="T6" fmla="*/ 37 w 37"/>
                <a:gd name="T7" fmla="*/ 36 h 36"/>
                <a:gd name="T8" fmla="*/ 37 w 37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7" y="36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5"/>
            <p:cNvSpPr>
              <a:spLocks/>
            </p:cNvSpPr>
            <p:nvPr/>
          </p:nvSpPr>
          <p:spPr bwMode="auto">
            <a:xfrm>
              <a:off x="5722" y="8740"/>
              <a:ext cx="25" cy="1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  <a:gd name="T4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auto">
            <a:xfrm>
              <a:off x="5722" y="8728"/>
              <a:ext cx="37" cy="36"/>
            </a:xfrm>
            <a:custGeom>
              <a:avLst/>
              <a:gdLst>
                <a:gd name="T0" fmla="*/ 37 w 37"/>
                <a:gd name="T1" fmla="*/ 24 h 36"/>
                <a:gd name="T2" fmla="*/ 12 w 37"/>
                <a:gd name="T3" fmla="*/ 0 h 36"/>
                <a:gd name="T4" fmla="*/ 0 w 37"/>
                <a:gd name="T5" fmla="*/ 12 h 36"/>
                <a:gd name="T6" fmla="*/ 25 w 37"/>
                <a:gd name="T7" fmla="*/ 36 h 36"/>
                <a:gd name="T8" fmla="*/ 37 w 37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5" y="36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auto">
            <a:xfrm>
              <a:off x="5734" y="8728"/>
              <a:ext cx="13" cy="12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13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auto">
            <a:xfrm>
              <a:off x="5734" y="8716"/>
              <a:ext cx="37" cy="36"/>
            </a:xfrm>
            <a:custGeom>
              <a:avLst/>
              <a:gdLst>
                <a:gd name="T0" fmla="*/ 37 w 37"/>
                <a:gd name="T1" fmla="*/ 36 h 36"/>
                <a:gd name="T2" fmla="*/ 13 w 37"/>
                <a:gd name="T3" fmla="*/ 0 h 36"/>
                <a:gd name="T4" fmla="*/ 0 w 37"/>
                <a:gd name="T5" fmla="*/ 12 h 36"/>
                <a:gd name="T6" fmla="*/ 25 w 37"/>
                <a:gd name="T7" fmla="*/ 36 h 36"/>
                <a:gd name="T8" fmla="*/ 37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25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auto">
            <a:xfrm>
              <a:off x="5747" y="8716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5747" y="8716"/>
              <a:ext cx="24" cy="36"/>
            </a:xfrm>
            <a:custGeom>
              <a:avLst/>
              <a:gdLst>
                <a:gd name="T0" fmla="*/ 24 w 24"/>
                <a:gd name="T1" fmla="*/ 24 h 36"/>
                <a:gd name="T2" fmla="*/ 0 w 24"/>
                <a:gd name="T3" fmla="*/ 0 h 36"/>
                <a:gd name="T4" fmla="*/ 0 w 24"/>
                <a:gd name="T5" fmla="*/ 0 h 36"/>
                <a:gd name="T6" fmla="*/ 24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5747" y="8716"/>
              <a:ext cx="24" cy="12"/>
            </a:xfrm>
            <a:custGeom>
              <a:avLst/>
              <a:gdLst>
                <a:gd name="T0" fmla="*/ 12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12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5759" y="8704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0 w 24"/>
                <a:gd name="T3" fmla="*/ 0 h 36"/>
                <a:gd name="T4" fmla="*/ 0 w 24"/>
                <a:gd name="T5" fmla="*/ 12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5759" y="8704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5759" y="8704"/>
              <a:ext cx="24" cy="36"/>
            </a:xfrm>
            <a:custGeom>
              <a:avLst/>
              <a:gdLst>
                <a:gd name="T0" fmla="*/ 24 w 24"/>
                <a:gd name="T1" fmla="*/ 24 h 36"/>
                <a:gd name="T2" fmla="*/ 12 w 24"/>
                <a:gd name="T3" fmla="*/ 0 h 36"/>
                <a:gd name="T4" fmla="*/ 0 w 24"/>
                <a:gd name="T5" fmla="*/ 0 h 36"/>
                <a:gd name="T6" fmla="*/ 24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5771" y="8704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5771" y="8692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12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5783" y="8692"/>
              <a:ext cx="12" cy="24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0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5783" y="8692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5795" y="8692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5795" y="8692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12 w 12"/>
                <a:gd name="T7" fmla="*/ 36 h 36"/>
                <a:gd name="T8" fmla="*/ 12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5807" y="8692"/>
              <a:ext cx="1" cy="12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5807" y="8692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0 w 12"/>
                <a:gd name="T3" fmla="*/ 0 h 36"/>
                <a:gd name="T4" fmla="*/ 0 w 12"/>
                <a:gd name="T5" fmla="*/ 0 h 36"/>
                <a:gd name="T6" fmla="*/ 0 w 12"/>
                <a:gd name="T7" fmla="*/ 36 h 36"/>
                <a:gd name="T8" fmla="*/ 12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5807" y="8692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auto">
            <a:xfrm>
              <a:off x="5807" y="8692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12 w 12"/>
                <a:gd name="T7" fmla="*/ 36 h 36"/>
                <a:gd name="T8" fmla="*/ 12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auto">
            <a:xfrm>
              <a:off x="5819" y="8692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266"/>
            <p:cNvSpPr>
              <a:spLocks noChangeArrowheads="1"/>
            </p:cNvSpPr>
            <p:nvPr/>
          </p:nvSpPr>
          <p:spPr bwMode="auto">
            <a:xfrm>
              <a:off x="5819" y="8692"/>
              <a:ext cx="12" cy="36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5831" y="8692"/>
              <a:ext cx="1" cy="12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5831" y="8692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0 w 12"/>
                <a:gd name="T7" fmla="*/ 36 h 36"/>
                <a:gd name="T8" fmla="*/ 0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5843" y="8692"/>
              <a:ext cx="1" cy="12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auto">
            <a:xfrm>
              <a:off x="5831" y="8692"/>
              <a:ext cx="24" cy="36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5855" y="8692"/>
              <a:ext cx="1" cy="24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2"/>
            <p:cNvSpPr>
              <a:spLocks/>
            </p:cNvSpPr>
            <p:nvPr/>
          </p:nvSpPr>
          <p:spPr bwMode="auto">
            <a:xfrm>
              <a:off x="5843" y="8692"/>
              <a:ext cx="24" cy="36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5867" y="8692"/>
              <a:ext cx="1" cy="24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5843" y="8692"/>
              <a:ext cx="24" cy="36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12 h 36"/>
                <a:gd name="T4" fmla="*/ 24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5867" y="8704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5855" y="8704"/>
              <a:ext cx="24" cy="36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24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5879" y="8704"/>
              <a:ext cx="1" cy="24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5867" y="8704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12 h 36"/>
                <a:gd name="T4" fmla="*/ 12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auto">
            <a:xfrm>
              <a:off x="5891" y="8716"/>
              <a:ext cx="1" cy="12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5867" y="8716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0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5891" y="8716"/>
              <a:ext cx="12" cy="24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5879" y="8716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5903" y="8728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5879" y="8728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5915" y="8740"/>
              <a:ext cx="1" cy="12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5891" y="8740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5915" y="8752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5903" y="8752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5927" y="8764"/>
              <a:ext cx="12" cy="24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5915" y="8764"/>
              <a:ext cx="48" cy="48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24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5951" y="8788"/>
              <a:ext cx="12" cy="24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5927" y="8788"/>
              <a:ext cx="48" cy="48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24 h 48"/>
                <a:gd name="T4" fmla="*/ 36 w 48"/>
                <a:gd name="T5" fmla="*/ 0 h 48"/>
                <a:gd name="T6" fmla="*/ 0 w 48"/>
                <a:gd name="T7" fmla="*/ 24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5963" y="8812"/>
              <a:ext cx="12" cy="24"/>
            </a:xfrm>
            <a:custGeom>
              <a:avLst/>
              <a:gdLst>
                <a:gd name="T0" fmla="*/ 12 w 12"/>
                <a:gd name="T1" fmla="*/ 12 h 24"/>
                <a:gd name="T2" fmla="*/ 12 w 12"/>
                <a:gd name="T3" fmla="*/ 12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12"/>
                  </a:moveTo>
                  <a:lnTo>
                    <a:pt x="12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5939" y="8824"/>
              <a:ext cx="48" cy="36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12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5975" y="8848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951" y="8848"/>
              <a:ext cx="48" cy="48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24 h 48"/>
                <a:gd name="T4" fmla="*/ 36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5987" y="8872"/>
              <a:ext cx="12" cy="24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5963" y="8872"/>
              <a:ext cx="48" cy="4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36 h 48"/>
                <a:gd name="T4" fmla="*/ 36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48" y="36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5999" y="8908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5987" y="8908"/>
              <a:ext cx="48" cy="48"/>
            </a:xfrm>
            <a:custGeom>
              <a:avLst/>
              <a:gdLst>
                <a:gd name="T0" fmla="*/ 0 w 48"/>
                <a:gd name="T1" fmla="*/ 12 h 48"/>
                <a:gd name="T2" fmla="*/ 24 w 48"/>
                <a:gd name="T3" fmla="*/ 0 h 48"/>
                <a:gd name="T4" fmla="*/ 48 w 48"/>
                <a:gd name="T5" fmla="*/ 36 h 48"/>
                <a:gd name="T6" fmla="*/ 12 w 48"/>
                <a:gd name="T7" fmla="*/ 48 h 48"/>
                <a:gd name="T8" fmla="*/ 0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12"/>
                  </a:moveTo>
                  <a:lnTo>
                    <a:pt x="24" y="0"/>
                  </a:lnTo>
                  <a:lnTo>
                    <a:pt x="48" y="36"/>
                  </a:lnTo>
                  <a:lnTo>
                    <a:pt x="12" y="4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6011" y="8944"/>
              <a:ext cx="24" cy="12"/>
            </a:xfrm>
            <a:custGeom>
              <a:avLst/>
              <a:gdLst>
                <a:gd name="T0" fmla="*/ 0 w 24"/>
                <a:gd name="T1" fmla="*/ 12 h 12"/>
                <a:gd name="T2" fmla="*/ 24 w 24"/>
                <a:gd name="T3" fmla="*/ 0 h 12"/>
                <a:gd name="T4" fmla="*/ 24 w 24"/>
                <a:gd name="T5" fmla="*/ 0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5999" y="8944"/>
              <a:ext cx="48" cy="48"/>
            </a:xfrm>
            <a:custGeom>
              <a:avLst/>
              <a:gdLst>
                <a:gd name="T0" fmla="*/ 0 w 48"/>
                <a:gd name="T1" fmla="*/ 12 h 48"/>
                <a:gd name="T2" fmla="*/ 36 w 48"/>
                <a:gd name="T3" fmla="*/ 0 h 48"/>
                <a:gd name="T4" fmla="*/ 48 w 48"/>
                <a:gd name="T5" fmla="*/ 36 h 48"/>
                <a:gd name="T6" fmla="*/ 12 w 48"/>
                <a:gd name="T7" fmla="*/ 48 h 48"/>
                <a:gd name="T8" fmla="*/ 0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12"/>
                  </a:moveTo>
                  <a:lnTo>
                    <a:pt x="36" y="0"/>
                  </a:lnTo>
                  <a:lnTo>
                    <a:pt x="48" y="36"/>
                  </a:lnTo>
                  <a:lnTo>
                    <a:pt x="12" y="4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6035" y="8980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6011" y="8980"/>
              <a:ext cx="48" cy="60"/>
            </a:xfrm>
            <a:custGeom>
              <a:avLst/>
              <a:gdLst>
                <a:gd name="T0" fmla="*/ 0 w 48"/>
                <a:gd name="T1" fmla="*/ 12 h 60"/>
                <a:gd name="T2" fmla="*/ 36 w 48"/>
                <a:gd name="T3" fmla="*/ 0 h 60"/>
                <a:gd name="T4" fmla="*/ 48 w 48"/>
                <a:gd name="T5" fmla="*/ 48 h 60"/>
                <a:gd name="T6" fmla="*/ 12 w 48"/>
                <a:gd name="T7" fmla="*/ 60 h 60"/>
                <a:gd name="T8" fmla="*/ 0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12"/>
                  </a:moveTo>
                  <a:lnTo>
                    <a:pt x="36" y="0"/>
                  </a:lnTo>
                  <a:lnTo>
                    <a:pt x="48" y="48"/>
                  </a:lnTo>
                  <a:lnTo>
                    <a:pt x="12" y="6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6047" y="9028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6023" y="9028"/>
              <a:ext cx="48" cy="48"/>
            </a:xfrm>
            <a:custGeom>
              <a:avLst/>
              <a:gdLst>
                <a:gd name="T0" fmla="*/ 0 w 48"/>
                <a:gd name="T1" fmla="*/ 12 h 48"/>
                <a:gd name="T2" fmla="*/ 36 w 48"/>
                <a:gd name="T3" fmla="*/ 0 h 48"/>
                <a:gd name="T4" fmla="*/ 48 w 48"/>
                <a:gd name="T5" fmla="*/ 36 h 48"/>
                <a:gd name="T6" fmla="*/ 12 w 48"/>
                <a:gd name="T7" fmla="*/ 48 h 48"/>
                <a:gd name="T8" fmla="*/ 0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12"/>
                  </a:moveTo>
                  <a:lnTo>
                    <a:pt x="36" y="0"/>
                  </a:lnTo>
                  <a:lnTo>
                    <a:pt x="48" y="36"/>
                  </a:lnTo>
                  <a:lnTo>
                    <a:pt x="12" y="4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6059" y="9064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6035" y="9064"/>
              <a:ext cx="48" cy="48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48 h 48"/>
                <a:gd name="T4" fmla="*/ 36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6071" y="9112"/>
              <a:ext cx="12" cy="1"/>
            </a:xfrm>
            <a:custGeom>
              <a:avLst/>
              <a:gdLst>
                <a:gd name="T0" fmla="*/ 12 w 12"/>
                <a:gd name="T1" fmla="*/ 12 w 12"/>
                <a:gd name="T2" fmla="*/ 12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6047" y="9112"/>
              <a:ext cx="60" cy="72"/>
            </a:xfrm>
            <a:custGeom>
              <a:avLst/>
              <a:gdLst>
                <a:gd name="T0" fmla="*/ 24 w 60"/>
                <a:gd name="T1" fmla="*/ 72 h 72"/>
                <a:gd name="T2" fmla="*/ 60 w 60"/>
                <a:gd name="T3" fmla="*/ 60 h 72"/>
                <a:gd name="T4" fmla="*/ 36 w 60"/>
                <a:gd name="T5" fmla="*/ 0 h 72"/>
                <a:gd name="T6" fmla="*/ 0 w 60"/>
                <a:gd name="T7" fmla="*/ 0 h 72"/>
                <a:gd name="T8" fmla="*/ 24 w 6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24" y="72"/>
                  </a:moveTo>
                  <a:lnTo>
                    <a:pt x="60" y="6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6095" y="9172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6071" y="9172"/>
              <a:ext cx="60" cy="84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84 h 84"/>
                <a:gd name="T4" fmla="*/ 36 w 60"/>
                <a:gd name="T5" fmla="*/ 0 h 84"/>
                <a:gd name="T6" fmla="*/ 0 w 60"/>
                <a:gd name="T7" fmla="*/ 12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6119" y="9256"/>
              <a:ext cx="12" cy="1"/>
            </a:xfrm>
            <a:custGeom>
              <a:avLst/>
              <a:gdLst>
                <a:gd name="T0" fmla="*/ 12 w 12"/>
                <a:gd name="T1" fmla="*/ 12 w 12"/>
                <a:gd name="T2" fmla="*/ 12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6095" y="9256"/>
              <a:ext cx="60" cy="85"/>
            </a:xfrm>
            <a:custGeom>
              <a:avLst/>
              <a:gdLst>
                <a:gd name="T0" fmla="*/ 24 w 60"/>
                <a:gd name="T1" fmla="*/ 85 h 85"/>
                <a:gd name="T2" fmla="*/ 60 w 60"/>
                <a:gd name="T3" fmla="*/ 73 h 85"/>
                <a:gd name="T4" fmla="*/ 36 w 60"/>
                <a:gd name="T5" fmla="*/ 0 h 85"/>
                <a:gd name="T6" fmla="*/ 0 w 60"/>
                <a:gd name="T7" fmla="*/ 0 h 85"/>
                <a:gd name="T8" fmla="*/ 24 w 60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5">
                  <a:moveTo>
                    <a:pt x="24" y="85"/>
                  </a:moveTo>
                  <a:lnTo>
                    <a:pt x="60" y="7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6143" y="9329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6119" y="9329"/>
              <a:ext cx="60" cy="84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72 h 84"/>
                <a:gd name="T4" fmla="*/ 36 w 60"/>
                <a:gd name="T5" fmla="*/ 0 h 84"/>
                <a:gd name="T6" fmla="*/ 0 w 60"/>
                <a:gd name="T7" fmla="*/ 12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7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6155" y="9401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6143" y="9401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auto">
            <a:xfrm>
              <a:off x="6179" y="9485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auto">
            <a:xfrm>
              <a:off x="6167" y="9485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auto">
            <a:xfrm>
              <a:off x="6203" y="9569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auto">
            <a:xfrm>
              <a:off x="6191" y="9569"/>
              <a:ext cx="48" cy="96"/>
            </a:xfrm>
            <a:custGeom>
              <a:avLst/>
              <a:gdLst>
                <a:gd name="T0" fmla="*/ 24 w 48"/>
                <a:gd name="T1" fmla="*/ 96 h 96"/>
                <a:gd name="T2" fmla="*/ 48 w 48"/>
                <a:gd name="T3" fmla="*/ 84 h 96"/>
                <a:gd name="T4" fmla="*/ 36 w 48"/>
                <a:gd name="T5" fmla="*/ 0 h 96"/>
                <a:gd name="T6" fmla="*/ 0 w 48"/>
                <a:gd name="T7" fmla="*/ 12 h 96"/>
                <a:gd name="T8" fmla="*/ 24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24" y="96"/>
                  </a:moveTo>
                  <a:lnTo>
                    <a:pt x="48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auto">
            <a:xfrm>
              <a:off x="6227" y="9653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auto">
            <a:xfrm>
              <a:off x="6215" y="9653"/>
              <a:ext cx="48" cy="96"/>
            </a:xfrm>
            <a:custGeom>
              <a:avLst/>
              <a:gdLst>
                <a:gd name="T0" fmla="*/ 12 w 48"/>
                <a:gd name="T1" fmla="*/ 96 h 96"/>
                <a:gd name="T2" fmla="*/ 48 w 48"/>
                <a:gd name="T3" fmla="*/ 84 h 96"/>
                <a:gd name="T4" fmla="*/ 24 w 48"/>
                <a:gd name="T5" fmla="*/ 0 h 96"/>
                <a:gd name="T6" fmla="*/ 0 w 48"/>
                <a:gd name="T7" fmla="*/ 12 h 96"/>
                <a:gd name="T8" fmla="*/ 12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2" y="96"/>
                  </a:moveTo>
                  <a:lnTo>
                    <a:pt x="48" y="84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6251" y="9737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6227" y="9737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96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9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6275" y="9833"/>
              <a:ext cx="12" cy="1"/>
            </a:xfrm>
            <a:custGeom>
              <a:avLst/>
              <a:gdLst>
                <a:gd name="T0" fmla="*/ 0 w 12"/>
                <a:gd name="T1" fmla="*/ 12 w 12"/>
                <a:gd name="T2" fmla="*/ 12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6251" y="9833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0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auto">
            <a:xfrm>
              <a:off x="6299" y="9917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6275" y="9917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auto">
            <a:xfrm>
              <a:off x="6323" y="10001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  <a:gd name="T4" fmla="*/ 12 w 12"/>
                <a:gd name="T5" fmla="*/ 0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6299" y="10001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96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9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6323" y="10097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6323" y="10097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0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6347" y="10193"/>
              <a:ext cx="12" cy="1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6347" y="10181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6371" y="10277"/>
              <a:ext cx="12" cy="1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6371" y="10265"/>
              <a:ext cx="48" cy="96"/>
            </a:xfrm>
            <a:custGeom>
              <a:avLst/>
              <a:gdLst>
                <a:gd name="T0" fmla="*/ 12 w 48"/>
                <a:gd name="T1" fmla="*/ 96 h 96"/>
                <a:gd name="T2" fmla="*/ 48 w 48"/>
                <a:gd name="T3" fmla="*/ 96 h 96"/>
                <a:gd name="T4" fmla="*/ 36 w 48"/>
                <a:gd name="T5" fmla="*/ 0 h 96"/>
                <a:gd name="T6" fmla="*/ 0 w 48"/>
                <a:gd name="T7" fmla="*/ 12 h 96"/>
                <a:gd name="T8" fmla="*/ 12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2" y="96"/>
                  </a:moveTo>
                  <a:lnTo>
                    <a:pt x="48" y="9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6383" y="10361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6383" y="10361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0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6407" y="10457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6407" y="10445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6431" y="10541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6431" y="10529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6455" y="10625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6455" y="10613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6479" y="10709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6479" y="10697"/>
              <a:ext cx="60" cy="84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72 h 84"/>
                <a:gd name="T4" fmla="*/ 36 w 60"/>
                <a:gd name="T5" fmla="*/ 0 h 84"/>
                <a:gd name="T6" fmla="*/ 0 w 60"/>
                <a:gd name="T7" fmla="*/ 12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7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6503" y="10781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6503" y="10769"/>
              <a:ext cx="60" cy="96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6527" y="10865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6527" y="10853"/>
              <a:ext cx="48" cy="84"/>
            </a:xfrm>
            <a:custGeom>
              <a:avLst/>
              <a:gdLst>
                <a:gd name="T0" fmla="*/ 24 w 48"/>
                <a:gd name="T1" fmla="*/ 84 h 84"/>
                <a:gd name="T2" fmla="*/ 48 w 48"/>
                <a:gd name="T3" fmla="*/ 72 h 84"/>
                <a:gd name="T4" fmla="*/ 36 w 48"/>
                <a:gd name="T5" fmla="*/ 0 h 84"/>
                <a:gd name="T6" fmla="*/ 0 w 48"/>
                <a:gd name="T7" fmla="*/ 12 h 84"/>
                <a:gd name="T8" fmla="*/ 24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84"/>
                  </a:moveTo>
                  <a:lnTo>
                    <a:pt x="48" y="7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6551" y="10937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auto">
            <a:xfrm>
              <a:off x="6551" y="10925"/>
              <a:ext cx="48" cy="72"/>
            </a:xfrm>
            <a:custGeom>
              <a:avLst/>
              <a:gdLst>
                <a:gd name="T0" fmla="*/ 12 w 48"/>
                <a:gd name="T1" fmla="*/ 72 h 72"/>
                <a:gd name="T2" fmla="*/ 48 w 48"/>
                <a:gd name="T3" fmla="*/ 60 h 72"/>
                <a:gd name="T4" fmla="*/ 24 w 48"/>
                <a:gd name="T5" fmla="*/ 0 h 72"/>
                <a:gd name="T6" fmla="*/ 0 w 48"/>
                <a:gd name="T7" fmla="*/ 12 h 72"/>
                <a:gd name="T8" fmla="*/ 12 w 48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12" y="72"/>
                  </a:moveTo>
                  <a:lnTo>
                    <a:pt x="48" y="6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6563" y="10997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6563" y="10985"/>
              <a:ext cx="48" cy="60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6575" y="11045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6575" y="11033"/>
              <a:ext cx="60" cy="72"/>
            </a:xfrm>
            <a:custGeom>
              <a:avLst/>
              <a:gdLst>
                <a:gd name="T0" fmla="*/ 24 w 60"/>
                <a:gd name="T1" fmla="*/ 72 h 72"/>
                <a:gd name="T2" fmla="*/ 60 w 60"/>
                <a:gd name="T3" fmla="*/ 60 h 72"/>
                <a:gd name="T4" fmla="*/ 36 w 60"/>
                <a:gd name="T5" fmla="*/ 0 h 72"/>
                <a:gd name="T6" fmla="*/ 0 w 60"/>
                <a:gd name="T7" fmla="*/ 12 h 72"/>
                <a:gd name="T8" fmla="*/ 24 w 6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24" y="72"/>
                  </a:moveTo>
                  <a:lnTo>
                    <a:pt x="60" y="60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6599" y="11105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auto">
            <a:xfrm>
              <a:off x="6599" y="11093"/>
              <a:ext cx="48" cy="60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6611" y="11153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6611" y="11141"/>
              <a:ext cx="48" cy="60"/>
            </a:xfrm>
            <a:custGeom>
              <a:avLst/>
              <a:gdLst>
                <a:gd name="T0" fmla="*/ 24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24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24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6635" y="11201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6635" y="11189"/>
              <a:ext cx="48" cy="60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24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6647" y="11249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6647" y="11237"/>
              <a:ext cx="48" cy="60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6659" y="11297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6659" y="11285"/>
              <a:ext cx="60" cy="48"/>
            </a:xfrm>
            <a:custGeom>
              <a:avLst/>
              <a:gdLst>
                <a:gd name="T0" fmla="*/ 24 w 60"/>
                <a:gd name="T1" fmla="*/ 48 h 48"/>
                <a:gd name="T2" fmla="*/ 60 w 60"/>
                <a:gd name="T3" fmla="*/ 36 h 48"/>
                <a:gd name="T4" fmla="*/ 36 w 60"/>
                <a:gd name="T5" fmla="*/ 0 h 48"/>
                <a:gd name="T6" fmla="*/ 0 w 60"/>
                <a:gd name="T7" fmla="*/ 12 h 48"/>
                <a:gd name="T8" fmla="*/ 24 w 6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8">
                  <a:moveTo>
                    <a:pt x="24" y="48"/>
                  </a:moveTo>
                  <a:lnTo>
                    <a:pt x="60" y="3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6683" y="11333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6683" y="11321"/>
              <a:ext cx="48" cy="60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6695" y="11381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6695" y="11369"/>
              <a:ext cx="48" cy="4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36 h 48"/>
                <a:gd name="T4" fmla="*/ 36 w 48"/>
                <a:gd name="T5" fmla="*/ 0 h 48"/>
                <a:gd name="T6" fmla="*/ 0 w 48"/>
                <a:gd name="T7" fmla="*/ 12 h 48"/>
                <a:gd name="T8" fmla="*/ 2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48" y="3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6719" y="11417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6719" y="11405"/>
              <a:ext cx="48" cy="48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36 h 48"/>
                <a:gd name="T4" fmla="*/ 24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3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6731" y="11453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6731" y="11441"/>
              <a:ext cx="48" cy="36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12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6743" y="11477"/>
              <a:ext cx="12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6743" y="11465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12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6755" y="1148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0"/>
            <p:cNvSpPr>
              <a:spLocks/>
            </p:cNvSpPr>
            <p:nvPr/>
          </p:nvSpPr>
          <p:spPr bwMode="auto">
            <a:xfrm>
              <a:off x="6755" y="11477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24 h 36"/>
                <a:gd name="T4" fmla="*/ 24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24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81"/>
            <p:cNvSpPr>
              <a:spLocks/>
            </p:cNvSpPr>
            <p:nvPr/>
          </p:nvSpPr>
          <p:spPr bwMode="auto">
            <a:xfrm>
              <a:off x="6755" y="11513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82"/>
            <p:cNvSpPr>
              <a:spLocks/>
            </p:cNvSpPr>
            <p:nvPr/>
          </p:nvSpPr>
          <p:spPr bwMode="auto">
            <a:xfrm>
              <a:off x="6755" y="11501"/>
              <a:ext cx="48" cy="24"/>
            </a:xfrm>
            <a:custGeom>
              <a:avLst/>
              <a:gdLst>
                <a:gd name="T0" fmla="*/ 12 w 48"/>
                <a:gd name="T1" fmla="*/ 24 h 24"/>
                <a:gd name="T2" fmla="*/ 48 w 48"/>
                <a:gd name="T3" fmla="*/ 12 h 24"/>
                <a:gd name="T4" fmla="*/ 36 w 48"/>
                <a:gd name="T5" fmla="*/ 0 h 24"/>
                <a:gd name="T6" fmla="*/ 0 w 48"/>
                <a:gd name="T7" fmla="*/ 12 h 24"/>
                <a:gd name="T8" fmla="*/ 12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12" y="24"/>
                  </a:moveTo>
                  <a:lnTo>
                    <a:pt x="48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83"/>
            <p:cNvSpPr>
              <a:spLocks/>
            </p:cNvSpPr>
            <p:nvPr/>
          </p:nvSpPr>
          <p:spPr bwMode="auto">
            <a:xfrm>
              <a:off x="6767" y="11525"/>
              <a:ext cx="24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84"/>
            <p:cNvSpPr>
              <a:spLocks/>
            </p:cNvSpPr>
            <p:nvPr/>
          </p:nvSpPr>
          <p:spPr bwMode="auto">
            <a:xfrm>
              <a:off x="6767" y="11513"/>
              <a:ext cx="36" cy="36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12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7" name="Freeform 385"/>
          <p:cNvSpPr>
            <a:spLocks/>
          </p:cNvSpPr>
          <p:nvPr/>
        </p:nvSpPr>
        <p:spPr bwMode="auto">
          <a:xfrm>
            <a:off x="7659688" y="4089400"/>
            <a:ext cx="4762" cy="1588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Freeform 386"/>
          <p:cNvSpPr>
            <a:spLocks/>
          </p:cNvSpPr>
          <p:nvPr/>
        </p:nvSpPr>
        <p:spPr bwMode="auto">
          <a:xfrm>
            <a:off x="7659688" y="4079875"/>
            <a:ext cx="15875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24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24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Freeform 387"/>
          <p:cNvSpPr>
            <a:spLocks/>
          </p:cNvSpPr>
          <p:nvPr/>
        </p:nvSpPr>
        <p:spPr bwMode="auto">
          <a:xfrm>
            <a:off x="7659688" y="4094163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Freeform 388"/>
          <p:cNvSpPr>
            <a:spLocks/>
          </p:cNvSpPr>
          <p:nvPr/>
        </p:nvSpPr>
        <p:spPr bwMode="auto">
          <a:xfrm>
            <a:off x="7659688" y="4089400"/>
            <a:ext cx="20637" cy="15875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12 h 36"/>
              <a:gd name="T4" fmla="*/ 36 w 48"/>
              <a:gd name="T5" fmla="*/ 0 h 36"/>
              <a:gd name="T6" fmla="*/ 0 w 48"/>
              <a:gd name="T7" fmla="*/ 12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12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Freeform 389"/>
          <p:cNvSpPr>
            <a:spLocks/>
          </p:cNvSpPr>
          <p:nvPr/>
        </p:nvSpPr>
        <p:spPr bwMode="auto">
          <a:xfrm>
            <a:off x="7664450" y="4100513"/>
            <a:ext cx="11113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Freeform 390"/>
          <p:cNvSpPr>
            <a:spLocks/>
          </p:cNvSpPr>
          <p:nvPr/>
        </p:nvSpPr>
        <p:spPr bwMode="auto">
          <a:xfrm>
            <a:off x="7664450" y="4094163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Freeform 391"/>
          <p:cNvSpPr>
            <a:spLocks/>
          </p:cNvSpPr>
          <p:nvPr/>
        </p:nvSpPr>
        <p:spPr bwMode="auto">
          <a:xfrm>
            <a:off x="7669213" y="4110038"/>
            <a:ext cx="6350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Freeform 392"/>
          <p:cNvSpPr>
            <a:spLocks/>
          </p:cNvSpPr>
          <p:nvPr/>
        </p:nvSpPr>
        <p:spPr bwMode="auto">
          <a:xfrm>
            <a:off x="7669213" y="4100513"/>
            <a:ext cx="15875" cy="14287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24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24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Freeform 393"/>
          <p:cNvSpPr>
            <a:spLocks/>
          </p:cNvSpPr>
          <p:nvPr/>
        </p:nvSpPr>
        <p:spPr bwMode="auto">
          <a:xfrm>
            <a:off x="7669213" y="4114800"/>
            <a:ext cx="11112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Freeform 394"/>
          <p:cNvSpPr>
            <a:spLocks/>
          </p:cNvSpPr>
          <p:nvPr/>
        </p:nvSpPr>
        <p:spPr bwMode="auto">
          <a:xfrm>
            <a:off x="7669213" y="4110038"/>
            <a:ext cx="20637" cy="9525"/>
          </a:xfrm>
          <a:custGeom>
            <a:avLst/>
            <a:gdLst>
              <a:gd name="T0" fmla="*/ 12 w 48"/>
              <a:gd name="T1" fmla="*/ 24 h 24"/>
              <a:gd name="T2" fmla="*/ 48 w 48"/>
              <a:gd name="T3" fmla="*/ 12 h 24"/>
              <a:gd name="T4" fmla="*/ 36 w 48"/>
              <a:gd name="T5" fmla="*/ 0 h 24"/>
              <a:gd name="T6" fmla="*/ 0 w 48"/>
              <a:gd name="T7" fmla="*/ 12 h 24"/>
              <a:gd name="T8" fmla="*/ 12 w 48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4">
                <a:moveTo>
                  <a:pt x="12" y="24"/>
                </a:moveTo>
                <a:lnTo>
                  <a:pt x="48" y="12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Freeform 395"/>
          <p:cNvSpPr>
            <a:spLocks/>
          </p:cNvSpPr>
          <p:nvPr/>
        </p:nvSpPr>
        <p:spPr bwMode="auto">
          <a:xfrm>
            <a:off x="7675563" y="411956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Freeform 396"/>
          <p:cNvSpPr>
            <a:spLocks/>
          </p:cNvSpPr>
          <p:nvPr/>
        </p:nvSpPr>
        <p:spPr bwMode="auto">
          <a:xfrm>
            <a:off x="7675563" y="4114800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12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Freeform 397"/>
          <p:cNvSpPr>
            <a:spLocks/>
          </p:cNvSpPr>
          <p:nvPr/>
        </p:nvSpPr>
        <p:spPr bwMode="auto">
          <a:xfrm>
            <a:off x="7680325" y="4124325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Freeform 398"/>
          <p:cNvSpPr>
            <a:spLocks/>
          </p:cNvSpPr>
          <p:nvPr/>
        </p:nvSpPr>
        <p:spPr bwMode="auto">
          <a:xfrm>
            <a:off x="7680325" y="4119563"/>
            <a:ext cx="14288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12 h 24"/>
              <a:gd name="T4" fmla="*/ 24 w 36"/>
              <a:gd name="T5" fmla="*/ 0 h 24"/>
              <a:gd name="T6" fmla="*/ 0 w 36"/>
              <a:gd name="T7" fmla="*/ 24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Freeform 399"/>
          <p:cNvSpPr>
            <a:spLocks/>
          </p:cNvSpPr>
          <p:nvPr/>
        </p:nvSpPr>
        <p:spPr bwMode="auto">
          <a:xfrm>
            <a:off x="7680325" y="4129088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Freeform 400"/>
          <p:cNvSpPr>
            <a:spLocks/>
          </p:cNvSpPr>
          <p:nvPr/>
        </p:nvSpPr>
        <p:spPr bwMode="auto">
          <a:xfrm>
            <a:off x="7680325" y="4124325"/>
            <a:ext cx="14288" cy="11113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12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Freeform 401"/>
          <p:cNvSpPr>
            <a:spLocks/>
          </p:cNvSpPr>
          <p:nvPr/>
        </p:nvSpPr>
        <p:spPr bwMode="auto">
          <a:xfrm>
            <a:off x="7685088" y="4135438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Freeform 402"/>
          <p:cNvSpPr>
            <a:spLocks/>
          </p:cNvSpPr>
          <p:nvPr/>
        </p:nvSpPr>
        <p:spPr bwMode="auto">
          <a:xfrm>
            <a:off x="7685088" y="4129088"/>
            <a:ext cx="14287" cy="11112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Freeform 403"/>
          <p:cNvSpPr>
            <a:spLocks/>
          </p:cNvSpPr>
          <p:nvPr/>
        </p:nvSpPr>
        <p:spPr bwMode="auto">
          <a:xfrm>
            <a:off x="7685088" y="4140200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Freeform 404"/>
          <p:cNvSpPr>
            <a:spLocks/>
          </p:cNvSpPr>
          <p:nvPr/>
        </p:nvSpPr>
        <p:spPr bwMode="auto">
          <a:xfrm>
            <a:off x="7685088" y="4129088"/>
            <a:ext cx="14287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Freeform 405"/>
          <p:cNvSpPr>
            <a:spLocks/>
          </p:cNvSpPr>
          <p:nvPr/>
        </p:nvSpPr>
        <p:spPr bwMode="auto">
          <a:xfrm>
            <a:off x="7689850" y="41402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Freeform 406"/>
          <p:cNvSpPr>
            <a:spLocks/>
          </p:cNvSpPr>
          <p:nvPr/>
        </p:nvSpPr>
        <p:spPr bwMode="auto">
          <a:xfrm>
            <a:off x="7689850" y="4135438"/>
            <a:ext cx="14288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12 h 24"/>
              <a:gd name="T4" fmla="*/ 24 w 36"/>
              <a:gd name="T5" fmla="*/ 0 h 24"/>
              <a:gd name="T6" fmla="*/ 0 w 36"/>
              <a:gd name="T7" fmla="*/ 24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Freeform 407"/>
          <p:cNvSpPr>
            <a:spLocks/>
          </p:cNvSpPr>
          <p:nvPr/>
        </p:nvSpPr>
        <p:spPr bwMode="auto">
          <a:xfrm>
            <a:off x="7689850" y="414496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Freeform 408"/>
          <p:cNvSpPr>
            <a:spLocks/>
          </p:cNvSpPr>
          <p:nvPr/>
        </p:nvSpPr>
        <p:spPr bwMode="auto">
          <a:xfrm>
            <a:off x="7689850" y="4140200"/>
            <a:ext cx="14288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36 w 36"/>
              <a:gd name="T5" fmla="*/ 0 h 24"/>
              <a:gd name="T6" fmla="*/ 0 w 36"/>
              <a:gd name="T7" fmla="*/ 12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Freeform 409"/>
          <p:cNvSpPr>
            <a:spLocks/>
          </p:cNvSpPr>
          <p:nvPr/>
        </p:nvSpPr>
        <p:spPr bwMode="auto">
          <a:xfrm>
            <a:off x="7694613" y="4149725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Freeform 410"/>
          <p:cNvSpPr>
            <a:spLocks/>
          </p:cNvSpPr>
          <p:nvPr/>
        </p:nvSpPr>
        <p:spPr bwMode="auto">
          <a:xfrm>
            <a:off x="7694613" y="4140200"/>
            <a:ext cx="15875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Freeform 411"/>
          <p:cNvSpPr>
            <a:spLocks/>
          </p:cNvSpPr>
          <p:nvPr/>
        </p:nvSpPr>
        <p:spPr bwMode="auto">
          <a:xfrm>
            <a:off x="7694613" y="4149725"/>
            <a:ext cx="9525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Freeform 412"/>
          <p:cNvSpPr>
            <a:spLocks/>
          </p:cNvSpPr>
          <p:nvPr/>
        </p:nvSpPr>
        <p:spPr bwMode="auto">
          <a:xfrm>
            <a:off x="7694613" y="4144963"/>
            <a:ext cx="15875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Freeform 413"/>
          <p:cNvSpPr>
            <a:spLocks/>
          </p:cNvSpPr>
          <p:nvPr/>
        </p:nvSpPr>
        <p:spPr bwMode="auto">
          <a:xfrm>
            <a:off x="7699375" y="4154488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Freeform 414"/>
          <p:cNvSpPr>
            <a:spLocks/>
          </p:cNvSpPr>
          <p:nvPr/>
        </p:nvSpPr>
        <p:spPr bwMode="auto">
          <a:xfrm>
            <a:off x="7699375" y="4149725"/>
            <a:ext cx="15875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Freeform 415"/>
          <p:cNvSpPr>
            <a:spLocks/>
          </p:cNvSpPr>
          <p:nvPr/>
        </p:nvSpPr>
        <p:spPr bwMode="auto">
          <a:xfrm>
            <a:off x="7699375" y="4159250"/>
            <a:ext cx="11113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Freeform 416"/>
          <p:cNvSpPr>
            <a:spLocks/>
          </p:cNvSpPr>
          <p:nvPr/>
        </p:nvSpPr>
        <p:spPr bwMode="auto">
          <a:xfrm>
            <a:off x="7699375" y="4149725"/>
            <a:ext cx="15875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Freeform 417"/>
          <p:cNvSpPr>
            <a:spLocks/>
          </p:cNvSpPr>
          <p:nvPr/>
        </p:nvSpPr>
        <p:spPr bwMode="auto">
          <a:xfrm>
            <a:off x="7704138" y="4159250"/>
            <a:ext cx="6350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Freeform 418"/>
          <p:cNvSpPr>
            <a:spLocks/>
          </p:cNvSpPr>
          <p:nvPr/>
        </p:nvSpPr>
        <p:spPr bwMode="auto">
          <a:xfrm>
            <a:off x="7704138" y="4154488"/>
            <a:ext cx="15875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12 h 24"/>
              <a:gd name="T4" fmla="*/ 24 w 36"/>
              <a:gd name="T5" fmla="*/ 0 h 24"/>
              <a:gd name="T6" fmla="*/ 0 w 36"/>
              <a:gd name="T7" fmla="*/ 24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Freeform 419"/>
          <p:cNvSpPr>
            <a:spLocks/>
          </p:cNvSpPr>
          <p:nvPr/>
        </p:nvSpPr>
        <p:spPr bwMode="auto">
          <a:xfrm>
            <a:off x="7704138" y="4164013"/>
            <a:ext cx="11112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Freeform 420"/>
          <p:cNvSpPr>
            <a:spLocks/>
          </p:cNvSpPr>
          <p:nvPr/>
        </p:nvSpPr>
        <p:spPr bwMode="auto">
          <a:xfrm>
            <a:off x="7704138" y="4159250"/>
            <a:ext cx="15875" cy="11113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12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Freeform 421"/>
          <p:cNvSpPr>
            <a:spLocks/>
          </p:cNvSpPr>
          <p:nvPr/>
        </p:nvSpPr>
        <p:spPr bwMode="auto">
          <a:xfrm>
            <a:off x="7710488" y="4170363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Freeform 422"/>
          <p:cNvSpPr>
            <a:spLocks/>
          </p:cNvSpPr>
          <p:nvPr/>
        </p:nvSpPr>
        <p:spPr bwMode="auto">
          <a:xfrm>
            <a:off x="7710488" y="4164013"/>
            <a:ext cx="14287" cy="11112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Freeform 423"/>
          <p:cNvSpPr>
            <a:spLocks/>
          </p:cNvSpPr>
          <p:nvPr/>
        </p:nvSpPr>
        <p:spPr bwMode="auto">
          <a:xfrm>
            <a:off x="7715250" y="4175125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Freeform 424"/>
          <p:cNvSpPr>
            <a:spLocks/>
          </p:cNvSpPr>
          <p:nvPr/>
        </p:nvSpPr>
        <p:spPr bwMode="auto">
          <a:xfrm>
            <a:off x="7715250" y="4164013"/>
            <a:ext cx="14288" cy="15875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Freeform 425"/>
          <p:cNvSpPr>
            <a:spLocks/>
          </p:cNvSpPr>
          <p:nvPr/>
        </p:nvSpPr>
        <p:spPr bwMode="auto">
          <a:xfrm>
            <a:off x="7715250" y="4179888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Freeform 426"/>
          <p:cNvSpPr>
            <a:spLocks/>
          </p:cNvSpPr>
          <p:nvPr/>
        </p:nvSpPr>
        <p:spPr bwMode="auto">
          <a:xfrm>
            <a:off x="7715250" y="4170363"/>
            <a:ext cx="14288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Freeform 427"/>
          <p:cNvSpPr>
            <a:spLocks/>
          </p:cNvSpPr>
          <p:nvPr/>
        </p:nvSpPr>
        <p:spPr bwMode="auto">
          <a:xfrm>
            <a:off x="7720013" y="4179888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Freeform 428"/>
          <p:cNvSpPr>
            <a:spLocks/>
          </p:cNvSpPr>
          <p:nvPr/>
        </p:nvSpPr>
        <p:spPr bwMode="auto">
          <a:xfrm>
            <a:off x="7720013" y="4175125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Freeform 429"/>
          <p:cNvSpPr>
            <a:spLocks/>
          </p:cNvSpPr>
          <p:nvPr/>
        </p:nvSpPr>
        <p:spPr bwMode="auto">
          <a:xfrm>
            <a:off x="7724775" y="418465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Freeform 430"/>
          <p:cNvSpPr>
            <a:spLocks/>
          </p:cNvSpPr>
          <p:nvPr/>
        </p:nvSpPr>
        <p:spPr bwMode="auto">
          <a:xfrm>
            <a:off x="7724775" y="4179888"/>
            <a:ext cx="15875" cy="14287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Freeform 431"/>
          <p:cNvSpPr>
            <a:spLocks/>
          </p:cNvSpPr>
          <p:nvPr/>
        </p:nvSpPr>
        <p:spPr bwMode="auto">
          <a:xfrm>
            <a:off x="7724775" y="4189413"/>
            <a:ext cx="9525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Freeform 432"/>
          <p:cNvSpPr>
            <a:spLocks/>
          </p:cNvSpPr>
          <p:nvPr/>
        </p:nvSpPr>
        <p:spPr bwMode="auto">
          <a:xfrm>
            <a:off x="7724775" y="4184650"/>
            <a:ext cx="15875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36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36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Freeform 433"/>
          <p:cNvSpPr>
            <a:spLocks/>
          </p:cNvSpPr>
          <p:nvPr/>
        </p:nvSpPr>
        <p:spPr bwMode="auto">
          <a:xfrm>
            <a:off x="7729538" y="4194175"/>
            <a:ext cx="11112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Freeform 434"/>
          <p:cNvSpPr>
            <a:spLocks/>
          </p:cNvSpPr>
          <p:nvPr/>
        </p:nvSpPr>
        <p:spPr bwMode="auto">
          <a:xfrm>
            <a:off x="7729538" y="4184650"/>
            <a:ext cx="15875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Freeform 435"/>
          <p:cNvSpPr>
            <a:spLocks/>
          </p:cNvSpPr>
          <p:nvPr/>
        </p:nvSpPr>
        <p:spPr bwMode="auto">
          <a:xfrm>
            <a:off x="7734300" y="4198938"/>
            <a:ext cx="6350" cy="1587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Freeform 436"/>
          <p:cNvSpPr>
            <a:spLocks/>
          </p:cNvSpPr>
          <p:nvPr/>
        </p:nvSpPr>
        <p:spPr bwMode="auto">
          <a:xfrm>
            <a:off x="7734300" y="4189413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Freeform 437"/>
          <p:cNvSpPr>
            <a:spLocks/>
          </p:cNvSpPr>
          <p:nvPr/>
        </p:nvSpPr>
        <p:spPr bwMode="auto">
          <a:xfrm>
            <a:off x="7740650" y="4198938"/>
            <a:ext cx="4763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Freeform 438"/>
          <p:cNvSpPr>
            <a:spLocks/>
          </p:cNvSpPr>
          <p:nvPr/>
        </p:nvSpPr>
        <p:spPr bwMode="auto">
          <a:xfrm>
            <a:off x="7740650" y="4194175"/>
            <a:ext cx="9525" cy="15875"/>
          </a:xfrm>
          <a:custGeom>
            <a:avLst/>
            <a:gdLst>
              <a:gd name="T0" fmla="*/ 0 w 24"/>
              <a:gd name="T1" fmla="*/ 36 h 36"/>
              <a:gd name="T2" fmla="*/ 24 w 24"/>
              <a:gd name="T3" fmla="*/ 12 h 36"/>
              <a:gd name="T4" fmla="*/ 24 w 24"/>
              <a:gd name="T5" fmla="*/ 0 h 36"/>
              <a:gd name="T6" fmla="*/ 0 w 24"/>
              <a:gd name="T7" fmla="*/ 24 h 36"/>
              <a:gd name="T8" fmla="*/ 0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0" y="36"/>
                </a:moveTo>
                <a:lnTo>
                  <a:pt x="24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Freeform 439"/>
          <p:cNvSpPr>
            <a:spLocks/>
          </p:cNvSpPr>
          <p:nvPr/>
        </p:nvSpPr>
        <p:spPr bwMode="auto">
          <a:xfrm>
            <a:off x="7740650" y="4205288"/>
            <a:ext cx="9525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Freeform 440"/>
          <p:cNvSpPr>
            <a:spLocks/>
          </p:cNvSpPr>
          <p:nvPr/>
        </p:nvSpPr>
        <p:spPr bwMode="auto">
          <a:xfrm>
            <a:off x="7740650" y="4198938"/>
            <a:ext cx="14288" cy="11112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Freeform 441"/>
          <p:cNvSpPr>
            <a:spLocks/>
          </p:cNvSpPr>
          <p:nvPr/>
        </p:nvSpPr>
        <p:spPr bwMode="auto">
          <a:xfrm>
            <a:off x="7745413" y="4210050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Freeform 442"/>
          <p:cNvSpPr>
            <a:spLocks/>
          </p:cNvSpPr>
          <p:nvPr/>
        </p:nvSpPr>
        <p:spPr bwMode="auto">
          <a:xfrm>
            <a:off x="7745413" y="4198938"/>
            <a:ext cx="14287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Freeform 443"/>
          <p:cNvSpPr>
            <a:spLocks/>
          </p:cNvSpPr>
          <p:nvPr/>
        </p:nvSpPr>
        <p:spPr bwMode="auto">
          <a:xfrm>
            <a:off x="7750175" y="421005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Freeform 444"/>
          <p:cNvSpPr>
            <a:spLocks/>
          </p:cNvSpPr>
          <p:nvPr/>
        </p:nvSpPr>
        <p:spPr bwMode="auto">
          <a:xfrm>
            <a:off x="7750175" y="4205288"/>
            <a:ext cx="14288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Freeform 445"/>
          <p:cNvSpPr>
            <a:spLocks/>
          </p:cNvSpPr>
          <p:nvPr/>
        </p:nvSpPr>
        <p:spPr bwMode="auto">
          <a:xfrm>
            <a:off x="7754938" y="421481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Freeform 446"/>
          <p:cNvSpPr>
            <a:spLocks/>
          </p:cNvSpPr>
          <p:nvPr/>
        </p:nvSpPr>
        <p:spPr bwMode="auto">
          <a:xfrm>
            <a:off x="7754938" y="4210050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Freeform 447"/>
          <p:cNvSpPr>
            <a:spLocks/>
          </p:cNvSpPr>
          <p:nvPr/>
        </p:nvSpPr>
        <p:spPr bwMode="auto">
          <a:xfrm>
            <a:off x="7759700" y="4219575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Freeform 448"/>
          <p:cNvSpPr>
            <a:spLocks/>
          </p:cNvSpPr>
          <p:nvPr/>
        </p:nvSpPr>
        <p:spPr bwMode="auto">
          <a:xfrm>
            <a:off x="7759700" y="4214813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Freeform 449"/>
          <p:cNvSpPr>
            <a:spLocks/>
          </p:cNvSpPr>
          <p:nvPr/>
        </p:nvSpPr>
        <p:spPr bwMode="auto">
          <a:xfrm>
            <a:off x="7764463" y="4224338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Freeform 450"/>
          <p:cNvSpPr>
            <a:spLocks/>
          </p:cNvSpPr>
          <p:nvPr/>
        </p:nvSpPr>
        <p:spPr bwMode="auto">
          <a:xfrm>
            <a:off x="7764463" y="4214813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36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Freeform 451"/>
          <p:cNvSpPr>
            <a:spLocks/>
          </p:cNvSpPr>
          <p:nvPr/>
        </p:nvSpPr>
        <p:spPr bwMode="auto">
          <a:xfrm>
            <a:off x="7769225" y="4229100"/>
            <a:ext cx="6350" cy="1588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Freeform 452"/>
          <p:cNvSpPr>
            <a:spLocks/>
          </p:cNvSpPr>
          <p:nvPr/>
        </p:nvSpPr>
        <p:spPr bwMode="auto">
          <a:xfrm>
            <a:off x="7769225" y="4219575"/>
            <a:ext cx="15875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Freeform 453"/>
          <p:cNvSpPr>
            <a:spLocks/>
          </p:cNvSpPr>
          <p:nvPr/>
        </p:nvSpPr>
        <p:spPr bwMode="auto">
          <a:xfrm>
            <a:off x="7775575" y="42291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Freeform 454"/>
          <p:cNvSpPr>
            <a:spLocks/>
          </p:cNvSpPr>
          <p:nvPr/>
        </p:nvSpPr>
        <p:spPr bwMode="auto">
          <a:xfrm>
            <a:off x="7775575" y="4224338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24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Freeform 455"/>
          <p:cNvSpPr>
            <a:spLocks/>
          </p:cNvSpPr>
          <p:nvPr/>
        </p:nvSpPr>
        <p:spPr bwMode="auto">
          <a:xfrm>
            <a:off x="7780338" y="4233863"/>
            <a:ext cx="4762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Freeform 456"/>
          <p:cNvSpPr>
            <a:spLocks/>
          </p:cNvSpPr>
          <p:nvPr/>
        </p:nvSpPr>
        <p:spPr bwMode="auto">
          <a:xfrm>
            <a:off x="7780338" y="4224338"/>
            <a:ext cx="9525" cy="20637"/>
          </a:xfrm>
          <a:custGeom>
            <a:avLst/>
            <a:gdLst>
              <a:gd name="T0" fmla="*/ 12 w 24"/>
              <a:gd name="T1" fmla="*/ 48 h 48"/>
              <a:gd name="T2" fmla="*/ 24 w 24"/>
              <a:gd name="T3" fmla="*/ 12 h 48"/>
              <a:gd name="T4" fmla="*/ 12 w 24"/>
              <a:gd name="T5" fmla="*/ 0 h 48"/>
              <a:gd name="T6" fmla="*/ 0 w 24"/>
              <a:gd name="T7" fmla="*/ 36 h 48"/>
              <a:gd name="T8" fmla="*/ 12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12" y="48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Freeform 457"/>
          <p:cNvSpPr>
            <a:spLocks/>
          </p:cNvSpPr>
          <p:nvPr/>
        </p:nvSpPr>
        <p:spPr bwMode="auto">
          <a:xfrm>
            <a:off x="7785100" y="4240213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Freeform 458"/>
          <p:cNvSpPr>
            <a:spLocks/>
          </p:cNvSpPr>
          <p:nvPr/>
        </p:nvSpPr>
        <p:spPr bwMode="auto">
          <a:xfrm>
            <a:off x="7785100" y="4229100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12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Freeform 459"/>
          <p:cNvSpPr>
            <a:spLocks/>
          </p:cNvSpPr>
          <p:nvPr/>
        </p:nvSpPr>
        <p:spPr bwMode="auto">
          <a:xfrm>
            <a:off x="7789863" y="424021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Freeform 460"/>
          <p:cNvSpPr>
            <a:spLocks/>
          </p:cNvSpPr>
          <p:nvPr/>
        </p:nvSpPr>
        <p:spPr bwMode="auto">
          <a:xfrm>
            <a:off x="7789863" y="4233863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Freeform 461"/>
          <p:cNvSpPr>
            <a:spLocks/>
          </p:cNvSpPr>
          <p:nvPr/>
        </p:nvSpPr>
        <p:spPr bwMode="auto">
          <a:xfrm>
            <a:off x="7794625" y="4244975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Freeform 462"/>
          <p:cNvSpPr>
            <a:spLocks/>
          </p:cNvSpPr>
          <p:nvPr/>
        </p:nvSpPr>
        <p:spPr bwMode="auto">
          <a:xfrm>
            <a:off x="7794625" y="4233863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12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Freeform 463"/>
          <p:cNvSpPr>
            <a:spLocks/>
          </p:cNvSpPr>
          <p:nvPr/>
        </p:nvSpPr>
        <p:spPr bwMode="auto">
          <a:xfrm>
            <a:off x="7799388" y="4244975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Freeform 464"/>
          <p:cNvSpPr>
            <a:spLocks/>
          </p:cNvSpPr>
          <p:nvPr/>
        </p:nvSpPr>
        <p:spPr bwMode="auto">
          <a:xfrm>
            <a:off x="7799388" y="4240213"/>
            <a:ext cx="11112" cy="14287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Freeform 465"/>
          <p:cNvSpPr>
            <a:spLocks/>
          </p:cNvSpPr>
          <p:nvPr/>
        </p:nvSpPr>
        <p:spPr bwMode="auto">
          <a:xfrm>
            <a:off x="7804150" y="4249738"/>
            <a:ext cx="6350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Freeform 466"/>
          <p:cNvSpPr>
            <a:spLocks/>
          </p:cNvSpPr>
          <p:nvPr/>
        </p:nvSpPr>
        <p:spPr bwMode="auto">
          <a:xfrm>
            <a:off x="7804150" y="4240213"/>
            <a:ext cx="15875" cy="19050"/>
          </a:xfrm>
          <a:custGeom>
            <a:avLst/>
            <a:gdLst>
              <a:gd name="T0" fmla="*/ 12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12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12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" name="Freeform 467"/>
          <p:cNvSpPr>
            <a:spLocks/>
          </p:cNvSpPr>
          <p:nvPr/>
        </p:nvSpPr>
        <p:spPr bwMode="auto">
          <a:xfrm>
            <a:off x="7810500" y="4254500"/>
            <a:ext cx="9525" cy="4763"/>
          </a:xfrm>
          <a:custGeom>
            <a:avLst/>
            <a:gdLst>
              <a:gd name="T0" fmla="*/ 12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12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12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Freeform 468"/>
          <p:cNvSpPr>
            <a:spLocks/>
          </p:cNvSpPr>
          <p:nvPr/>
        </p:nvSpPr>
        <p:spPr bwMode="auto">
          <a:xfrm>
            <a:off x="7815263" y="4244975"/>
            <a:ext cx="9525" cy="14288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12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Freeform 469"/>
          <p:cNvSpPr>
            <a:spLocks/>
          </p:cNvSpPr>
          <p:nvPr/>
        </p:nvSpPr>
        <p:spPr bwMode="auto">
          <a:xfrm>
            <a:off x="7820025" y="4254500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12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12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Freeform 470"/>
          <p:cNvSpPr>
            <a:spLocks/>
          </p:cNvSpPr>
          <p:nvPr/>
        </p:nvSpPr>
        <p:spPr bwMode="auto">
          <a:xfrm>
            <a:off x="7820025" y="4249738"/>
            <a:ext cx="14288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Freeform 471"/>
          <p:cNvSpPr>
            <a:spLocks/>
          </p:cNvSpPr>
          <p:nvPr/>
        </p:nvSpPr>
        <p:spPr bwMode="auto">
          <a:xfrm>
            <a:off x="7824788" y="425926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Freeform 472"/>
          <p:cNvSpPr>
            <a:spLocks/>
          </p:cNvSpPr>
          <p:nvPr/>
        </p:nvSpPr>
        <p:spPr bwMode="auto">
          <a:xfrm>
            <a:off x="7824788" y="4249738"/>
            <a:ext cx="15875" cy="19050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24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24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" name="Freeform 473"/>
          <p:cNvSpPr>
            <a:spLocks/>
          </p:cNvSpPr>
          <p:nvPr/>
        </p:nvSpPr>
        <p:spPr bwMode="auto">
          <a:xfrm>
            <a:off x="7834313" y="4259263"/>
            <a:ext cx="6350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6" name="Freeform 474"/>
          <p:cNvSpPr>
            <a:spLocks/>
          </p:cNvSpPr>
          <p:nvPr/>
        </p:nvSpPr>
        <p:spPr bwMode="auto">
          <a:xfrm>
            <a:off x="7834313" y="4254500"/>
            <a:ext cx="11112" cy="14288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7" name="Freeform 475"/>
          <p:cNvSpPr>
            <a:spLocks/>
          </p:cNvSpPr>
          <p:nvPr/>
        </p:nvSpPr>
        <p:spPr bwMode="auto">
          <a:xfrm>
            <a:off x="7840663" y="4264025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" name="Freeform 476"/>
          <p:cNvSpPr>
            <a:spLocks/>
          </p:cNvSpPr>
          <p:nvPr/>
        </p:nvSpPr>
        <p:spPr bwMode="auto">
          <a:xfrm>
            <a:off x="7840663" y="4254500"/>
            <a:ext cx="14287" cy="20638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9" name="Freeform 477"/>
          <p:cNvSpPr>
            <a:spLocks/>
          </p:cNvSpPr>
          <p:nvPr/>
        </p:nvSpPr>
        <p:spPr bwMode="auto">
          <a:xfrm>
            <a:off x="7850188" y="4264025"/>
            <a:ext cx="4762" cy="11113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0" name="Freeform 478"/>
          <p:cNvSpPr>
            <a:spLocks/>
          </p:cNvSpPr>
          <p:nvPr/>
        </p:nvSpPr>
        <p:spPr bwMode="auto">
          <a:xfrm>
            <a:off x="7850188" y="4259263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" name="Freeform 479"/>
          <p:cNvSpPr>
            <a:spLocks/>
          </p:cNvSpPr>
          <p:nvPr/>
        </p:nvSpPr>
        <p:spPr bwMode="auto">
          <a:xfrm>
            <a:off x="7854950" y="4268788"/>
            <a:ext cx="4763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" name="Freeform 480"/>
          <p:cNvSpPr>
            <a:spLocks/>
          </p:cNvSpPr>
          <p:nvPr/>
        </p:nvSpPr>
        <p:spPr bwMode="auto">
          <a:xfrm>
            <a:off x="7854950" y="4259263"/>
            <a:ext cx="9525" cy="15875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12 h 36"/>
              <a:gd name="T4" fmla="*/ 12 w 24"/>
              <a:gd name="T5" fmla="*/ 0 h 36"/>
              <a:gd name="T6" fmla="*/ 0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3" name="Freeform 481"/>
          <p:cNvSpPr>
            <a:spLocks/>
          </p:cNvSpPr>
          <p:nvPr/>
        </p:nvSpPr>
        <p:spPr bwMode="auto">
          <a:xfrm>
            <a:off x="7864475" y="4268788"/>
            <a:ext cx="1588" cy="6350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" name="Freeform 482"/>
          <p:cNvSpPr>
            <a:spLocks/>
          </p:cNvSpPr>
          <p:nvPr/>
        </p:nvSpPr>
        <p:spPr bwMode="auto">
          <a:xfrm>
            <a:off x="7864475" y="4264025"/>
            <a:ext cx="11113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0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0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5" name="Freeform 483"/>
          <p:cNvSpPr>
            <a:spLocks/>
          </p:cNvSpPr>
          <p:nvPr/>
        </p:nvSpPr>
        <p:spPr bwMode="auto">
          <a:xfrm>
            <a:off x="7869238" y="4268788"/>
            <a:ext cx="6350" cy="11112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6" name="Freeform 484"/>
          <p:cNvSpPr>
            <a:spLocks/>
          </p:cNvSpPr>
          <p:nvPr/>
        </p:nvSpPr>
        <p:spPr bwMode="auto">
          <a:xfrm>
            <a:off x="7869238" y="4264025"/>
            <a:ext cx="11112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7" name="Freeform 485"/>
          <p:cNvSpPr>
            <a:spLocks/>
          </p:cNvSpPr>
          <p:nvPr/>
        </p:nvSpPr>
        <p:spPr bwMode="auto">
          <a:xfrm>
            <a:off x="7875588" y="4275138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8" name="Freeform 486"/>
          <p:cNvSpPr>
            <a:spLocks/>
          </p:cNvSpPr>
          <p:nvPr/>
        </p:nvSpPr>
        <p:spPr bwMode="auto">
          <a:xfrm>
            <a:off x="7875588" y="4264025"/>
            <a:ext cx="14287" cy="20638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9" name="Freeform 487"/>
          <p:cNvSpPr>
            <a:spLocks/>
          </p:cNvSpPr>
          <p:nvPr/>
        </p:nvSpPr>
        <p:spPr bwMode="auto">
          <a:xfrm>
            <a:off x="7885113" y="4275138"/>
            <a:ext cx="4762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0" name="Freeform 488"/>
          <p:cNvSpPr>
            <a:spLocks/>
          </p:cNvSpPr>
          <p:nvPr/>
        </p:nvSpPr>
        <p:spPr bwMode="auto">
          <a:xfrm>
            <a:off x="7885113" y="4268788"/>
            <a:ext cx="14287" cy="15875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" name="Freeform 489"/>
          <p:cNvSpPr>
            <a:spLocks/>
          </p:cNvSpPr>
          <p:nvPr/>
        </p:nvSpPr>
        <p:spPr bwMode="auto">
          <a:xfrm>
            <a:off x="7894638" y="4275138"/>
            <a:ext cx="4762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" name="Freeform 490"/>
          <p:cNvSpPr>
            <a:spLocks/>
          </p:cNvSpPr>
          <p:nvPr/>
        </p:nvSpPr>
        <p:spPr bwMode="auto">
          <a:xfrm>
            <a:off x="7894638" y="4268788"/>
            <a:ext cx="15875" cy="15875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" name="Freeform 491"/>
          <p:cNvSpPr>
            <a:spLocks/>
          </p:cNvSpPr>
          <p:nvPr/>
        </p:nvSpPr>
        <p:spPr bwMode="auto">
          <a:xfrm>
            <a:off x="7904163" y="4279900"/>
            <a:ext cx="6350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" name="Freeform 492"/>
          <p:cNvSpPr>
            <a:spLocks/>
          </p:cNvSpPr>
          <p:nvPr/>
        </p:nvSpPr>
        <p:spPr bwMode="auto">
          <a:xfrm>
            <a:off x="7904163" y="4268788"/>
            <a:ext cx="15875" cy="15875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" name="Freeform 493"/>
          <p:cNvSpPr>
            <a:spLocks/>
          </p:cNvSpPr>
          <p:nvPr/>
        </p:nvSpPr>
        <p:spPr bwMode="auto">
          <a:xfrm>
            <a:off x="7915275" y="42799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6" name="Freeform 494"/>
          <p:cNvSpPr>
            <a:spLocks/>
          </p:cNvSpPr>
          <p:nvPr/>
        </p:nvSpPr>
        <p:spPr bwMode="auto">
          <a:xfrm>
            <a:off x="7915275" y="4268788"/>
            <a:ext cx="9525" cy="20637"/>
          </a:xfrm>
          <a:custGeom>
            <a:avLst/>
            <a:gdLst>
              <a:gd name="T0" fmla="*/ 24 w 24"/>
              <a:gd name="T1" fmla="*/ 48 h 48"/>
              <a:gd name="T2" fmla="*/ 24 w 24"/>
              <a:gd name="T3" fmla="*/ 12 h 48"/>
              <a:gd name="T4" fmla="*/ 0 w 24"/>
              <a:gd name="T5" fmla="*/ 0 h 48"/>
              <a:gd name="T6" fmla="*/ 0 w 24"/>
              <a:gd name="T7" fmla="*/ 36 h 48"/>
              <a:gd name="T8" fmla="*/ 24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48"/>
                </a:moveTo>
                <a:lnTo>
                  <a:pt x="24" y="12"/>
                </a:lnTo>
                <a:lnTo>
                  <a:pt x="0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7" name="Freeform 495"/>
          <p:cNvSpPr>
            <a:spLocks/>
          </p:cNvSpPr>
          <p:nvPr/>
        </p:nvSpPr>
        <p:spPr bwMode="auto">
          <a:xfrm>
            <a:off x="7924800" y="4279900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8" name="Rectangle 496"/>
          <p:cNvSpPr>
            <a:spLocks noChangeArrowheads="1"/>
          </p:cNvSpPr>
          <p:nvPr/>
        </p:nvSpPr>
        <p:spPr bwMode="auto">
          <a:xfrm>
            <a:off x="7924800" y="4275138"/>
            <a:ext cx="9525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" name="Freeform 497"/>
          <p:cNvSpPr>
            <a:spLocks/>
          </p:cNvSpPr>
          <p:nvPr/>
        </p:nvSpPr>
        <p:spPr bwMode="auto">
          <a:xfrm>
            <a:off x="7934325" y="4279900"/>
            <a:ext cx="6350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" name="Rectangle 498"/>
          <p:cNvSpPr>
            <a:spLocks noChangeArrowheads="1"/>
          </p:cNvSpPr>
          <p:nvPr/>
        </p:nvSpPr>
        <p:spPr bwMode="auto">
          <a:xfrm>
            <a:off x="7934325" y="4275138"/>
            <a:ext cx="11113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" name="Freeform 499"/>
          <p:cNvSpPr>
            <a:spLocks/>
          </p:cNvSpPr>
          <p:nvPr/>
        </p:nvSpPr>
        <p:spPr bwMode="auto">
          <a:xfrm>
            <a:off x="7945438" y="42846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" name="Rectangle 500"/>
          <p:cNvSpPr>
            <a:spLocks noChangeArrowheads="1"/>
          </p:cNvSpPr>
          <p:nvPr/>
        </p:nvSpPr>
        <p:spPr bwMode="auto">
          <a:xfrm>
            <a:off x="7945438" y="4275138"/>
            <a:ext cx="9525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3" name="Freeform 501"/>
          <p:cNvSpPr>
            <a:spLocks/>
          </p:cNvSpPr>
          <p:nvPr/>
        </p:nvSpPr>
        <p:spPr bwMode="auto">
          <a:xfrm>
            <a:off x="7954963" y="428466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" name="Rectangle 502"/>
          <p:cNvSpPr>
            <a:spLocks noChangeArrowheads="1"/>
          </p:cNvSpPr>
          <p:nvPr/>
        </p:nvSpPr>
        <p:spPr bwMode="auto">
          <a:xfrm>
            <a:off x="7954963" y="4275138"/>
            <a:ext cx="9525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" name="Freeform 503"/>
          <p:cNvSpPr>
            <a:spLocks/>
          </p:cNvSpPr>
          <p:nvPr/>
        </p:nvSpPr>
        <p:spPr bwMode="auto">
          <a:xfrm>
            <a:off x="7964488" y="4284663"/>
            <a:ext cx="1587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" name="Freeform 504"/>
          <p:cNvSpPr>
            <a:spLocks/>
          </p:cNvSpPr>
          <p:nvPr/>
        </p:nvSpPr>
        <p:spPr bwMode="auto">
          <a:xfrm>
            <a:off x="7964488" y="4275138"/>
            <a:ext cx="11112" cy="19050"/>
          </a:xfrm>
          <a:custGeom>
            <a:avLst/>
            <a:gdLst>
              <a:gd name="T0" fmla="*/ 12 w 24"/>
              <a:gd name="T1" fmla="*/ 48 h 48"/>
              <a:gd name="T2" fmla="*/ 24 w 24"/>
              <a:gd name="T3" fmla="*/ 12 h 48"/>
              <a:gd name="T4" fmla="*/ 0 w 24"/>
              <a:gd name="T5" fmla="*/ 0 h 48"/>
              <a:gd name="T6" fmla="*/ 0 w 24"/>
              <a:gd name="T7" fmla="*/ 36 h 48"/>
              <a:gd name="T8" fmla="*/ 12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12" y="48"/>
                </a:moveTo>
                <a:lnTo>
                  <a:pt x="24" y="12"/>
                </a:lnTo>
                <a:lnTo>
                  <a:pt x="0" y="0"/>
                </a:lnTo>
                <a:lnTo>
                  <a:pt x="0" y="36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7" name="Freeform 505"/>
          <p:cNvSpPr>
            <a:spLocks/>
          </p:cNvSpPr>
          <p:nvPr/>
        </p:nvSpPr>
        <p:spPr bwMode="auto">
          <a:xfrm>
            <a:off x="7969250" y="4284663"/>
            <a:ext cx="6350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8" name="Freeform 506"/>
          <p:cNvSpPr>
            <a:spLocks/>
          </p:cNvSpPr>
          <p:nvPr/>
        </p:nvSpPr>
        <p:spPr bwMode="auto">
          <a:xfrm>
            <a:off x="7969250" y="4279900"/>
            <a:ext cx="15875" cy="14288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9" name="Line 507"/>
          <p:cNvSpPr>
            <a:spLocks noChangeShapeType="1"/>
          </p:cNvSpPr>
          <p:nvPr/>
        </p:nvSpPr>
        <p:spPr bwMode="auto">
          <a:xfrm flipV="1">
            <a:off x="6178550" y="2203450"/>
            <a:ext cx="0" cy="20859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" name="Rectangle 508"/>
          <p:cNvSpPr>
            <a:spLocks noChangeArrowheads="1"/>
          </p:cNvSpPr>
          <p:nvPr/>
        </p:nvSpPr>
        <p:spPr bwMode="auto">
          <a:xfrm>
            <a:off x="5911850" y="4913313"/>
            <a:ext cx="228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2000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11" name="Rectangle 509"/>
          <p:cNvSpPr>
            <a:spLocks noChangeArrowheads="1"/>
          </p:cNvSpPr>
          <p:nvPr/>
        </p:nvSpPr>
        <p:spPr bwMode="auto">
          <a:xfrm>
            <a:off x="5911850" y="5611813"/>
            <a:ext cx="228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1000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12" name="Rectangle 510"/>
          <p:cNvSpPr>
            <a:spLocks noChangeArrowheads="1"/>
          </p:cNvSpPr>
          <p:nvPr/>
        </p:nvSpPr>
        <p:spPr bwMode="auto">
          <a:xfrm>
            <a:off x="6102350" y="62880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Arial" charset="0"/>
              </a:rPr>
              <a:t>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513" name="Freeform 511"/>
          <p:cNvSpPr>
            <a:spLocks noEditPoints="1"/>
          </p:cNvSpPr>
          <p:nvPr/>
        </p:nvSpPr>
        <p:spPr bwMode="auto">
          <a:xfrm>
            <a:off x="6164263" y="4281488"/>
            <a:ext cx="14287" cy="2085975"/>
          </a:xfrm>
          <a:custGeom>
            <a:avLst/>
            <a:gdLst>
              <a:gd name="T0" fmla="*/ 0 w 36"/>
              <a:gd name="T1" fmla="*/ 0 h 5017"/>
              <a:gd name="T2" fmla="*/ 36 w 36"/>
              <a:gd name="T3" fmla="*/ 0 h 5017"/>
              <a:gd name="T4" fmla="*/ 0 w 36"/>
              <a:gd name="T5" fmla="*/ 1668 h 5017"/>
              <a:gd name="T6" fmla="*/ 36 w 36"/>
              <a:gd name="T7" fmla="*/ 1668 h 5017"/>
              <a:gd name="T8" fmla="*/ 0 w 36"/>
              <a:gd name="T9" fmla="*/ 3349 h 5017"/>
              <a:gd name="T10" fmla="*/ 36 w 36"/>
              <a:gd name="T11" fmla="*/ 3349 h 5017"/>
              <a:gd name="T12" fmla="*/ 0 w 36"/>
              <a:gd name="T13" fmla="*/ 5017 h 5017"/>
              <a:gd name="T14" fmla="*/ 36 w 36"/>
              <a:gd name="T15" fmla="*/ 5017 h 5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5017">
                <a:moveTo>
                  <a:pt x="0" y="0"/>
                </a:moveTo>
                <a:lnTo>
                  <a:pt x="36" y="0"/>
                </a:lnTo>
                <a:moveTo>
                  <a:pt x="0" y="1668"/>
                </a:moveTo>
                <a:lnTo>
                  <a:pt x="36" y="1668"/>
                </a:lnTo>
                <a:moveTo>
                  <a:pt x="0" y="3349"/>
                </a:moveTo>
                <a:lnTo>
                  <a:pt x="36" y="3349"/>
                </a:lnTo>
                <a:moveTo>
                  <a:pt x="0" y="5017"/>
                </a:moveTo>
                <a:lnTo>
                  <a:pt x="36" y="5017"/>
                </a:lnTo>
              </a:path>
            </a:pathLst>
          </a:custGeom>
          <a:noFill/>
          <a:ln w="2286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" name="Rectangle 512"/>
          <p:cNvSpPr>
            <a:spLocks noChangeArrowheads="1"/>
          </p:cNvSpPr>
          <p:nvPr/>
        </p:nvSpPr>
        <p:spPr bwMode="auto">
          <a:xfrm>
            <a:off x="6178550" y="4281488"/>
            <a:ext cx="2571750" cy="2085975"/>
          </a:xfrm>
          <a:prstGeom prst="rect">
            <a:avLst/>
          </a:prstGeom>
          <a:solidFill>
            <a:srgbClr val="FFFFFF"/>
          </a:solidFill>
          <a:ln w="762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" name="Freeform 513"/>
          <p:cNvSpPr>
            <a:spLocks noEditPoints="1"/>
          </p:cNvSpPr>
          <p:nvPr/>
        </p:nvSpPr>
        <p:spPr bwMode="auto">
          <a:xfrm>
            <a:off x="6178550" y="4281488"/>
            <a:ext cx="2571750" cy="2085975"/>
          </a:xfrm>
          <a:custGeom>
            <a:avLst/>
            <a:gdLst>
              <a:gd name="T0" fmla="*/ 0 w 6169"/>
              <a:gd name="T1" fmla="*/ 5017 h 5017"/>
              <a:gd name="T2" fmla="*/ 6169 w 6169"/>
              <a:gd name="T3" fmla="*/ 5017 h 5017"/>
              <a:gd name="T4" fmla="*/ 6169 w 6169"/>
              <a:gd name="T5" fmla="*/ 5017 h 5017"/>
              <a:gd name="T6" fmla="*/ 6169 w 6169"/>
              <a:gd name="T7" fmla="*/ 0 h 5017"/>
              <a:gd name="T8" fmla="*/ 6169 w 6169"/>
              <a:gd name="T9" fmla="*/ 0 h 5017"/>
              <a:gd name="T10" fmla="*/ 0 w 6169"/>
              <a:gd name="T11" fmla="*/ 0 h 5017"/>
              <a:gd name="T12" fmla="*/ 0 w 6169"/>
              <a:gd name="T13" fmla="*/ 0 h 5017"/>
              <a:gd name="T14" fmla="*/ 0 w 6169"/>
              <a:gd name="T15" fmla="*/ 5017 h 5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69" h="5017">
                <a:moveTo>
                  <a:pt x="0" y="5017"/>
                </a:moveTo>
                <a:lnTo>
                  <a:pt x="6169" y="5017"/>
                </a:lnTo>
                <a:moveTo>
                  <a:pt x="6169" y="5017"/>
                </a:moveTo>
                <a:lnTo>
                  <a:pt x="6169" y="0"/>
                </a:lnTo>
                <a:moveTo>
                  <a:pt x="6169" y="0"/>
                </a:moveTo>
                <a:lnTo>
                  <a:pt x="0" y="0"/>
                </a:lnTo>
                <a:moveTo>
                  <a:pt x="0" y="0"/>
                </a:moveTo>
                <a:lnTo>
                  <a:pt x="0" y="5017"/>
                </a:lnTo>
              </a:path>
            </a:pathLst>
          </a:custGeom>
          <a:noFill/>
          <a:ln w="762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" name="Freeform 514"/>
          <p:cNvSpPr>
            <a:spLocks/>
          </p:cNvSpPr>
          <p:nvPr/>
        </p:nvSpPr>
        <p:spPr bwMode="auto">
          <a:xfrm>
            <a:off x="8545513" y="6362700"/>
            <a:ext cx="100012" cy="4763"/>
          </a:xfrm>
          <a:custGeom>
            <a:avLst/>
            <a:gdLst>
              <a:gd name="T0" fmla="*/ 0 w 240"/>
              <a:gd name="T1" fmla="*/ 12 h 12"/>
              <a:gd name="T2" fmla="*/ 0 w 240"/>
              <a:gd name="T3" fmla="*/ 12 h 12"/>
              <a:gd name="T4" fmla="*/ 240 w 240"/>
              <a:gd name="T5" fmla="*/ 12 h 12"/>
              <a:gd name="T6" fmla="*/ 240 w 240"/>
              <a:gd name="T7" fmla="*/ 0 h 12"/>
              <a:gd name="T8" fmla="*/ 0 w 240"/>
              <a:gd name="T9" fmla="*/ 0 h 12"/>
              <a:gd name="T10" fmla="*/ 0 w 240"/>
              <a:gd name="T11" fmla="*/ 12 h 12"/>
              <a:gd name="T12" fmla="*/ 0 w 240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2">
                <a:moveTo>
                  <a:pt x="0" y="12"/>
                </a:moveTo>
                <a:lnTo>
                  <a:pt x="0" y="12"/>
                </a:lnTo>
                <a:lnTo>
                  <a:pt x="240" y="12"/>
                </a:lnTo>
                <a:lnTo>
                  <a:pt x="24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" name="Freeform 515"/>
          <p:cNvSpPr>
            <a:spLocks/>
          </p:cNvSpPr>
          <p:nvPr/>
        </p:nvSpPr>
        <p:spPr bwMode="auto">
          <a:xfrm>
            <a:off x="8440738" y="6362700"/>
            <a:ext cx="104775" cy="4763"/>
          </a:xfrm>
          <a:custGeom>
            <a:avLst/>
            <a:gdLst>
              <a:gd name="T0" fmla="*/ 0 w 252"/>
              <a:gd name="T1" fmla="*/ 12 h 12"/>
              <a:gd name="T2" fmla="*/ 0 w 252"/>
              <a:gd name="T3" fmla="*/ 12 h 12"/>
              <a:gd name="T4" fmla="*/ 252 w 252"/>
              <a:gd name="T5" fmla="*/ 12 h 12"/>
              <a:gd name="T6" fmla="*/ 252 w 252"/>
              <a:gd name="T7" fmla="*/ 0 h 12"/>
              <a:gd name="T8" fmla="*/ 0 w 252"/>
              <a:gd name="T9" fmla="*/ 0 h 12"/>
              <a:gd name="T10" fmla="*/ 0 w 252"/>
              <a:gd name="T11" fmla="*/ 12 h 12"/>
              <a:gd name="T12" fmla="*/ 0 w 252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12">
                <a:moveTo>
                  <a:pt x="0" y="12"/>
                </a:moveTo>
                <a:lnTo>
                  <a:pt x="0" y="12"/>
                </a:lnTo>
                <a:lnTo>
                  <a:pt x="252" y="12"/>
                </a:lnTo>
                <a:lnTo>
                  <a:pt x="252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" name="Freeform 516"/>
          <p:cNvSpPr>
            <a:spLocks/>
          </p:cNvSpPr>
          <p:nvPr/>
        </p:nvSpPr>
        <p:spPr bwMode="auto">
          <a:xfrm>
            <a:off x="8340725" y="6362700"/>
            <a:ext cx="100013" cy="4763"/>
          </a:xfrm>
          <a:custGeom>
            <a:avLst/>
            <a:gdLst>
              <a:gd name="T0" fmla="*/ 0 w 240"/>
              <a:gd name="T1" fmla="*/ 12 h 12"/>
              <a:gd name="T2" fmla="*/ 0 w 240"/>
              <a:gd name="T3" fmla="*/ 12 h 12"/>
              <a:gd name="T4" fmla="*/ 240 w 240"/>
              <a:gd name="T5" fmla="*/ 12 h 12"/>
              <a:gd name="T6" fmla="*/ 240 w 240"/>
              <a:gd name="T7" fmla="*/ 0 h 12"/>
              <a:gd name="T8" fmla="*/ 0 w 240"/>
              <a:gd name="T9" fmla="*/ 0 h 12"/>
              <a:gd name="T10" fmla="*/ 0 w 240"/>
              <a:gd name="T11" fmla="*/ 12 h 12"/>
              <a:gd name="T12" fmla="*/ 0 w 240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2">
                <a:moveTo>
                  <a:pt x="0" y="12"/>
                </a:moveTo>
                <a:lnTo>
                  <a:pt x="0" y="12"/>
                </a:lnTo>
                <a:lnTo>
                  <a:pt x="240" y="12"/>
                </a:lnTo>
                <a:lnTo>
                  <a:pt x="24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" name="Freeform 517"/>
          <p:cNvSpPr>
            <a:spLocks/>
          </p:cNvSpPr>
          <p:nvPr/>
        </p:nvSpPr>
        <p:spPr bwMode="auto">
          <a:xfrm>
            <a:off x="8235950" y="6357938"/>
            <a:ext cx="104775" cy="9525"/>
          </a:xfrm>
          <a:custGeom>
            <a:avLst/>
            <a:gdLst>
              <a:gd name="T0" fmla="*/ 0 w 252"/>
              <a:gd name="T1" fmla="*/ 24 h 24"/>
              <a:gd name="T2" fmla="*/ 0 w 252"/>
              <a:gd name="T3" fmla="*/ 24 h 24"/>
              <a:gd name="T4" fmla="*/ 252 w 252"/>
              <a:gd name="T5" fmla="*/ 24 h 24"/>
              <a:gd name="T6" fmla="*/ 252 w 252"/>
              <a:gd name="T7" fmla="*/ 0 h 24"/>
              <a:gd name="T8" fmla="*/ 0 w 252"/>
              <a:gd name="T9" fmla="*/ 0 h 24"/>
              <a:gd name="T10" fmla="*/ 0 w 252"/>
              <a:gd name="T11" fmla="*/ 24 h 24"/>
              <a:gd name="T12" fmla="*/ 0 w 25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4">
                <a:moveTo>
                  <a:pt x="0" y="24"/>
                </a:moveTo>
                <a:lnTo>
                  <a:pt x="0" y="24"/>
                </a:lnTo>
                <a:lnTo>
                  <a:pt x="252" y="24"/>
                </a:lnTo>
                <a:lnTo>
                  <a:pt x="252" y="0"/>
                </a:lnTo>
                <a:lnTo>
                  <a:pt x="0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" name="Freeform 518"/>
          <p:cNvSpPr>
            <a:spLocks/>
          </p:cNvSpPr>
          <p:nvPr/>
        </p:nvSpPr>
        <p:spPr bwMode="auto">
          <a:xfrm>
            <a:off x="8135938" y="6357938"/>
            <a:ext cx="100012" cy="9525"/>
          </a:xfrm>
          <a:custGeom>
            <a:avLst/>
            <a:gdLst>
              <a:gd name="T0" fmla="*/ 0 w 240"/>
              <a:gd name="T1" fmla="*/ 24 h 24"/>
              <a:gd name="T2" fmla="*/ 0 w 240"/>
              <a:gd name="T3" fmla="*/ 24 h 24"/>
              <a:gd name="T4" fmla="*/ 240 w 240"/>
              <a:gd name="T5" fmla="*/ 24 h 24"/>
              <a:gd name="T6" fmla="*/ 240 w 240"/>
              <a:gd name="T7" fmla="*/ 0 h 24"/>
              <a:gd name="T8" fmla="*/ 0 w 240"/>
              <a:gd name="T9" fmla="*/ 0 h 24"/>
              <a:gd name="T10" fmla="*/ 0 w 240"/>
              <a:gd name="T11" fmla="*/ 24 h 24"/>
              <a:gd name="T12" fmla="*/ 0 w 240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4">
                <a:moveTo>
                  <a:pt x="0" y="24"/>
                </a:moveTo>
                <a:lnTo>
                  <a:pt x="0" y="24"/>
                </a:lnTo>
                <a:lnTo>
                  <a:pt x="240" y="24"/>
                </a:lnTo>
                <a:lnTo>
                  <a:pt x="240" y="0"/>
                </a:lnTo>
                <a:lnTo>
                  <a:pt x="0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" name="Freeform 519"/>
          <p:cNvSpPr>
            <a:spLocks/>
          </p:cNvSpPr>
          <p:nvPr/>
        </p:nvSpPr>
        <p:spPr bwMode="auto">
          <a:xfrm>
            <a:off x="8029575" y="6353175"/>
            <a:ext cx="106363" cy="14288"/>
          </a:xfrm>
          <a:custGeom>
            <a:avLst/>
            <a:gdLst>
              <a:gd name="T0" fmla="*/ 0 w 252"/>
              <a:gd name="T1" fmla="*/ 36 h 36"/>
              <a:gd name="T2" fmla="*/ 0 w 252"/>
              <a:gd name="T3" fmla="*/ 36 h 36"/>
              <a:gd name="T4" fmla="*/ 252 w 252"/>
              <a:gd name="T5" fmla="*/ 36 h 36"/>
              <a:gd name="T6" fmla="*/ 252 w 252"/>
              <a:gd name="T7" fmla="*/ 0 h 36"/>
              <a:gd name="T8" fmla="*/ 0 w 252"/>
              <a:gd name="T9" fmla="*/ 0 h 36"/>
              <a:gd name="T10" fmla="*/ 0 w 252"/>
              <a:gd name="T11" fmla="*/ 36 h 36"/>
              <a:gd name="T12" fmla="*/ 0 w 252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36">
                <a:moveTo>
                  <a:pt x="0" y="36"/>
                </a:moveTo>
                <a:lnTo>
                  <a:pt x="0" y="36"/>
                </a:lnTo>
                <a:lnTo>
                  <a:pt x="252" y="36"/>
                </a:lnTo>
                <a:lnTo>
                  <a:pt x="252" y="0"/>
                </a:lnTo>
                <a:lnTo>
                  <a:pt x="0" y="0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" name="Freeform 520"/>
          <p:cNvSpPr>
            <a:spLocks/>
          </p:cNvSpPr>
          <p:nvPr/>
        </p:nvSpPr>
        <p:spPr bwMode="auto">
          <a:xfrm>
            <a:off x="7929563" y="6337300"/>
            <a:ext cx="100012" cy="30163"/>
          </a:xfrm>
          <a:custGeom>
            <a:avLst/>
            <a:gdLst>
              <a:gd name="T0" fmla="*/ 0 w 240"/>
              <a:gd name="T1" fmla="*/ 72 h 72"/>
              <a:gd name="T2" fmla="*/ 0 w 240"/>
              <a:gd name="T3" fmla="*/ 72 h 72"/>
              <a:gd name="T4" fmla="*/ 240 w 240"/>
              <a:gd name="T5" fmla="*/ 72 h 72"/>
              <a:gd name="T6" fmla="*/ 240 w 240"/>
              <a:gd name="T7" fmla="*/ 0 h 72"/>
              <a:gd name="T8" fmla="*/ 0 w 240"/>
              <a:gd name="T9" fmla="*/ 0 h 72"/>
              <a:gd name="T10" fmla="*/ 0 w 240"/>
              <a:gd name="T11" fmla="*/ 72 h 72"/>
              <a:gd name="T12" fmla="*/ 0 w 240"/>
              <a:gd name="T1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72">
                <a:moveTo>
                  <a:pt x="0" y="72"/>
                </a:moveTo>
                <a:lnTo>
                  <a:pt x="0" y="72"/>
                </a:lnTo>
                <a:lnTo>
                  <a:pt x="240" y="72"/>
                </a:lnTo>
                <a:lnTo>
                  <a:pt x="240" y="0"/>
                </a:lnTo>
                <a:lnTo>
                  <a:pt x="0" y="0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" name="Freeform 521"/>
          <p:cNvSpPr>
            <a:spLocks/>
          </p:cNvSpPr>
          <p:nvPr/>
        </p:nvSpPr>
        <p:spPr bwMode="auto">
          <a:xfrm>
            <a:off x="7824788" y="6323013"/>
            <a:ext cx="104775" cy="44450"/>
          </a:xfrm>
          <a:custGeom>
            <a:avLst/>
            <a:gdLst>
              <a:gd name="T0" fmla="*/ 0 w 252"/>
              <a:gd name="T1" fmla="*/ 108 h 108"/>
              <a:gd name="T2" fmla="*/ 0 w 252"/>
              <a:gd name="T3" fmla="*/ 108 h 108"/>
              <a:gd name="T4" fmla="*/ 252 w 252"/>
              <a:gd name="T5" fmla="*/ 108 h 108"/>
              <a:gd name="T6" fmla="*/ 252 w 252"/>
              <a:gd name="T7" fmla="*/ 0 h 108"/>
              <a:gd name="T8" fmla="*/ 0 w 252"/>
              <a:gd name="T9" fmla="*/ 0 h 108"/>
              <a:gd name="T10" fmla="*/ 0 w 252"/>
              <a:gd name="T11" fmla="*/ 108 h 108"/>
              <a:gd name="T12" fmla="*/ 0 w 252"/>
              <a:gd name="T1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108">
                <a:moveTo>
                  <a:pt x="0" y="108"/>
                </a:moveTo>
                <a:lnTo>
                  <a:pt x="0" y="108"/>
                </a:lnTo>
                <a:lnTo>
                  <a:pt x="252" y="108"/>
                </a:lnTo>
                <a:lnTo>
                  <a:pt x="252" y="0"/>
                </a:lnTo>
                <a:lnTo>
                  <a:pt x="0" y="0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4" name="Freeform 522"/>
          <p:cNvSpPr>
            <a:spLocks/>
          </p:cNvSpPr>
          <p:nvPr/>
        </p:nvSpPr>
        <p:spPr bwMode="auto">
          <a:xfrm>
            <a:off x="7720013" y="6272213"/>
            <a:ext cx="104775" cy="95250"/>
          </a:xfrm>
          <a:custGeom>
            <a:avLst/>
            <a:gdLst>
              <a:gd name="T0" fmla="*/ 0 w 252"/>
              <a:gd name="T1" fmla="*/ 228 h 228"/>
              <a:gd name="T2" fmla="*/ 0 w 252"/>
              <a:gd name="T3" fmla="*/ 228 h 228"/>
              <a:gd name="T4" fmla="*/ 252 w 252"/>
              <a:gd name="T5" fmla="*/ 228 h 228"/>
              <a:gd name="T6" fmla="*/ 252 w 252"/>
              <a:gd name="T7" fmla="*/ 0 h 228"/>
              <a:gd name="T8" fmla="*/ 0 w 252"/>
              <a:gd name="T9" fmla="*/ 0 h 228"/>
              <a:gd name="T10" fmla="*/ 0 w 252"/>
              <a:gd name="T11" fmla="*/ 228 h 228"/>
              <a:gd name="T12" fmla="*/ 0 w 252"/>
              <a:gd name="T13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28">
                <a:moveTo>
                  <a:pt x="0" y="228"/>
                </a:moveTo>
                <a:lnTo>
                  <a:pt x="0" y="228"/>
                </a:lnTo>
                <a:lnTo>
                  <a:pt x="252" y="228"/>
                </a:lnTo>
                <a:lnTo>
                  <a:pt x="252" y="0"/>
                </a:lnTo>
                <a:lnTo>
                  <a:pt x="0" y="0"/>
                </a:lnTo>
                <a:lnTo>
                  <a:pt x="0" y="228"/>
                </a:lnTo>
                <a:lnTo>
                  <a:pt x="0" y="228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" name="Freeform 523"/>
          <p:cNvSpPr>
            <a:spLocks/>
          </p:cNvSpPr>
          <p:nvPr/>
        </p:nvSpPr>
        <p:spPr bwMode="auto">
          <a:xfrm>
            <a:off x="7620000" y="6223000"/>
            <a:ext cx="100013" cy="144463"/>
          </a:xfrm>
          <a:custGeom>
            <a:avLst/>
            <a:gdLst>
              <a:gd name="T0" fmla="*/ 0 w 240"/>
              <a:gd name="T1" fmla="*/ 348 h 348"/>
              <a:gd name="T2" fmla="*/ 0 w 240"/>
              <a:gd name="T3" fmla="*/ 348 h 348"/>
              <a:gd name="T4" fmla="*/ 240 w 240"/>
              <a:gd name="T5" fmla="*/ 348 h 348"/>
              <a:gd name="T6" fmla="*/ 240 w 240"/>
              <a:gd name="T7" fmla="*/ 0 h 348"/>
              <a:gd name="T8" fmla="*/ 0 w 240"/>
              <a:gd name="T9" fmla="*/ 0 h 348"/>
              <a:gd name="T10" fmla="*/ 0 w 240"/>
              <a:gd name="T11" fmla="*/ 348 h 348"/>
              <a:gd name="T12" fmla="*/ 0 w 240"/>
              <a:gd name="T1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348">
                <a:moveTo>
                  <a:pt x="0" y="348"/>
                </a:moveTo>
                <a:lnTo>
                  <a:pt x="0" y="348"/>
                </a:lnTo>
                <a:lnTo>
                  <a:pt x="240" y="348"/>
                </a:lnTo>
                <a:lnTo>
                  <a:pt x="240" y="0"/>
                </a:lnTo>
                <a:lnTo>
                  <a:pt x="0" y="0"/>
                </a:lnTo>
                <a:lnTo>
                  <a:pt x="0" y="348"/>
                </a:lnTo>
                <a:lnTo>
                  <a:pt x="0" y="348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6" name="Freeform 524"/>
          <p:cNvSpPr>
            <a:spLocks/>
          </p:cNvSpPr>
          <p:nvPr/>
        </p:nvSpPr>
        <p:spPr bwMode="auto">
          <a:xfrm>
            <a:off x="7515225" y="6118225"/>
            <a:ext cx="104775" cy="249238"/>
          </a:xfrm>
          <a:custGeom>
            <a:avLst/>
            <a:gdLst>
              <a:gd name="T0" fmla="*/ 0 w 252"/>
              <a:gd name="T1" fmla="*/ 600 h 600"/>
              <a:gd name="T2" fmla="*/ 0 w 252"/>
              <a:gd name="T3" fmla="*/ 600 h 600"/>
              <a:gd name="T4" fmla="*/ 252 w 252"/>
              <a:gd name="T5" fmla="*/ 600 h 600"/>
              <a:gd name="T6" fmla="*/ 252 w 252"/>
              <a:gd name="T7" fmla="*/ 0 h 600"/>
              <a:gd name="T8" fmla="*/ 0 w 252"/>
              <a:gd name="T9" fmla="*/ 0 h 600"/>
              <a:gd name="T10" fmla="*/ 0 w 252"/>
              <a:gd name="T11" fmla="*/ 600 h 600"/>
              <a:gd name="T12" fmla="*/ 0 w 252"/>
              <a:gd name="T13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600">
                <a:moveTo>
                  <a:pt x="0" y="600"/>
                </a:moveTo>
                <a:lnTo>
                  <a:pt x="0" y="600"/>
                </a:lnTo>
                <a:lnTo>
                  <a:pt x="252" y="600"/>
                </a:lnTo>
                <a:lnTo>
                  <a:pt x="252" y="0"/>
                </a:lnTo>
                <a:lnTo>
                  <a:pt x="0" y="0"/>
                </a:lnTo>
                <a:lnTo>
                  <a:pt x="0" y="600"/>
                </a:lnTo>
                <a:lnTo>
                  <a:pt x="0" y="60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7" name="Freeform 525"/>
          <p:cNvSpPr>
            <a:spLocks/>
          </p:cNvSpPr>
          <p:nvPr/>
        </p:nvSpPr>
        <p:spPr bwMode="auto">
          <a:xfrm>
            <a:off x="7415213" y="5838825"/>
            <a:ext cx="100012" cy="528638"/>
          </a:xfrm>
          <a:custGeom>
            <a:avLst/>
            <a:gdLst>
              <a:gd name="T0" fmla="*/ 0 w 240"/>
              <a:gd name="T1" fmla="*/ 1272 h 1272"/>
              <a:gd name="T2" fmla="*/ 0 w 240"/>
              <a:gd name="T3" fmla="*/ 1272 h 1272"/>
              <a:gd name="T4" fmla="*/ 240 w 240"/>
              <a:gd name="T5" fmla="*/ 1272 h 1272"/>
              <a:gd name="T6" fmla="*/ 240 w 240"/>
              <a:gd name="T7" fmla="*/ 0 h 1272"/>
              <a:gd name="T8" fmla="*/ 0 w 240"/>
              <a:gd name="T9" fmla="*/ 0 h 1272"/>
              <a:gd name="T10" fmla="*/ 0 w 240"/>
              <a:gd name="T11" fmla="*/ 1272 h 1272"/>
              <a:gd name="T12" fmla="*/ 0 w 240"/>
              <a:gd name="T13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272">
                <a:moveTo>
                  <a:pt x="0" y="1272"/>
                </a:moveTo>
                <a:lnTo>
                  <a:pt x="0" y="1272"/>
                </a:lnTo>
                <a:lnTo>
                  <a:pt x="240" y="1272"/>
                </a:lnTo>
                <a:lnTo>
                  <a:pt x="240" y="0"/>
                </a:lnTo>
                <a:lnTo>
                  <a:pt x="0" y="0"/>
                </a:lnTo>
                <a:lnTo>
                  <a:pt x="0" y="1272"/>
                </a:lnTo>
                <a:lnTo>
                  <a:pt x="0" y="1272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8" name="Freeform 526"/>
          <p:cNvSpPr>
            <a:spLocks/>
          </p:cNvSpPr>
          <p:nvPr/>
        </p:nvSpPr>
        <p:spPr bwMode="auto">
          <a:xfrm>
            <a:off x="7310438" y="5368925"/>
            <a:ext cx="104775" cy="998538"/>
          </a:xfrm>
          <a:custGeom>
            <a:avLst/>
            <a:gdLst>
              <a:gd name="T0" fmla="*/ 0 w 252"/>
              <a:gd name="T1" fmla="*/ 2400 h 2400"/>
              <a:gd name="T2" fmla="*/ 0 w 252"/>
              <a:gd name="T3" fmla="*/ 2400 h 2400"/>
              <a:gd name="T4" fmla="*/ 252 w 252"/>
              <a:gd name="T5" fmla="*/ 2400 h 2400"/>
              <a:gd name="T6" fmla="*/ 252 w 252"/>
              <a:gd name="T7" fmla="*/ 0 h 2400"/>
              <a:gd name="T8" fmla="*/ 0 w 252"/>
              <a:gd name="T9" fmla="*/ 0 h 2400"/>
              <a:gd name="T10" fmla="*/ 0 w 252"/>
              <a:gd name="T11" fmla="*/ 2400 h 2400"/>
              <a:gd name="T12" fmla="*/ 0 w 252"/>
              <a:gd name="T13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400">
                <a:moveTo>
                  <a:pt x="0" y="2400"/>
                </a:moveTo>
                <a:lnTo>
                  <a:pt x="0" y="2400"/>
                </a:lnTo>
                <a:lnTo>
                  <a:pt x="252" y="2400"/>
                </a:lnTo>
                <a:lnTo>
                  <a:pt x="252" y="0"/>
                </a:lnTo>
                <a:lnTo>
                  <a:pt x="0" y="0"/>
                </a:lnTo>
                <a:lnTo>
                  <a:pt x="0" y="2400"/>
                </a:lnTo>
                <a:lnTo>
                  <a:pt x="0" y="240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9" name="Freeform 527"/>
          <p:cNvSpPr>
            <a:spLocks/>
          </p:cNvSpPr>
          <p:nvPr/>
        </p:nvSpPr>
        <p:spPr bwMode="auto">
          <a:xfrm>
            <a:off x="7208838" y="4770438"/>
            <a:ext cx="101600" cy="1597025"/>
          </a:xfrm>
          <a:custGeom>
            <a:avLst/>
            <a:gdLst>
              <a:gd name="T0" fmla="*/ 0 w 241"/>
              <a:gd name="T1" fmla="*/ 3841 h 3841"/>
              <a:gd name="T2" fmla="*/ 0 w 241"/>
              <a:gd name="T3" fmla="*/ 3841 h 3841"/>
              <a:gd name="T4" fmla="*/ 241 w 241"/>
              <a:gd name="T5" fmla="*/ 3841 h 3841"/>
              <a:gd name="T6" fmla="*/ 241 w 241"/>
              <a:gd name="T7" fmla="*/ 0 h 3841"/>
              <a:gd name="T8" fmla="*/ 0 w 241"/>
              <a:gd name="T9" fmla="*/ 0 h 3841"/>
              <a:gd name="T10" fmla="*/ 0 w 241"/>
              <a:gd name="T11" fmla="*/ 3841 h 3841"/>
              <a:gd name="T12" fmla="*/ 0 w 241"/>
              <a:gd name="T13" fmla="*/ 38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3841">
                <a:moveTo>
                  <a:pt x="0" y="3841"/>
                </a:moveTo>
                <a:lnTo>
                  <a:pt x="0" y="3841"/>
                </a:lnTo>
                <a:lnTo>
                  <a:pt x="241" y="3841"/>
                </a:lnTo>
                <a:lnTo>
                  <a:pt x="241" y="0"/>
                </a:lnTo>
                <a:lnTo>
                  <a:pt x="0" y="0"/>
                </a:lnTo>
                <a:lnTo>
                  <a:pt x="0" y="3841"/>
                </a:lnTo>
                <a:lnTo>
                  <a:pt x="0" y="3841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0" name="Freeform 528"/>
          <p:cNvSpPr>
            <a:spLocks/>
          </p:cNvSpPr>
          <p:nvPr/>
        </p:nvSpPr>
        <p:spPr bwMode="auto">
          <a:xfrm>
            <a:off x="7104063" y="4416425"/>
            <a:ext cx="104775" cy="1951038"/>
          </a:xfrm>
          <a:custGeom>
            <a:avLst/>
            <a:gdLst>
              <a:gd name="T0" fmla="*/ 0 w 252"/>
              <a:gd name="T1" fmla="*/ 4693 h 4693"/>
              <a:gd name="T2" fmla="*/ 0 w 252"/>
              <a:gd name="T3" fmla="*/ 4693 h 4693"/>
              <a:gd name="T4" fmla="*/ 252 w 252"/>
              <a:gd name="T5" fmla="*/ 4693 h 4693"/>
              <a:gd name="T6" fmla="*/ 252 w 252"/>
              <a:gd name="T7" fmla="*/ 0 h 4693"/>
              <a:gd name="T8" fmla="*/ 0 w 252"/>
              <a:gd name="T9" fmla="*/ 0 h 4693"/>
              <a:gd name="T10" fmla="*/ 0 w 252"/>
              <a:gd name="T11" fmla="*/ 4693 h 4693"/>
              <a:gd name="T12" fmla="*/ 0 w 252"/>
              <a:gd name="T13" fmla="*/ 4693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4693">
                <a:moveTo>
                  <a:pt x="0" y="4693"/>
                </a:moveTo>
                <a:lnTo>
                  <a:pt x="0" y="4693"/>
                </a:lnTo>
                <a:lnTo>
                  <a:pt x="252" y="4693"/>
                </a:lnTo>
                <a:lnTo>
                  <a:pt x="252" y="0"/>
                </a:lnTo>
                <a:lnTo>
                  <a:pt x="0" y="0"/>
                </a:lnTo>
                <a:lnTo>
                  <a:pt x="0" y="4693"/>
                </a:lnTo>
                <a:lnTo>
                  <a:pt x="0" y="4693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1" name="Freeform 529"/>
          <p:cNvSpPr>
            <a:spLocks/>
          </p:cNvSpPr>
          <p:nvPr/>
        </p:nvSpPr>
        <p:spPr bwMode="auto">
          <a:xfrm>
            <a:off x="6999288" y="5419725"/>
            <a:ext cx="104775" cy="947738"/>
          </a:xfrm>
          <a:custGeom>
            <a:avLst/>
            <a:gdLst>
              <a:gd name="T0" fmla="*/ 0 w 252"/>
              <a:gd name="T1" fmla="*/ 2280 h 2280"/>
              <a:gd name="T2" fmla="*/ 0 w 252"/>
              <a:gd name="T3" fmla="*/ 2280 h 2280"/>
              <a:gd name="T4" fmla="*/ 252 w 252"/>
              <a:gd name="T5" fmla="*/ 2280 h 2280"/>
              <a:gd name="T6" fmla="*/ 252 w 252"/>
              <a:gd name="T7" fmla="*/ 0 h 2280"/>
              <a:gd name="T8" fmla="*/ 0 w 252"/>
              <a:gd name="T9" fmla="*/ 0 h 2280"/>
              <a:gd name="T10" fmla="*/ 0 w 252"/>
              <a:gd name="T11" fmla="*/ 2280 h 2280"/>
              <a:gd name="T12" fmla="*/ 0 w 252"/>
              <a:gd name="T13" fmla="*/ 2280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2280">
                <a:moveTo>
                  <a:pt x="0" y="2280"/>
                </a:moveTo>
                <a:lnTo>
                  <a:pt x="0" y="2280"/>
                </a:lnTo>
                <a:lnTo>
                  <a:pt x="252" y="2280"/>
                </a:lnTo>
                <a:lnTo>
                  <a:pt x="252" y="0"/>
                </a:lnTo>
                <a:lnTo>
                  <a:pt x="0" y="0"/>
                </a:lnTo>
                <a:lnTo>
                  <a:pt x="0" y="2280"/>
                </a:lnTo>
                <a:lnTo>
                  <a:pt x="0" y="2280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" name="Freeform 530"/>
          <p:cNvSpPr>
            <a:spLocks/>
          </p:cNvSpPr>
          <p:nvPr/>
        </p:nvSpPr>
        <p:spPr bwMode="auto">
          <a:xfrm>
            <a:off x="6899275" y="6127750"/>
            <a:ext cx="100013" cy="239713"/>
          </a:xfrm>
          <a:custGeom>
            <a:avLst/>
            <a:gdLst>
              <a:gd name="T0" fmla="*/ 0 w 240"/>
              <a:gd name="T1" fmla="*/ 576 h 576"/>
              <a:gd name="T2" fmla="*/ 0 w 240"/>
              <a:gd name="T3" fmla="*/ 576 h 576"/>
              <a:gd name="T4" fmla="*/ 240 w 240"/>
              <a:gd name="T5" fmla="*/ 576 h 576"/>
              <a:gd name="T6" fmla="*/ 240 w 240"/>
              <a:gd name="T7" fmla="*/ 0 h 576"/>
              <a:gd name="T8" fmla="*/ 0 w 240"/>
              <a:gd name="T9" fmla="*/ 0 h 576"/>
              <a:gd name="T10" fmla="*/ 0 w 240"/>
              <a:gd name="T11" fmla="*/ 576 h 576"/>
              <a:gd name="T12" fmla="*/ 0 w 240"/>
              <a:gd name="T13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576">
                <a:moveTo>
                  <a:pt x="0" y="576"/>
                </a:moveTo>
                <a:lnTo>
                  <a:pt x="0" y="576"/>
                </a:lnTo>
                <a:lnTo>
                  <a:pt x="240" y="576"/>
                </a:lnTo>
                <a:lnTo>
                  <a:pt x="240" y="0"/>
                </a:lnTo>
                <a:lnTo>
                  <a:pt x="0" y="0"/>
                </a:lnTo>
                <a:lnTo>
                  <a:pt x="0" y="576"/>
                </a:lnTo>
                <a:lnTo>
                  <a:pt x="0" y="576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" name="Freeform 531"/>
          <p:cNvSpPr>
            <a:spLocks/>
          </p:cNvSpPr>
          <p:nvPr/>
        </p:nvSpPr>
        <p:spPr bwMode="auto">
          <a:xfrm>
            <a:off x="6794500" y="6307138"/>
            <a:ext cx="104775" cy="60325"/>
          </a:xfrm>
          <a:custGeom>
            <a:avLst/>
            <a:gdLst>
              <a:gd name="T0" fmla="*/ 0 w 252"/>
              <a:gd name="T1" fmla="*/ 144 h 144"/>
              <a:gd name="T2" fmla="*/ 0 w 252"/>
              <a:gd name="T3" fmla="*/ 144 h 144"/>
              <a:gd name="T4" fmla="*/ 252 w 252"/>
              <a:gd name="T5" fmla="*/ 144 h 144"/>
              <a:gd name="T6" fmla="*/ 252 w 252"/>
              <a:gd name="T7" fmla="*/ 0 h 144"/>
              <a:gd name="T8" fmla="*/ 0 w 252"/>
              <a:gd name="T9" fmla="*/ 0 h 144"/>
              <a:gd name="T10" fmla="*/ 0 w 252"/>
              <a:gd name="T11" fmla="*/ 144 h 144"/>
              <a:gd name="T12" fmla="*/ 0 w 252"/>
              <a:gd name="T1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144">
                <a:moveTo>
                  <a:pt x="0" y="144"/>
                </a:moveTo>
                <a:lnTo>
                  <a:pt x="0" y="144"/>
                </a:lnTo>
                <a:lnTo>
                  <a:pt x="252" y="144"/>
                </a:lnTo>
                <a:lnTo>
                  <a:pt x="252" y="0"/>
                </a:lnTo>
                <a:lnTo>
                  <a:pt x="0" y="0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4" name="Freeform 532"/>
          <p:cNvSpPr>
            <a:spLocks/>
          </p:cNvSpPr>
          <p:nvPr/>
        </p:nvSpPr>
        <p:spPr bwMode="auto">
          <a:xfrm>
            <a:off x="6694488" y="6348413"/>
            <a:ext cx="100012" cy="19050"/>
          </a:xfrm>
          <a:custGeom>
            <a:avLst/>
            <a:gdLst>
              <a:gd name="T0" fmla="*/ 0 w 240"/>
              <a:gd name="T1" fmla="*/ 48 h 48"/>
              <a:gd name="T2" fmla="*/ 0 w 240"/>
              <a:gd name="T3" fmla="*/ 48 h 48"/>
              <a:gd name="T4" fmla="*/ 240 w 240"/>
              <a:gd name="T5" fmla="*/ 48 h 48"/>
              <a:gd name="T6" fmla="*/ 240 w 240"/>
              <a:gd name="T7" fmla="*/ 0 h 48"/>
              <a:gd name="T8" fmla="*/ 0 w 240"/>
              <a:gd name="T9" fmla="*/ 0 h 48"/>
              <a:gd name="T10" fmla="*/ 0 w 240"/>
              <a:gd name="T11" fmla="*/ 48 h 48"/>
              <a:gd name="T12" fmla="*/ 0 w 240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48">
                <a:moveTo>
                  <a:pt x="0" y="48"/>
                </a:moveTo>
                <a:lnTo>
                  <a:pt x="0" y="48"/>
                </a:lnTo>
                <a:lnTo>
                  <a:pt x="240" y="48"/>
                </a:lnTo>
                <a:lnTo>
                  <a:pt x="240" y="0"/>
                </a:lnTo>
                <a:lnTo>
                  <a:pt x="0" y="0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5" name="Freeform 533"/>
          <p:cNvSpPr>
            <a:spLocks/>
          </p:cNvSpPr>
          <p:nvPr/>
        </p:nvSpPr>
        <p:spPr bwMode="auto">
          <a:xfrm>
            <a:off x="6589713" y="6362700"/>
            <a:ext cx="104775" cy="4763"/>
          </a:xfrm>
          <a:custGeom>
            <a:avLst/>
            <a:gdLst>
              <a:gd name="T0" fmla="*/ 0 w 252"/>
              <a:gd name="T1" fmla="*/ 12 h 12"/>
              <a:gd name="T2" fmla="*/ 0 w 252"/>
              <a:gd name="T3" fmla="*/ 12 h 12"/>
              <a:gd name="T4" fmla="*/ 252 w 252"/>
              <a:gd name="T5" fmla="*/ 12 h 12"/>
              <a:gd name="T6" fmla="*/ 252 w 252"/>
              <a:gd name="T7" fmla="*/ 0 h 12"/>
              <a:gd name="T8" fmla="*/ 0 w 252"/>
              <a:gd name="T9" fmla="*/ 0 h 12"/>
              <a:gd name="T10" fmla="*/ 0 w 252"/>
              <a:gd name="T11" fmla="*/ 12 h 12"/>
              <a:gd name="T12" fmla="*/ 0 w 252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2" h="12">
                <a:moveTo>
                  <a:pt x="0" y="12"/>
                </a:moveTo>
                <a:lnTo>
                  <a:pt x="0" y="12"/>
                </a:lnTo>
                <a:lnTo>
                  <a:pt x="252" y="12"/>
                </a:lnTo>
                <a:lnTo>
                  <a:pt x="252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6" name="Freeform 534"/>
          <p:cNvSpPr>
            <a:spLocks/>
          </p:cNvSpPr>
          <p:nvPr/>
        </p:nvSpPr>
        <p:spPr bwMode="auto">
          <a:xfrm>
            <a:off x="6383338" y="6367463"/>
            <a:ext cx="106362" cy="0"/>
          </a:xfrm>
          <a:custGeom>
            <a:avLst/>
            <a:gdLst>
              <a:gd name="T0" fmla="*/ 0 w 252"/>
              <a:gd name="T1" fmla="*/ 0 w 252"/>
              <a:gd name="T2" fmla="*/ 252 w 252"/>
              <a:gd name="T3" fmla="*/ 252 w 252"/>
              <a:gd name="T4" fmla="*/ 0 w 252"/>
              <a:gd name="T5" fmla="*/ 0 w 252"/>
              <a:gd name="T6" fmla="*/ 0 w 25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52">
                <a:moveTo>
                  <a:pt x="0" y="0"/>
                </a:moveTo>
                <a:lnTo>
                  <a:pt x="0" y="0"/>
                </a:lnTo>
                <a:lnTo>
                  <a:pt x="252" y="0"/>
                </a:lnTo>
                <a:lnTo>
                  <a:pt x="25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7" name="Freeform 535"/>
          <p:cNvSpPr>
            <a:spLocks/>
          </p:cNvSpPr>
          <p:nvPr/>
        </p:nvSpPr>
        <p:spPr bwMode="auto">
          <a:xfrm>
            <a:off x="6283325" y="6367463"/>
            <a:ext cx="100013" cy="0"/>
          </a:xfrm>
          <a:custGeom>
            <a:avLst/>
            <a:gdLst>
              <a:gd name="T0" fmla="*/ 0 w 240"/>
              <a:gd name="T1" fmla="*/ 0 w 240"/>
              <a:gd name="T2" fmla="*/ 240 w 240"/>
              <a:gd name="T3" fmla="*/ 240 w 240"/>
              <a:gd name="T4" fmla="*/ 0 w 240"/>
              <a:gd name="T5" fmla="*/ 0 w 240"/>
              <a:gd name="T6" fmla="*/ 0 w 24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40">
                <a:moveTo>
                  <a:pt x="0" y="0"/>
                </a:moveTo>
                <a:lnTo>
                  <a:pt x="0" y="0"/>
                </a:lnTo>
                <a:lnTo>
                  <a:pt x="240" y="0"/>
                </a:lnTo>
                <a:lnTo>
                  <a:pt x="24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8" name="Rectangle 536"/>
          <p:cNvSpPr>
            <a:spLocks noChangeArrowheads="1"/>
          </p:cNvSpPr>
          <p:nvPr/>
        </p:nvSpPr>
        <p:spPr bwMode="auto">
          <a:xfrm>
            <a:off x="6548438" y="6357938"/>
            <a:ext cx="11112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9" name="Freeform 537"/>
          <p:cNvSpPr>
            <a:spLocks/>
          </p:cNvSpPr>
          <p:nvPr/>
        </p:nvSpPr>
        <p:spPr bwMode="auto">
          <a:xfrm>
            <a:off x="6559550" y="6362700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" name="Freeform 538"/>
          <p:cNvSpPr>
            <a:spLocks/>
          </p:cNvSpPr>
          <p:nvPr/>
        </p:nvSpPr>
        <p:spPr bwMode="auto">
          <a:xfrm>
            <a:off x="6559550" y="6353175"/>
            <a:ext cx="9525" cy="19050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0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0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" name="Freeform 539"/>
          <p:cNvSpPr>
            <a:spLocks/>
          </p:cNvSpPr>
          <p:nvPr/>
        </p:nvSpPr>
        <p:spPr bwMode="auto">
          <a:xfrm>
            <a:off x="6569075" y="6362700"/>
            <a:ext cx="0" cy="4763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" name="Freeform 540"/>
          <p:cNvSpPr>
            <a:spLocks/>
          </p:cNvSpPr>
          <p:nvPr/>
        </p:nvSpPr>
        <p:spPr bwMode="auto">
          <a:xfrm>
            <a:off x="6564313" y="6353175"/>
            <a:ext cx="14287" cy="14288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" name="Freeform 541"/>
          <p:cNvSpPr>
            <a:spLocks/>
          </p:cNvSpPr>
          <p:nvPr/>
        </p:nvSpPr>
        <p:spPr bwMode="auto">
          <a:xfrm>
            <a:off x="6578600" y="6362700"/>
            <a:ext cx="1588" cy="4763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" name="Freeform 542"/>
          <p:cNvSpPr>
            <a:spLocks/>
          </p:cNvSpPr>
          <p:nvPr/>
        </p:nvSpPr>
        <p:spPr bwMode="auto">
          <a:xfrm>
            <a:off x="6573838" y="6353175"/>
            <a:ext cx="9525" cy="14288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5" name="Freeform 543"/>
          <p:cNvSpPr>
            <a:spLocks/>
          </p:cNvSpPr>
          <p:nvPr/>
        </p:nvSpPr>
        <p:spPr bwMode="auto">
          <a:xfrm>
            <a:off x="6583363" y="6362700"/>
            <a:ext cx="6350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" name="Rectangle 544"/>
          <p:cNvSpPr>
            <a:spLocks noChangeArrowheads="1"/>
          </p:cNvSpPr>
          <p:nvPr/>
        </p:nvSpPr>
        <p:spPr bwMode="auto">
          <a:xfrm>
            <a:off x="6583363" y="6353175"/>
            <a:ext cx="11112" cy="14288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" name="Freeform 545"/>
          <p:cNvSpPr>
            <a:spLocks/>
          </p:cNvSpPr>
          <p:nvPr/>
        </p:nvSpPr>
        <p:spPr bwMode="auto">
          <a:xfrm>
            <a:off x="6594475" y="6357938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" name="Rectangle 546"/>
          <p:cNvSpPr>
            <a:spLocks noChangeArrowheads="1"/>
          </p:cNvSpPr>
          <p:nvPr/>
        </p:nvSpPr>
        <p:spPr bwMode="auto">
          <a:xfrm>
            <a:off x="6594475" y="6353175"/>
            <a:ext cx="9525" cy="14288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" name="Freeform 547"/>
          <p:cNvSpPr>
            <a:spLocks/>
          </p:cNvSpPr>
          <p:nvPr/>
        </p:nvSpPr>
        <p:spPr bwMode="auto">
          <a:xfrm>
            <a:off x="6604000" y="63579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" name="Freeform 548"/>
          <p:cNvSpPr>
            <a:spLocks/>
          </p:cNvSpPr>
          <p:nvPr/>
        </p:nvSpPr>
        <p:spPr bwMode="auto">
          <a:xfrm>
            <a:off x="6604000" y="6348413"/>
            <a:ext cx="9525" cy="19050"/>
          </a:xfrm>
          <a:custGeom>
            <a:avLst/>
            <a:gdLst>
              <a:gd name="T0" fmla="*/ 24 w 24"/>
              <a:gd name="T1" fmla="*/ 36 h 48"/>
              <a:gd name="T2" fmla="*/ 24 w 24"/>
              <a:gd name="T3" fmla="*/ 0 h 48"/>
              <a:gd name="T4" fmla="*/ 0 w 24"/>
              <a:gd name="T5" fmla="*/ 12 h 48"/>
              <a:gd name="T6" fmla="*/ 0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24" y="0"/>
                </a:lnTo>
                <a:lnTo>
                  <a:pt x="0" y="12"/>
                </a:lnTo>
                <a:lnTo>
                  <a:pt x="0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" name="Freeform 549"/>
          <p:cNvSpPr>
            <a:spLocks/>
          </p:cNvSpPr>
          <p:nvPr/>
        </p:nvSpPr>
        <p:spPr bwMode="auto">
          <a:xfrm>
            <a:off x="6613525" y="6357938"/>
            <a:ext cx="1588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" name="Freeform 550"/>
          <p:cNvSpPr>
            <a:spLocks/>
          </p:cNvSpPr>
          <p:nvPr/>
        </p:nvSpPr>
        <p:spPr bwMode="auto">
          <a:xfrm>
            <a:off x="6608763" y="6348413"/>
            <a:ext cx="15875" cy="14287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" name="Freeform 551"/>
          <p:cNvSpPr>
            <a:spLocks/>
          </p:cNvSpPr>
          <p:nvPr/>
        </p:nvSpPr>
        <p:spPr bwMode="auto">
          <a:xfrm>
            <a:off x="6624638" y="6357938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" name="Freeform 552"/>
          <p:cNvSpPr>
            <a:spLocks/>
          </p:cNvSpPr>
          <p:nvPr/>
        </p:nvSpPr>
        <p:spPr bwMode="auto">
          <a:xfrm>
            <a:off x="6619875" y="6348413"/>
            <a:ext cx="14288" cy="14287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5" name="Freeform 553"/>
          <p:cNvSpPr>
            <a:spLocks/>
          </p:cNvSpPr>
          <p:nvPr/>
        </p:nvSpPr>
        <p:spPr bwMode="auto">
          <a:xfrm>
            <a:off x="6634163" y="6353175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6" name="Freeform 554"/>
          <p:cNvSpPr>
            <a:spLocks/>
          </p:cNvSpPr>
          <p:nvPr/>
        </p:nvSpPr>
        <p:spPr bwMode="auto">
          <a:xfrm>
            <a:off x="6629400" y="6348413"/>
            <a:ext cx="9525" cy="14287"/>
          </a:xfrm>
          <a:custGeom>
            <a:avLst/>
            <a:gdLst>
              <a:gd name="T0" fmla="*/ 24 w 24"/>
              <a:gd name="T1" fmla="*/ 24 h 36"/>
              <a:gd name="T2" fmla="*/ 24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" name="Freeform 555"/>
          <p:cNvSpPr>
            <a:spLocks/>
          </p:cNvSpPr>
          <p:nvPr/>
        </p:nvSpPr>
        <p:spPr bwMode="auto">
          <a:xfrm>
            <a:off x="6638925" y="6353175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0" y="12"/>
                </a:lnTo>
                <a:lnTo>
                  <a:pt x="12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" name="Freeform 556"/>
          <p:cNvSpPr>
            <a:spLocks/>
          </p:cNvSpPr>
          <p:nvPr/>
        </p:nvSpPr>
        <p:spPr bwMode="auto">
          <a:xfrm>
            <a:off x="6638925" y="6342063"/>
            <a:ext cx="9525" cy="15875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0 w 24"/>
              <a:gd name="T5" fmla="*/ 12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" name="Freeform 557"/>
          <p:cNvSpPr>
            <a:spLocks/>
          </p:cNvSpPr>
          <p:nvPr/>
        </p:nvSpPr>
        <p:spPr bwMode="auto">
          <a:xfrm>
            <a:off x="6648450" y="6348413"/>
            <a:ext cx="6350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" name="Freeform 558"/>
          <p:cNvSpPr>
            <a:spLocks/>
          </p:cNvSpPr>
          <p:nvPr/>
        </p:nvSpPr>
        <p:spPr bwMode="auto">
          <a:xfrm>
            <a:off x="6648450" y="6342063"/>
            <a:ext cx="11113" cy="15875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" name="Freeform 559"/>
          <p:cNvSpPr>
            <a:spLocks/>
          </p:cNvSpPr>
          <p:nvPr/>
        </p:nvSpPr>
        <p:spPr bwMode="auto">
          <a:xfrm>
            <a:off x="6659563" y="6348413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" name="Freeform 560"/>
          <p:cNvSpPr>
            <a:spLocks/>
          </p:cNvSpPr>
          <p:nvPr/>
        </p:nvSpPr>
        <p:spPr bwMode="auto">
          <a:xfrm>
            <a:off x="6654800" y="6337300"/>
            <a:ext cx="9525" cy="20638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" name="Freeform 561"/>
          <p:cNvSpPr>
            <a:spLocks/>
          </p:cNvSpPr>
          <p:nvPr/>
        </p:nvSpPr>
        <p:spPr bwMode="auto">
          <a:xfrm>
            <a:off x="6664325" y="634841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4" name="Freeform 562"/>
          <p:cNvSpPr>
            <a:spLocks/>
          </p:cNvSpPr>
          <p:nvPr/>
        </p:nvSpPr>
        <p:spPr bwMode="auto">
          <a:xfrm>
            <a:off x="6659563" y="6337300"/>
            <a:ext cx="14287" cy="15875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" name="Freeform 563"/>
          <p:cNvSpPr>
            <a:spLocks/>
          </p:cNvSpPr>
          <p:nvPr/>
        </p:nvSpPr>
        <p:spPr bwMode="auto">
          <a:xfrm>
            <a:off x="6673850" y="6342063"/>
            <a:ext cx="0" cy="11112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6" name="Freeform 564"/>
          <p:cNvSpPr>
            <a:spLocks/>
          </p:cNvSpPr>
          <p:nvPr/>
        </p:nvSpPr>
        <p:spPr bwMode="auto">
          <a:xfrm>
            <a:off x="6669088" y="6337300"/>
            <a:ext cx="9525" cy="15875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" name="Freeform 565"/>
          <p:cNvSpPr>
            <a:spLocks/>
          </p:cNvSpPr>
          <p:nvPr/>
        </p:nvSpPr>
        <p:spPr bwMode="auto">
          <a:xfrm>
            <a:off x="6678613" y="6342063"/>
            <a:ext cx="1587" cy="11112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8" name="Freeform 566"/>
          <p:cNvSpPr>
            <a:spLocks/>
          </p:cNvSpPr>
          <p:nvPr/>
        </p:nvSpPr>
        <p:spPr bwMode="auto">
          <a:xfrm>
            <a:off x="6673850" y="6332538"/>
            <a:ext cx="9525" cy="20637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" name="Freeform 567"/>
          <p:cNvSpPr>
            <a:spLocks/>
          </p:cNvSpPr>
          <p:nvPr/>
        </p:nvSpPr>
        <p:spPr bwMode="auto">
          <a:xfrm>
            <a:off x="6683375" y="6337300"/>
            <a:ext cx="1588" cy="11113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0" name="Freeform 568"/>
          <p:cNvSpPr>
            <a:spLocks/>
          </p:cNvSpPr>
          <p:nvPr/>
        </p:nvSpPr>
        <p:spPr bwMode="auto">
          <a:xfrm>
            <a:off x="6678613" y="6332538"/>
            <a:ext cx="15875" cy="15875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0"/>
                </a:lnTo>
                <a:lnTo>
                  <a:pt x="12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1" name="Freeform 569"/>
          <p:cNvSpPr>
            <a:spLocks/>
          </p:cNvSpPr>
          <p:nvPr/>
        </p:nvSpPr>
        <p:spPr bwMode="auto">
          <a:xfrm>
            <a:off x="6694488" y="6337300"/>
            <a:ext cx="0" cy="11113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" name="Freeform 570"/>
          <p:cNvSpPr>
            <a:spLocks/>
          </p:cNvSpPr>
          <p:nvPr/>
        </p:nvSpPr>
        <p:spPr bwMode="auto">
          <a:xfrm>
            <a:off x="6689725" y="6327775"/>
            <a:ext cx="9525" cy="20638"/>
          </a:xfrm>
          <a:custGeom>
            <a:avLst/>
            <a:gdLst>
              <a:gd name="T0" fmla="*/ 24 w 24"/>
              <a:gd name="T1" fmla="*/ 36 h 48"/>
              <a:gd name="T2" fmla="*/ 12 w 24"/>
              <a:gd name="T3" fmla="*/ 0 h 48"/>
              <a:gd name="T4" fmla="*/ 0 w 24"/>
              <a:gd name="T5" fmla="*/ 12 h 48"/>
              <a:gd name="T6" fmla="*/ 12 w 24"/>
              <a:gd name="T7" fmla="*/ 48 h 48"/>
              <a:gd name="T8" fmla="*/ 24 w 24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" name="Freeform 571"/>
          <p:cNvSpPr>
            <a:spLocks/>
          </p:cNvSpPr>
          <p:nvPr/>
        </p:nvSpPr>
        <p:spPr bwMode="auto">
          <a:xfrm>
            <a:off x="6699250" y="63325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" name="Freeform 572"/>
          <p:cNvSpPr>
            <a:spLocks/>
          </p:cNvSpPr>
          <p:nvPr/>
        </p:nvSpPr>
        <p:spPr bwMode="auto">
          <a:xfrm>
            <a:off x="6694488" y="6327775"/>
            <a:ext cx="14287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12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5" name="Freeform 573"/>
          <p:cNvSpPr>
            <a:spLocks/>
          </p:cNvSpPr>
          <p:nvPr/>
        </p:nvSpPr>
        <p:spPr bwMode="auto">
          <a:xfrm>
            <a:off x="6708775" y="6332538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6" name="Freeform 574"/>
          <p:cNvSpPr>
            <a:spLocks/>
          </p:cNvSpPr>
          <p:nvPr/>
        </p:nvSpPr>
        <p:spPr bwMode="auto">
          <a:xfrm>
            <a:off x="6699250" y="6323013"/>
            <a:ext cx="14288" cy="14287"/>
          </a:xfrm>
          <a:custGeom>
            <a:avLst/>
            <a:gdLst>
              <a:gd name="T0" fmla="*/ 36 w 36"/>
              <a:gd name="T1" fmla="*/ 36 h 36"/>
              <a:gd name="T2" fmla="*/ 24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24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7" name="Freeform 575"/>
          <p:cNvSpPr>
            <a:spLocks/>
          </p:cNvSpPr>
          <p:nvPr/>
        </p:nvSpPr>
        <p:spPr bwMode="auto">
          <a:xfrm>
            <a:off x="6713538" y="6327775"/>
            <a:ext cx="1587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" name="Freeform 576"/>
          <p:cNvSpPr>
            <a:spLocks/>
          </p:cNvSpPr>
          <p:nvPr/>
        </p:nvSpPr>
        <p:spPr bwMode="auto">
          <a:xfrm>
            <a:off x="6708775" y="6318250"/>
            <a:ext cx="15875" cy="19050"/>
          </a:xfrm>
          <a:custGeom>
            <a:avLst/>
            <a:gdLst>
              <a:gd name="T0" fmla="*/ 36 w 36"/>
              <a:gd name="T1" fmla="*/ 36 h 48"/>
              <a:gd name="T2" fmla="*/ 12 w 36"/>
              <a:gd name="T3" fmla="*/ 0 h 48"/>
              <a:gd name="T4" fmla="*/ 0 w 36"/>
              <a:gd name="T5" fmla="*/ 12 h 48"/>
              <a:gd name="T6" fmla="*/ 12 w 36"/>
              <a:gd name="T7" fmla="*/ 48 h 48"/>
              <a:gd name="T8" fmla="*/ 36 w 36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12" y="48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" name="Freeform 577"/>
          <p:cNvSpPr>
            <a:spLocks/>
          </p:cNvSpPr>
          <p:nvPr/>
        </p:nvSpPr>
        <p:spPr bwMode="auto">
          <a:xfrm>
            <a:off x="6719888" y="6323013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0" name="Freeform 578"/>
          <p:cNvSpPr>
            <a:spLocks/>
          </p:cNvSpPr>
          <p:nvPr/>
        </p:nvSpPr>
        <p:spPr bwMode="auto">
          <a:xfrm>
            <a:off x="6713538" y="6318250"/>
            <a:ext cx="15875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1" name="Freeform 579"/>
          <p:cNvSpPr>
            <a:spLocks/>
          </p:cNvSpPr>
          <p:nvPr/>
        </p:nvSpPr>
        <p:spPr bwMode="auto">
          <a:xfrm>
            <a:off x="6729413" y="6323013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2" name="Freeform 580"/>
          <p:cNvSpPr>
            <a:spLocks/>
          </p:cNvSpPr>
          <p:nvPr/>
        </p:nvSpPr>
        <p:spPr bwMode="auto">
          <a:xfrm>
            <a:off x="6719888" y="6313488"/>
            <a:ext cx="14287" cy="14287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" name="Freeform 581"/>
          <p:cNvSpPr>
            <a:spLocks/>
          </p:cNvSpPr>
          <p:nvPr/>
        </p:nvSpPr>
        <p:spPr bwMode="auto">
          <a:xfrm>
            <a:off x="6734175" y="6318250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" name="Freeform 582"/>
          <p:cNvSpPr>
            <a:spLocks/>
          </p:cNvSpPr>
          <p:nvPr/>
        </p:nvSpPr>
        <p:spPr bwMode="auto">
          <a:xfrm>
            <a:off x="6724650" y="6307138"/>
            <a:ext cx="14288" cy="20637"/>
          </a:xfrm>
          <a:custGeom>
            <a:avLst/>
            <a:gdLst>
              <a:gd name="T0" fmla="*/ 36 w 36"/>
              <a:gd name="T1" fmla="*/ 36 h 48"/>
              <a:gd name="T2" fmla="*/ 12 w 36"/>
              <a:gd name="T3" fmla="*/ 0 h 48"/>
              <a:gd name="T4" fmla="*/ 0 w 36"/>
              <a:gd name="T5" fmla="*/ 12 h 48"/>
              <a:gd name="T6" fmla="*/ 24 w 36"/>
              <a:gd name="T7" fmla="*/ 48 h 48"/>
              <a:gd name="T8" fmla="*/ 36 w 36"/>
              <a:gd name="T9" fmla="*/ 3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48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5" name="Freeform 583"/>
          <p:cNvSpPr>
            <a:spLocks/>
          </p:cNvSpPr>
          <p:nvPr/>
        </p:nvSpPr>
        <p:spPr bwMode="auto">
          <a:xfrm>
            <a:off x="6734175" y="6313488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6" name="Freeform 584"/>
          <p:cNvSpPr>
            <a:spLocks/>
          </p:cNvSpPr>
          <p:nvPr/>
        </p:nvSpPr>
        <p:spPr bwMode="auto">
          <a:xfrm>
            <a:off x="6729413" y="6307138"/>
            <a:ext cx="14287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7" name="Freeform 585"/>
          <p:cNvSpPr>
            <a:spLocks/>
          </p:cNvSpPr>
          <p:nvPr/>
        </p:nvSpPr>
        <p:spPr bwMode="auto">
          <a:xfrm>
            <a:off x="6738938" y="631348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8" name="Freeform 586"/>
          <p:cNvSpPr>
            <a:spLocks/>
          </p:cNvSpPr>
          <p:nvPr/>
        </p:nvSpPr>
        <p:spPr bwMode="auto">
          <a:xfrm>
            <a:off x="6734175" y="6302375"/>
            <a:ext cx="14288" cy="15875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" name="Freeform 587"/>
          <p:cNvSpPr>
            <a:spLocks/>
          </p:cNvSpPr>
          <p:nvPr/>
        </p:nvSpPr>
        <p:spPr bwMode="auto">
          <a:xfrm>
            <a:off x="6743700" y="6307138"/>
            <a:ext cx="4763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0" name="Freeform 588"/>
          <p:cNvSpPr>
            <a:spLocks/>
          </p:cNvSpPr>
          <p:nvPr/>
        </p:nvSpPr>
        <p:spPr bwMode="auto">
          <a:xfrm>
            <a:off x="6738938" y="6302375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1" name="Freeform 589"/>
          <p:cNvSpPr>
            <a:spLocks/>
          </p:cNvSpPr>
          <p:nvPr/>
        </p:nvSpPr>
        <p:spPr bwMode="auto">
          <a:xfrm>
            <a:off x="6748463" y="6302375"/>
            <a:ext cx="6350" cy="11113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2" name="Freeform 590"/>
          <p:cNvSpPr>
            <a:spLocks/>
          </p:cNvSpPr>
          <p:nvPr/>
        </p:nvSpPr>
        <p:spPr bwMode="auto">
          <a:xfrm>
            <a:off x="6743700" y="6297613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" name="Freeform 591"/>
          <p:cNvSpPr>
            <a:spLocks/>
          </p:cNvSpPr>
          <p:nvPr/>
        </p:nvSpPr>
        <p:spPr bwMode="auto">
          <a:xfrm>
            <a:off x="6754813" y="630237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" name="Freeform 592"/>
          <p:cNvSpPr>
            <a:spLocks/>
          </p:cNvSpPr>
          <p:nvPr/>
        </p:nvSpPr>
        <p:spPr bwMode="auto">
          <a:xfrm>
            <a:off x="6748463" y="6292850"/>
            <a:ext cx="15875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5" name="Freeform 593"/>
          <p:cNvSpPr>
            <a:spLocks/>
          </p:cNvSpPr>
          <p:nvPr/>
        </p:nvSpPr>
        <p:spPr bwMode="auto">
          <a:xfrm>
            <a:off x="6759575" y="6297613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6" name="Freeform 594"/>
          <p:cNvSpPr>
            <a:spLocks/>
          </p:cNvSpPr>
          <p:nvPr/>
        </p:nvSpPr>
        <p:spPr bwMode="auto">
          <a:xfrm>
            <a:off x="6754813" y="6288088"/>
            <a:ext cx="14287" cy="14287"/>
          </a:xfrm>
          <a:custGeom>
            <a:avLst/>
            <a:gdLst>
              <a:gd name="T0" fmla="*/ 36 w 36"/>
              <a:gd name="T1" fmla="*/ 36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7" name="Freeform 595"/>
          <p:cNvSpPr>
            <a:spLocks/>
          </p:cNvSpPr>
          <p:nvPr/>
        </p:nvSpPr>
        <p:spPr bwMode="auto">
          <a:xfrm>
            <a:off x="6764338" y="6292850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8" name="Freeform 596"/>
          <p:cNvSpPr>
            <a:spLocks/>
          </p:cNvSpPr>
          <p:nvPr/>
        </p:nvSpPr>
        <p:spPr bwMode="auto">
          <a:xfrm>
            <a:off x="6759575" y="6288088"/>
            <a:ext cx="9525" cy="14287"/>
          </a:xfrm>
          <a:custGeom>
            <a:avLst/>
            <a:gdLst>
              <a:gd name="T0" fmla="*/ 24 w 24"/>
              <a:gd name="T1" fmla="*/ 24 h 36"/>
              <a:gd name="T2" fmla="*/ 0 w 24"/>
              <a:gd name="T3" fmla="*/ 0 h 36"/>
              <a:gd name="T4" fmla="*/ 0 w 24"/>
              <a:gd name="T5" fmla="*/ 0 h 36"/>
              <a:gd name="T6" fmla="*/ 24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0" y="0"/>
                </a:lnTo>
                <a:lnTo>
                  <a:pt x="0" y="0"/>
                </a:lnTo>
                <a:lnTo>
                  <a:pt x="24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9" name="Freeform 597"/>
          <p:cNvSpPr>
            <a:spLocks/>
          </p:cNvSpPr>
          <p:nvPr/>
        </p:nvSpPr>
        <p:spPr bwMode="auto">
          <a:xfrm>
            <a:off x="6769100" y="628808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0" name="Freeform 598"/>
          <p:cNvSpPr>
            <a:spLocks/>
          </p:cNvSpPr>
          <p:nvPr/>
        </p:nvSpPr>
        <p:spPr bwMode="auto">
          <a:xfrm>
            <a:off x="6759575" y="6283325"/>
            <a:ext cx="14288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1" name="Freeform 599"/>
          <p:cNvSpPr>
            <a:spLocks/>
          </p:cNvSpPr>
          <p:nvPr/>
        </p:nvSpPr>
        <p:spPr bwMode="auto">
          <a:xfrm>
            <a:off x="6773863" y="6283325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2" name="Freeform 600"/>
          <p:cNvSpPr>
            <a:spLocks/>
          </p:cNvSpPr>
          <p:nvPr/>
        </p:nvSpPr>
        <p:spPr bwMode="auto">
          <a:xfrm>
            <a:off x="6764338" y="6278563"/>
            <a:ext cx="14287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3" name="Freeform 601"/>
          <p:cNvSpPr>
            <a:spLocks/>
          </p:cNvSpPr>
          <p:nvPr/>
        </p:nvSpPr>
        <p:spPr bwMode="auto">
          <a:xfrm>
            <a:off x="6778625" y="6283325"/>
            <a:ext cx="1588" cy="4763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" name="Freeform 602"/>
          <p:cNvSpPr>
            <a:spLocks/>
          </p:cNvSpPr>
          <p:nvPr/>
        </p:nvSpPr>
        <p:spPr bwMode="auto">
          <a:xfrm>
            <a:off x="6769100" y="6272213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" name="Freeform 603"/>
          <p:cNvSpPr>
            <a:spLocks/>
          </p:cNvSpPr>
          <p:nvPr/>
        </p:nvSpPr>
        <p:spPr bwMode="auto">
          <a:xfrm>
            <a:off x="6778625" y="6278563"/>
            <a:ext cx="6350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6" name="Freeform 604"/>
          <p:cNvSpPr>
            <a:spLocks/>
          </p:cNvSpPr>
          <p:nvPr/>
        </p:nvSpPr>
        <p:spPr bwMode="auto">
          <a:xfrm>
            <a:off x="6773863" y="6272213"/>
            <a:ext cx="15875" cy="11112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7" name="Freeform 605"/>
          <p:cNvSpPr>
            <a:spLocks/>
          </p:cNvSpPr>
          <p:nvPr/>
        </p:nvSpPr>
        <p:spPr bwMode="auto">
          <a:xfrm>
            <a:off x="6784975" y="6272213"/>
            <a:ext cx="4763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8" name="Freeform 606"/>
          <p:cNvSpPr>
            <a:spLocks/>
          </p:cNvSpPr>
          <p:nvPr/>
        </p:nvSpPr>
        <p:spPr bwMode="auto">
          <a:xfrm>
            <a:off x="6778625" y="6267450"/>
            <a:ext cx="11113" cy="15875"/>
          </a:xfrm>
          <a:custGeom>
            <a:avLst/>
            <a:gdLst>
              <a:gd name="T0" fmla="*/ 24 w 24"/>
              <a:gd name="T1" fmla="*/ 24 h 36"/>
              <a:gd name="T2" fmla="*/ 0 w 24"/>
              <a:gd name="T3" fmla="*/ 0 h 36"/>
              <a:gd name="T4" fmla="*/ 0 w 24"/>
              <a:gd name="T5" fmla="*/ 12 h 36"/>
              <a:gd name="T6" fmla="*/ 24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9" name="Freeform 607"/>
          <p:cNvSpPr>
            <a:spLocks/>
          </p:cNvSpPr>
          <p:nvPr/>
        </p:nvSpPr>
        <p:spPr bwMode="auto">
          <a:xfrm>
            <a:off x="6789738" y="6267450"/>
            <a:ext cx="0" cy="11113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0" name="Freeform 608"/>
          <p:cNvSpPr>
            <a:spLocks/>
          </p:cNvSpPr>
          <p:nvPr/>
        </p:nvSpPr>
        <p:spPr bwMode="auto">
          <a:xfrm>
            <a:off x="6778625" y="6262688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1" name="Freeform 609"/>
          <p:cNvSpPr>
            <a:spLocks/>
          </p:cNvSpPr>
          <p:nvPr/>
        </p:nvSpPr>
        <p:spPr bwMode="auto">
          <a:xfrm>
            <a:off x="6789738" y="626745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2" name="Freeform 610"/>
          <p:cNvSpPr>
            <a:spLocks/>
          </p:cNvSpPr>
          <p:nvPr/>
        </p:nvSpPr>
        <p:spPr bwMode="auto">
          <a:xfrm>
            <a:off x="6784975" y="6257925"/>
            <a:ext cx="14288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3" name="Freeform 611"/>
          <p:cNvSpPr>
            <a:spLocks/>
          </p:cNvSpPr>
          <p:nvPr/>
        </p:nvSpPr>
        <p:spPr bwMode="auto">
          <a:xfrm>
            <a:off x="6794500" y="626268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" name="Freeform 612"/>
          <p:cNvSpPr>
            <a:spLocks/>
          </p:cNvSpPr>
          <p:nvPr/>
        </p:nvSpPr>
        <p:spPr bwMode="auto">
          <a:xfrm>
            <a:off x="6789738" y="6257925"/>
            <a:ext cx="14287" cy="9525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" name="Freeform 613"/>
          <p:cNvSpPr>
            <a:spLocks/>
          </p:cNvSpPr>
          <p:nvPr/>
        </p:nvSpPr>
        <p:spPr bwMode="auto">
          <a:xfrm>
            <a:off x="6799263" y="625792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" name="Freeform 614"/>
          <p:cNvSpPr>
            <a:spLocks/>
          </p:cNvSpPr>
          <p:nvPr/>
        </p:nvSpPr>
        <p:spPr bwMode="auto">
          <a:xfrm>
            <a:off x="6789738" y="6253163"/>
            <a:ext cx="14287" cy="9525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" name="Freeform 615"/>
          <p:cNvSpPr>
            <a:spLocks/>
          </p:cNvSpPr>
          <p:nvPr/>
        </p:nvSpPr>
        <p:spPr bwMode="auto">
          <a:xfrm>
            <a:off x="6799263" y="6253163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" name="Freeform 616"/>
          <p:cNvSpPr>
            <a:spLocks/>
          </p:cNvSpPr>
          <p:nvPr/>
        </p:nvSpPr>
        <p:spPr bwMode="auto">
          <a:xfrm>
            <a:off x="6794500" y="6248400"/>
            <a:ext cx="14288" cy="14288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" name="Freeform 617"/>
          <p:cNvSpPr>
            <a:spLocks/>
          </p:cNvSpPr>
          <p:nvPr/>
        </p:nvSpPr>
        <p:spPr bwMode="auto">
          <a:xfrm>
            <a:off x="6804025" y="6248400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" name="Freeform 618"/>
          <p:cNvSpPr>
            <a:spLocks/>
          </p:cNvSpPr>
          <p:nvPr/>
        </p:nvSpPr>
        <p:spPr bwMode="auto">
          <a:xfrm>
            <a:off x="6799263" y="6243638"/>
            <a:ext cx="14287" cy="14287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" name="Freeform 619"/>
          <p:cNvSpPr>
            <a:spLocks/>
          </p:cNvSpPr>
          <p:nvPr/>
        </p:nvSpPr>
        <p:spPr bwMode="auto">
          <a:xfrm>
            <a:off x="6808788" y="624840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" name="Freeform 620"/>
          <p:cNvSpPr>
            <a:spLocks/>
          </p:cNvSpPr>
          <p:nvPr/>
        </p:nvSpPr>
        <p:spPr bwMode="auto">
          <a:xfrm>
            <a:off x="6799263" y="6237288"/>
            <a:ext cx="14287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" name="Freeform 621"/>
          <p:cNvSpPr>
            <a:spLocks/>
          </p:cNvSpPr>
          <p:nvPr/>
        </p:nvSpPr>
        <p:spPr bwMode="auto">
          <a:xfrm>
            <a:off x="6808788" y="62436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" name="Freeform 622"/>
          <p:cNvSpPr>
            <a:spLocks/>
          </p:cNvSpPr>
          <p:nvPr/>
        </p:nvSpPr>
        <p:spPr bwMode="auto">
          <a:xfrm>
            <a:off x="6804025" y="6232525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" name="Freeform 623"/>
          <p:cNvSpPr>
            <a:spLocks/>
          </p:cNvSpPr>
          <p:nvPr/>
        </p:nvSpPr>
        <p:spPr bwMode="auto">
          <a:xfrm>
            <a:off x="6813550" y="6237288"/>
            <a:ext cx="6350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" name="Freeform 624"/>
          <p:cNvSpPr>
            <a:spLocks/>
          </p:cNvSpPr>
          <p:nvPr/>
        </p:nvSpPr>
        <p:spPr bwMode="auto">
          <a:xfrm>
            <a:off x="6808788" y="6232525"/>
            <a:ext cx="15875" cy="11113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7" name="Freeform 625"/>
          <p:cNvSpPr>
            <a:spLocks/>
          </p:cNvSpPr>
          <p:nvPr/>
        </p:nvSpPr>
        <p:spPr bwMode="auto">
          <a:xfrm>
            <a:off x="6819900" y="6232525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8" name="Freeform 626"/>
          <p:cNvSpPr>
            <a:spLocks/>
          </p:cNvSpPr>
          <p:nvPr/>
        </p:nvSpPr>
        <p:spPr bwMode="auto">
          <a:xfrm>
            <a:off x="6808788" y="6227763"/>
            <a:ext cx="15875" cy="9525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" name="Freeform 627"/>
          <p:cNvSpPr>
            <a:spLocks/>
          </p:cNvSpPr>
          <p:nvPr/>
        </p:nvSpPr>
        <p:spPr bwMode="auto">
          <a:xfrm>
            <a:off x="6819900" y="6227763"/>
            <a:ext cx="4763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0" name="Freeform 628"/>
          <p:cNvSpPr>
            <a:spLocks/>
          </p:cNvSpPr>
          <p:nvPr/>
        </p:nvSpPr>
        <p:spPr bwMode="auto">
          <a:xfrm>
            <a:off x="6813550" y="6223000"/>
            <a:ext cx="15875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" name="Freeform 629"/>
          <p:cNvSpPr>
            <a:spLocks/>
          </p:cNvSpPr>
          <p:nvPr/>
        </p:nvSpPr>
        <p:spPr bwMode="auto">
          <a:xfrm>
            <a:off x="6824663" y="622776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2" name="Freeform 630"/>
          <p:cNvSpPr>
            <a:spLocks/>
          </p:cNvSpPr>
          <p:nvPr/>
        </p:nvSpPr>
        <p:spPr bwMode="auto">
          <a:xfrm>
            <a:off x="6813550" y="6223000"/>
            <a:ext cx="15875" cy="9525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3" name="Freeform 631"/>
          <p:cNvSpPr>
            <a:spLocks/>
          </p:cNvSpPr>
          <p:nvPr/>
        </p:nvSpPr>
        <p:spPr bwMode="auto">
          <a:xfrm>
            <a:off x="6824663" y="622300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" name="Freeform 632"/>
          <p:cNvSpPr>
            <a:spLocks/>
          </p:cNvSpPr>
          <p:nvPr/>
        </p:nvSpPr>
        <p:spPr bwMode="auto">
          <a:xfrm>
            <a:off x="6813550" y="6218238"/>
            <a:ext cx="15875" cy="9525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" name="Freeform 633"/>
          <p:cNvSpPr>
            <a:spLocks/>
          </p:cNvSpPr>
          <p:nvPr/>
        </p:nvSpPr>
        <p:spPr bwMode="auto">
          <a:xfrm>
            <a:off x="6824663" y="6218238"/>
            <a:ext cx="4762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6" name="Freeform 634"/>
          <p:cNvSpPr>
            <a:spLocks/>
          </p:cNvSpPr>
          <p:nvPr/>
        </p:nvSpPr>
        <p:spPr bwMode="auto">
          <a:xfrm>
            <a:off x="6819900" y="6213475"/>
            <a:ext cx="14288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7" name="Freeform 635"/>
          <p:cNvSpPr>
            <a:spLocks/>
          </p:cNvSpPr>
          <p:nvPr/>
        </p:nvSpPr>
        <p:spPr bwMode="auto">
          <a:xfrm>
            <a:off x="6829425" y="621823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8" name="Freeform 636"/>
          <p:cNvSpPr>
            <a:spLocks/>
          </p:cNvSpPr>
          <p:nvPr/>
        </p:nvSpPr>
        <p:spPr bwMode="auto">
          <a:xfrm>
            <a:off x="6819900" y="6208713"/>
            <a:ext cx="14288" cy="14287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9" name="Freeform 637"/>
          <p:cNvSpPr>
            <a:spLocks/>
          </p:cNvSpPr>
          <p:nvPr/>
        </p:nvSpPr>
        <p:spPr bwMode="auto">
          <a:xfrm>
            <a:off x="6829425" y="6213475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0" name="Freeform 638"/>
          <p:cNvSpPr>
            <a:spLocks/>
          </p:cNvSpPr>
          <p:nvPr/>
        </p:nvSpPr>
        <p:spPr bwMode="auto">
          <a:xfrm>
            <a:off x="6824663" y="6208713"/>
            <a:ext cx="14287" cy="9525"/>
          </a:xfrm>
          <a:custGeom>
            <a:avLst/>
            <a:gdLst>
              <a:gd name="T0" fmla="*/ 36 w 36"/>
              <a:gd name="T1" fmla="*/ 12 h 24"/>
              <a:gd name="T2" fmla="*/ 0 w 36"/>
              <a:gd name="T3" fmla="*/ 0 h 24"/>
              <a:gd name="T4" fmla="*/ 0 w 36"/>
              <a:gd name="T5" fmla="*/ 0 h 24"/>
              <a:gd name="T6" fmla="*/ 24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0" y="0"/>
                </a:lnTo>
                <a:lnTo>
                  <a:pt x="0" y="0"/>
                </a:lnTo>
                <a:lnTo>
                  <a:pt x="24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1" name="Freeform 639"/>
          <p:cNvSpPr>
            <a:spLocks/>
          </p:cNvSpPr>
          <p:nvPr/>
        </p:nvSpPr>
        <p:spPr bwMode="auto">
          <a:xfrm>
            <a:off x="6834188" y="620871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2" name="Freeform 640"/>
          <p:cNvSpPr>
            <a:spLocks/>
          </p:cNvSpPr>
          <p:nvPr/>
        </p:nvSpPr>
        <p:spPr bwMode="auto">
          <a:xfrm>
            <a:off x="6824663" y="6202363"/>
            <a:ext cx="14287" cy="11112"/>
          </a:xfrm>
          <a:custGeom>
            <a:avLst/>
            <a:gdLst>
              <a:gd name="T0" fmla="*/ 36 w 36"/>
              <a:gd name="T1" fmla="*/ 24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3" name="Freeform 641"/>
          <p:cNvSpPr>
            <a:spLocks/>
          </p:cNvSpPr>
          <p:nvPr/>
        </p:nvSpPr>
        <p:spPr bwMode="auto">
          <a:xfrm>
            <a:off x="6834188" y="6202363"/>
            <a:ext cx="4762" cy="11112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4" name="Freeform 642"/>
          <p:cNvSpPr>
            <a:spLocks/>
          </p:cNvSpPr>
          <p:nvPr/>
        </p:nvSpPr>
        <p:spPr bwMode="auto">
          <a:xfrm>
            <a:off x="6829425" y="6197600"/>
            <a:ext cx="14288" cy="15875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" name="Freeform 643"/>
          <p:cNvSpPr>
            <a:spLocks/>
          </p:cNvSpPr>
          <p:nvPr/>
        </p:nvSpPr>
        <p:spPr bwMode="auto">
          <a:xfrm>
            <a:off x="6838950" y="6202363"/>
            <a:ext cx="4763" cy="6350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6" name="Freeform 644"/>
          <p:cNvSpPr>
            <a:spLocks/>
          </p:cNvSpPr>
          <p:nvPr/>
        </p:nvSpPr>
        <p:spPr bwMode="auto">
          <a:xfrm>
            <a:off x="6829425" y="6192838"/>
            <a:ext cx="14288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7" name="Freeform 645"/>
          <p:cNvSpPr>
            <a:spLocks/>
          </p:cNvSpPr>
          <p:nvPr/>
        </p:nvSpPr>
        <p:spPr bwMode="auto">
          <a:xfrm>
            <a:off x="6838950" y="619760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8" name="Freeform 646"/>
          <p:cNvSpPr>
            <a:spLocks/>
          </p:cNvSpPr>
          <p:nvPr/>
        </p:nvSpPr>
        <p:spPr bwMode="auto">
          <a:xfrm>
            <a:off x="6834188" y="6188075"/>
            <a:ext cx="14287" cy="14288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12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12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9" name="Freeform 647"/>
          <p:cNvSpPr>
            <a:spLocks/>
          </p:cNvSpPr>
          <p:nvPr/>
        </p:nvSpPr>
        <p:spPr bwMode="auto">
          <a:xfrm>
            <a:off x="6843713" y="61928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0" name="Freeform 648"/>
          <p:cNvSpPr>
            <a:spLocks/>
          </p:cNvSpPr>
          <p:nvPr/>
        </p:nvSpPr>
        <p:spPr bwMode="auto">
          <a:xfrm>
            <a:off x="6834188" y="6183313"/>
            <a:ext cx="20637" cy="14287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" name="Freeform 649"/>
          <p:cNvSpPr>
            <a:spLocks/>
          </p:cNvSpPr>
          <p:nvPr/>
        </p:nvSpPr>
        <p:spPr bwMode="auto">
          <a:xfrm>
            <a:off x="6848475" y="6183313"/>
            <a:ext cx="6350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" name="Freeform 650"/>
          <p:cNvSpPr>
            <a:spLocks/>
          </p:cNvSpPr>
          <p:nvPr/>
        </p:nvSpPr>
        <p:spPr bwMode="auto">
          <a:xfrm>
            <a:off x="6838950" y="6178550"/>
            <a:ext cx="15875" cy="9525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3" name="Freeform 651"/>
          <p:cNvSpPr>
            <a:spLocks/>
          </p:cNvSpPr>
          <p:nvPr/>
        </p:nvSpPr>
        <p:spPr bwMode="auto">
          <a:xfrm>
            <a:off x="6848475" y="6178550"/>
            <a:ext cx="6350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4" name="Freeform 652"/>
          <p:cNvSpPr>
            <a:spLocks/>
          </p:cNvSpPr>
          <p:nvPr/>
        </p:nvSpPr>
        <p:spPr bwMode="auto">
          <a:xfrm>
            <a:off x="6843713" y="6167438"/>
            <a:ext cx="15875" cy="15875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24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24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" name="Freeform 653"/>
          <p:cNvSpPr>
            <a:spLocks/>
          </p:cNvSpPr>
          <p:nvPr/>
        </p:nvSpPr>
        <p:spPr bwMode="auto">
          <a:xfrm>
            <a:off x="6854825" y="617378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" name="Freeform 654"/>
          <p:cNvSpPr>
            <a:spLocks/>
          </p:cNvSpPr>
          <p:nvPr/>
        </p:nvSpPr>
        <p:spPr bwMode="auto">
          <a:xfrm>
            <a:off x="6843713" y="6162675"/>
            <a:ext cx="20637" cy="15875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7" name="Freeform 655"/>
          <p:cNvSpPr>
            <a:spLocks/>
          </p:cNvSpPr>
          <p:nvPr/>
        </p:nvSpPr>
        <p:spPr bwMode="auto">
          <a:xfrm>
            <a:off x="6859588" y="616267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8" name="Freeform 656"/>
          <p:cNvSpPr>
            <a:spLocks/>
          </p:cNvSpPr>
          <p:nvPr/>
        </p:nvSpPr>
        <p:spPr bwMode="auto">
          <a:xfrm>
            <a:off x="6848475" y="6157913"/>
            <a:ext cx="15875" cy="9525"/>
          </a:xfrm>
          <a:custGeom>
            <a:avLst/>
            <a:gdLst>
              <a:gd name="T0" fmla="*/ 36 w 36"/>
              <a:gd name="T1" fmla="*/ 12 h 24"/>
              <a:gd name="T2" fmla="*/ 12 w 36"/>
              <a:gd name="T3" fmla="*/ 0 h 24"/>
              <a:gd name="T4" fmla="*/ 0 w 36"/>
              <a:gd name="T5" fmla="*/ 12 h 24"/>
              <a:gd name="T6" fmla="*/ 36 w 36"/>
              <a:gd name="T7" fmla="*/ 24 h 24"/>
              <a:gd name="T8" fmla="*/ 36 w 3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36" y="12"/>
                </a:moveTo>
                <a:lnTo>
                  <a:pt x="12" y="0"/>
                </a:lnTo>
                <a:lnTo>
                  <a:pt x="0" y="12"/>
                </a:lnTo>
                <a:lnTo>
                  <a:pt x="36" y="24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9" name="Freeform 657"/>
          <p:cNvSpPr>
            <a:spLocks/>
          </p:cNvSpPr>
          <p:nvPr/>
        </p:nvSpPr>
        <p:spPr bwMode="auto">
          <a:xfrm>
            <a:off x="6859588" y="615791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0" name="Freeform 658"/>
          <p:cNvSpPr>
            <a:spLocks/>
          </p:cNvSpPr>
          <p:nvPr/>
        </p:nvSpPr>
        <p:spPr bwMode="auto">
          <a:xfrm>
            <a:off x="6854825" y="6148388"/>
            <a:ext cx="14288" cy="14287"/>
          </a:xfrm>
          <a:custGeom>
            <a:avLst/>
            <a:gdLst>
              <a:gd name="T0" fmla="*/ 36 w 36"/>
              <a:gd name="T1" fmla="*/ 24 h 36"/>
              <a:gd name="T2" fmla="*/ 0 w 36"/>
              <a:gd name="T3" fmla="*/ 0 h 36"/>
              <a:gd name="T4" fmla="*/ 0 w 36"/>
              <a:gd name="T5" fmla="*/ 24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0" y="0"/>
                </a:lnTo>
                <a:lnTo>
                  <a:pt x="0" y="24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1" name="Freeform 659"/>
          <p:cNvSpPr>
            <a:spLocks/>
          </p:cNvSpPr>
          <p:nvPr/>
        </p:nvSpPr>
        <p:spPr bwMode="auto">
          <a:xfrm>
            <a:off x="6864350" y="61531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2" name="Freeform 660"/>
          <p:cNvSpPr>
            <a:spLocks/>
          </p:cNvSpPr>
          <p:nvPr/>
        </p:nvSpPr>
        <p:spPr bwMode="auto">
          <a:xfrm>
            <a:off x="6854825" y="6143625"/>
            <a:ext cx="19050" cy="14288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3" name="Freeform 661"/>
          <p:cNvSpPr>
            <a:spLocks/>
          </p:cNvSpPr>
          <p:nvPr/>
        </p:nvSpPr>
        <p:spPr bwMode="auto">
          <a:xfrm>
            <a:off x="6869113" y="6143625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4" name="Freeform 662"/>
          <p:cNvSpPr>
            <a:spLocks/>
          </p:cNvSpPr>
          <p:nvPr/>
        </p:nvSpPr>
        <p:spPr bwMode="auto">
          <a:xfrm>
            <a:off x="6859588" y="6132513"/>
            <a:ext cx="19050" cy="15875"/>
          </a:xfrm>
          <a:custGeom>
            <a:avLst/>
            <a:gdLst>
              <a:gd name="T0" fmla="*/ 48 w 48"/>
              <a:gd name="T1" fmla="*/ 24 h 36"/>
              <a:gd name="T2" fmla="*/ 12 w 48"/>
              <a:gd name="T3" fmla="*/ 0 h 36"/>
              <a:gd name="T4" fmla="*/ 0 w 48"/>
              <a:gd name="T5" fmla="*/ 24 h 36"/>
              <a:gd name="T6" fmla="*/ 36 w 48"/>
              <a:gd name="T7" fmla="*/ 36 h 36"/>
              <a:gd name="T8" fmla="*/ 48 w 48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12" y="0"/>
                </a:lnTo>
                <a:lnTo>
                  <a:pt x="0" y="24"/>
                </a:lnTo>
                <a:lnTo>
                  <a:pt x="36" y="36"/>
                </a:lnTo>
                <a:lnTo>
                  <a:pt x="48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" name="Freeform 663"/>
          <p:cNvSpPr>
            <a:spLocks/>
          </p:cNvSpPr>
          <p:nvPr/>
        </p:nvSpPr>
        <p:spPr bwMode="auto">
          <a:xfrm>
            <a:off x="6869113" y="6138863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" name="Freeform 664"/>
          <p:cNvSpPr>
            <a:spLocks/>
          </p:cNvSpPr>
          <p:nvPr/>
        </p:nvSpPr>
        <p:spPr bwMode="auto">
          <a:xfrm>
            <a:off x="6864350" y="6127750"/>
            <a:ext cx="14288" cy="15875"/>
          </a:xfrm>
          <a:custGeom>
            <a:avLst/>
            <a:gdLst>
              <a:gd name="T0" fmla="*/ 36 w 36"/>
              <a:gd name="T1" fmla="*/ 12 h 36"/>
              <a:gd name="T2" fmla="*/ 0 w 36"/>
              <a:gd name="T3" fmla="*/ 0 h 36"/>
              <a:gd name="T4" fmla="*/ 0 w 36"/>
              <a:gd name="T5" fmla="*/ 12 h 36"/>
              <a:gd name="T6" fmla="*/ 36 w 36"/>
              <a:gd name="T7" fmla="*/ 36 h 36"/>
              <a:gd name="T8" fmla="*/ 36 w 36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12"/>
                </a:moveTo>
                <a:lnTo>
                  <a:pt x="0" y="0"/>
                </a:lnTo>
                <a:lnTo>
                  <a:pt x="0" y="12"/>
                </a:lnTo>
                <a:lnTo>
                  <a:pt x="36" y="36"/>
                </a:lnTo>
                <a:lnTo>
                  <a:pt x="36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7" name="Freeform 665"/>
          <p:cNvSpPr>
            <a:spLocks/>
          </p:cNvSpPr>
          <p:nvPr/>
        </p:nvSpPr>
        <p:spPr bwMode="auto">
          <a:xfrm>
            <a:off x="6873875" y="612775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8" name="Freeform 666"/>
          <p:cNvSpPr>
            <a:spLocks/>
          </p:cNvSpPr>
          <p:nvPr/>
        </p:nvSpPr>
        <p:spPr bwMode="auto">
          <a:xfrm>
            <a:off x="6864350" y="6118225"/>
            <a:ext cx="20638" cy="14288"/>
          </a:xfrm>
          <a:custGeom>
            <a:avLst/>
            <a:gdLst>
              <a:gd name="T0" fmla="*/ 48 w 48"/>
              <a:gd name="T1" fmla="*/ 24 h 36"/>
              <a:gd name="T2" fmla="*/ 12 w 48"/>
              <a:gd name="T3" fmla="*/ 0 h 36"/>
              <a:gd name="T4" fmla="*/ 0 w 48"/>
              <a:gd name="T5" fmla="*/ 24 h 36"/>
              <a:gd name="T6" fmla="*/ 36 w 48"/>
              <a:gd name="T7" fmla="*/ 36 h 36"/>
              <a:gd name="T8" fmla="*/ 48 w 48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12" y="0"/>
                </a:lnTo>
                <a:lnTo>
                  <a:pt x="0" y="24"/>
                </a:lnTo>
                <a:lnTo>
                  <a:pt x="36" y="36"/>
                </a:lnTo>
                <a:lnTo>
                  <a:pt x="48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9" name="Freeform 667"/>
          <p:cNvSpPr>
            <a:spLocks/>
          </p:cNvSpPr>
          <p:nvPr/>
        </p:nvSpPr>
        <p:spPr bwMode="auto">
          <a:xfrm>
            <a:off x="6878638" y="6118225"/>
            <a:ext cx="6350" cy="9525"/>
          </a:xfrm>
          <a:custGeom>
            <a:avLst/>
            <a:gdLst>
              <a:gd name="T0" fmla="*/ 12 w 12"/>
              <a:gd name="T1" fmla="*/ 24 h 24"/>
              <a:gd name="T2" fmla="*/ 12 w 12"/>
              <a:gd name="T3" fmla="*/ 24 h 24"/>
              <a:gd name="T4" fmla="*/ 12 w 12"/>
              <a:gd name="T5" fmla="*/ 24 h 24"/>
              <a:gd name="T6" fmla="*/ 0 w 12"/>
              <a:gd name="T7" fmla="*/ 0 h 24"/>
              <a:gd name="T8" fmla="*/ 12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0" name="Freeform 668"/>
          <p:cNvSpPr>
            <a:spLocks/>
          </p:cNvSpPr>
          <p:nvPr/>
        </p:nvSpPr>
        <p:spPr bwMode="auto">
          <a:xfrm>
            <a:off x="6869113" y="6103938"/>
            <a:ext cx="20637" cy="23812"/>
          </a:xfrm>
          <a:custGeom>
            <a:avLst/>
            <a:gdLst>
              <a:gd name="T0" fmla="*/ 48 w 48"/>
              <a:gd name="T1" fmla="*/ 12 h 60"/>
              <a:gd name="T2" fmla="*/ 24 w 48"/>
              <a:gd name="T3" fmla="*/ 0 h 60"/>
              <a:gd name="T4" fmla="*/ 0 w 48"/>
              <a:gd name="T5" fmla="*/ 36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24" y="0"/>
                </a:lnTo>
                <a:lnTo>
                  <a:pt x="0" y="36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" name="Freeform 669"/>
          <p:cNvSpPr>
            <a:spLocks/>
          </p:cNvSpPr>
          <p:nvPr/>
        </p:nvSpPr>
        <p:spPr bwMode="auto">
          <a:xfrm>
            <a:off x="6884988" y="610393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2" name="Freeform 670"/>
          <p:cNvSpPr>
            <a:spLocks/>
          </p:cNvSpPr>
          <p:nvPr/>
        </p:nvSpPr>
        <p:spPr bwMode="auto">
          <a:xfrm>
            <a:off x="6878638" y="6088063"/>
            <a:ext cx="20637" cy="20637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24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3" name="Freeform 671"/>
          <p:cNvSpPr>
            <a:spLocks/>
          </p:cNvSpPr>
          <p:nvPr/>
        </p:nvSpPr>
        <p:spPr bwMode="auto">
          <a:xfrm>
            <a:off x="6889750" y="6088063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4" name="Freeform 672"/>
          <p:cNvSpPr>
            <a:spLocks/>
          </p:cNvSpPr>
          <p:nvPr/>
        </p:nvSpPr>
        <p:spPr bwMode="auto">
          <a:xfrm>
            <a:off x="6884988" y="6069013"/>
            <a:ext cx="19050" cy="23812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" name="Freeform 673"/>
          <p:cNvSpPr>
            <a:spLocks/>
          </p:cNvSpPr>
          <p:nvPr/>
        </p:nvSpPr>
        <p:spPr bwMode="auto">
          <a:xfrm>
            <a:off x="6899275" y="6069013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" name="Freeform 674"/>
          <p:cNvSpPr>
            <a:spLocks/>
          </p:cNvSpPr>
          <p:nvPr/>
        </p:nvSpPr>
        <p:spPr bwMode="auto">
          <a:xfrm>
            <a:off x="6889750" y="6048375"/>
            <a:ext cx="19050" cy="25400"/>
          </a:xfrm>
          <a:custGeom>
            <a:avLst/>
            <a:gdLst>
              <a:gd name="T0" fmla="*/ 48 w 48"/>
              <a:gd name="T1" fmla="*/ 12 h 60"/>
              <a:gd name="T2" fmla="*/ 24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24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7" name="Freeform 675"/>
          <p:cNvSpPr>
            <a:spLocks/>
          </p:cNvSpPr>
          <p:nvPr/>
        </p:nvSpPr>
        <p:spPr bwMode="auto">
          <a:xfrm>
            <a:off x="6904038" y="6053138"/>
            <a:ext cx="4762" cy="0"/>
          </a:xfrm>
          <a:custGeom>
            <a:avLst/>
            <a:gdLst>
              <a:gd name="T0" fmla="*/ 12 w 12"/>
              <a:gd name="T1" fmla="*/ 12 w 12"/>
              <a:gd name="T2" fmla="*/ 12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8" name="Freeform 676"/>
          <p:cNvSpPr>
            <a:spLocks/>
          </p:cNvSpPr>
          <p:nvPr/>
        </p:nvSpPr>
        <p:spPr bwMode="auto">
          <a:xfrm>
            <a:off x="6899275" y="6034088"/>
            <a:ext cx="20638" cy="19050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24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9" name="Freeform 677"/>
          <p:cNvSpPr>
            <a:spLocks/>
          </p:cNvSpPr>
          <p:nvPr/>
        </p:nvSpPr>
        <p:spPr bwMode="auto">
          <a:xfrm>
            <a:off x="6913563" y="6034088"/>
            <a:ext cx="6350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0" name="Freeform 678"/>
          <p:cNvSpPr>
            <a:spLocks/>
          </p:cNvSpPr>
          <p:nvPr/>
        </p:nvSpPr>
        <p:spPr bwMode="auto">
          <a:xfrm>
            <a:off x="6904038" y="6013450"/>
            <a:ext cx="20637" cy="25400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" name="Freeform 679"/>
          <p:cNvSpPr>
            <a:spLocks/>
          </p:cNvSpPr>
          <p:nvPr/>
        </p:nvSpPr>
        <p:spPr bwMode="auto">
          <a:xfrm>
            <a:off x="6919913" y="6013450"/>
            <a:ext cx="4762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2" name="Freeform 680"/>
          <p:cNvSpPr>
            <a:spLocks/>
          </p:cNvSpPr>
          <p:nvPr/>
        </p:nvSpPr>
        <p:spPr bwMode="auto">
          <a:xfrm>
            <a:off x="6908800" y="5988050"/>
            <a:ext cx="25400" cy="30163"/>
          </a:xfrm>
          <a:custGeom>
            <a:avLst/>
            <a:gdLst>
              <a:gd name="T0" fmla="*/ 60 w 60"/>
              <a:gd name="T1" fmla="*/ 12 h 72"/>
              <a:gd name="T2" fmla="*/ 24 w 60"/>
              <a:gd name="T3" fmla="*/ 0 h 72"/>
              <a:gd name="T4" fmla="*/ 0 w 60"/>
              <a:gd name="T5" fmla="*/ 60 h 72"/>
              <a:gd name="T6" fmla="*/ 36 w 60"/>
              <a:gd name="T7" fmla="*/ 72 h 72"/>
              <a:gd name="T8" fmla="*/ 60 w 60"/>
              <a:gd name="T9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72">
                <a:moveTo>
                  <a:pt x="60" y="12"/>
                </a:moveTo>
                <a:lnTo>
                  <a:pt x="24" y="0"/>
                </a:lnTo>
                <a:lnTo>
                  <a:pt x="0" y="60"/>
                </a:lnTo>
                <a:lnTo>
                  <a:pt x="36" y="72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3" name="Freeform 681"/>
          <p:cNvSpPr>
            <a:spLocks/>
          </p:cNvSpPr>
          <p:nvPr/>
        </p:nvSpPr>
        <p:spPr bwMode="auto">
          <a:xfrm>
            <a:off x="6924675" y="5988050"/>
            <a:ext cx="9525" cy="4763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4" name="Freeform 682"/>
          <p:cNvSpPr>
            <a:spLocks/>
          </p:cNvSpPr>
          <p:nvPr/>
        </p:nvSpPr>
        <p:spPr bwMode="auto">
          <a:xfrm>
            <a:off x="6919913" y="5969000"/>
            <a:ext cx="19050" cy="23813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" name="Freeform 683"/>
          <p:cNvSpPr>
            <a:spLocks/>
          </p:cNvSpPr>
          <p:nvPr/>
        </p:nvSpPr>
        <p:spPr bwMode="auto">
          <a:xfrm>
            <a:off x="6934200" y="5969000"/>
            <a:ext cx="4763" cy="4763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" name="Freeform 684"/>
          <p:cNvSpPr>
            <a:spLocks/>
          </p:cNvSpPr>
          <p:nvPr/>
        </p:nvSpPr>
        <p:spPr bwMode="auto">
          <a:xfrm>
            <a:off x="6924675" y="5948363"/>
            <a:ext cx="19050" cy="25400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" name="Freeform 685"/>
          <p:cNvSpPr>
            <a:spLocks/>
          </p:cNvSpPr>
          <p:nvPr/>
        </p:nvSpPr>
        <p:spPr bwMode="auto">
          <a:xfrm>
            <a:off x="6938963" y="594836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" name="Freeform 686"/>
          <p:cNvSpPr>
            <a:spLocks/>
          </p:cNvSpPr>
          <p:nvPr/>
        </p:nvSpPr>
        <p:spPr bwMode="auto">
          <a:xfrm>
            <a:off x="6929438" y="5922963"/>
            <a:ext cx="25400" cy="30162"/>
          </a:xfrm>
          <a:custGeom>
            <a:avLst/>
            <a:gdLst>
              <a:gd name="T0" fmla="*/ 60 w 60"/>
              <a:gd name="T1" fmla="*/ 12 h 72"/>
              <a:gd name="T2" fmla="*/ 24 w 60"/>
              <a:gd name="T3" fmla="*/ 0 h 72"/>
              <a:gd name="T4" fmla="*/ 0 w 60"/>
              <a:gd name="T5" fmla="*/ 60 h 72"/>
              <a:gd name="T6" fmla="*/ 36 w 60"/>
              <a:gd name="T7" fmla="*/ 72 h 72"/>
              <a:gd name="T8" fmla="*/ 60 w 60"/>
              <a:gd name="T9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72">
                <a:moveTo>
                  <a:pt x="60" y="12"/>
                </a:moveTo>
                <a:lnTo>
                  <a:pt x="24" y="0"/>
                </a:lnTo>
                <a:lnTo>
                  <a:pt x="0" y="60"/>
                </a:lnTo>
                <a:lnTo>
                  <a:pt x="36" y="72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9" name="Freeform 687"/>
          <p:cNvSpPr>
            <a:spLocks/>
          </p:cNvSpPr>
          <p:nvPr/>
        </p:nvSpPr>
        <p:spPr bwMode="auto">
          <a:xfrm>
            <a:off x="6943725" y="5922963"/>
            <a:ext cx="11113" cy="6350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0" name="Freeform 688"/>
          <p:cNvSpPr>
            <a:spLocks/>
          </p:cNvSpPr>
          <p:nvPr/>
        </p:nvSpPr>
        <p:spPr bwMode="auto">
          <a:xfrm>
            <a:off x="6938963" y="5903913"/>
            <a:ext cx="20637" cy="25400"/>
          </a:xfrm>
          <a:custGeom>
            <a:avLst/>
            <a:gdLst>
              <a:gd name="T0" fmla="*/ 48 w 48"/>
              <a:gd name="T1" fmla="*/ 0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0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1" name="Freeform 689"/>
          <p:cNvSpPr>
            <a:spLocks/>
          </p:cNvSpPr>
          <p:nvPr/>
        </p:nvSpPr>
        <p:spPr bwMode="auto">
          <a:xfrm>
            <a:off x="6954838" y="5903913"/>
            <a:ext cx="4762" cy="0"/>
          </a:xfrm>
          <a:custGeom>
            <a:avLst/>
            <a:gdLst>
              <a:gd name="T0" fmla="*/ 12 w 12"/>
              <a:gd name="T1" fmla="*/ 12 w 12"/>
              <a:gd name="T2" fmla="*/ 12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2" name="Freeform 690"/>
          <p:cNvSpPr>
            <a:spLocks/>
          </p:cNvSpPr>
          <p:nvPr/>
        </p:nvSpPr>
        <p:spPr bwMode="auto">
          <a:xfrm>
            <a:off x="6943725" y="5868988"/>
            <a:ext cx="25400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84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84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3" name="Freeform 691"/>
          <p:cNvSpPr>
            <a:spLocks/>
          </p:cNvSpPr>
          <p:nvPr/>
        </p:nvSpPr>
        <p:spPr bwMode="auto">
          <a:xfrm>
            <a:off x="6964363" y="586898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4" name="Freeform 692"/>
          <p:cNvSpPr>
            <a:spLocks/>
          </p:cNvSpPr>
          <p:nvPr/>
        </p:nvSpPr>
        <p:spPr bwMode="auto">
          <a:xfrm>
            <a:off x="6954838" y="5838825"/>
            <a:ext cx="23812" cy="34925"/>
          </a:xfrm>
          <a:custGeom>
            <a:avLst/>
            <a:gdLst>
              <a:gd name="T0" fmla="*/ 60 w 60"/>
              <a:gd name="T1" fmla="*/ 0 h 84"/>
              <a:gd name="T2" fmla="*/ 24 w 60"/>
              <a:gd name="T3" fmla="*/ 0 h 84"/>
              <a:gd name="T4" fmla="*/ 0 w 60"/>
              <a:gd name="T5" fmla="*/ 72 h 84"/>
              <a:gd name="T6" fmla="*/ 36 w 60"/>
              <a:gd name="T7" fmla="*/ 84 h 84"/>
              <a:gd name="T8" fmla="*/ 60 w 6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24" y="0"/>
                </a:lnTo>
                <a:lnTo>
                  <a:pt x="0" y="72"/>
                </a:lnTo>
                <a:lnTo>
                  <a:pt x="36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5" name="Freeform 693"/>
          <p:cNvSpPr>
            <a:spLocks/>
          </p:cNvSpPr>
          <p:nvPr/>
        </p:nvSpPr>
        <p:spPr bwMode="auto">
          <a:xfrm>
            <a:off x="6969125" y="5834063"/>
            <a:ext cx="9525" cy="4762"/>
          </a:xfrm>
          <a:custGeom>
            <a:avLst/>
            <a:gdLst>
              <a:gd name="T0" fmla="*/ 24 w 24"/>
              <a:gd name="T1" fmla="*/ 12 h 12"/>
              <a:gd name="T2" fmla="*/ 24 w 24"/>
              <a:gd name="T3" fmla="*/ 12 h 12"/>
              <a:gd name="T4" fmla="*/ 24 w 24"/>
              <a:gd name="T5" fmla="*/ 12 h 12"/>
              <a:gd name="T6" fmla="*/ 0 w 24"/>
              <a:gd name="T7" fmla="*/ 0 h 12"/>
              <a:gd name="T8" fmla="*/ 24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12"/>
                </a:move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lnTo>
                  <a:pt x="24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" name="Freeform 694"/>
          <p:cNvSpPr>
            <a:spLocks/>
          </p:cNvSpPr>
          <p:nvPr/>
        </p:nvSpPr>
        <p:spPr bwMode="auto">
          <a:xfrm>
            <a:off x="6964363" y="5803900"/>
            <a:ext cx="25400" cy="34925"/>
          </a:xfrm>
          <a:custGeom>
            <a:avLst/>
            <a:gdLst>
              <a:gd name="T0" fmla="*/ 60 w 60"/>
              <a:gd name="T1" fmla="*/ 0 h 84"/>
              <a:gd name="T2" fmla="*/ 24 w 60"/>
              <a:gd name="T3" fmla="*/ 0 h 84"/>
              <a:gd name="T4" fmla="*/ 0 w 60"/>
              <a:gd name="T5" fmla="*/ 84 h 84"/>
              <a:gd name="T6" fmla="*/ 36 w 60"/>
              <a:gd name="T7" fmla="*/ 84 h 84"/>
              <a:gd name="T8" fmla="*/ 60 w 6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24" y="0"/>
                </a:lnTo>
                <a:lnTo>
                  <a:pt x="0" y="84"/>
                </a:lnTo>
                <a:lnTo>
                  <a:pt x="36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7" name="Freeform 695"/>
          <p:cNvSpPr>
            <a:spLocks/>
          </p:cNvSpPr>
          <p:nvPr/>
        </p:nvSpPr>
        <p:spPr bwMode="auto">
          <a:xfrm>
            <a:off x="6978650" y="5803900"/>
            <a:ext cx="11113" cy="0"/>
          </a:xfrm>
          <a:custGeom>
            <a:avLst/>
            <a:gdLst>
              <a:gd name="T0" fmla="*/ 24 w 24"/>
              <a:gd name="T1" fmla="*/ 24 w 24"/>
              <a:gd name="T2" fmla="*/ 24 w 24"/>
              <a:gd name="T3" fmla="*/ 0 w 24"/>
              <a:gd name="T4" fmla="*/ 24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8" name="Freeform 696"/>
          <p:cNvSpPr>
            <a:spLocks/>
          </p:cNvSpPr>
          <p:nvPr/>
        </p:nvSpPr>
        <p:spPr bwMode="auto">
          <a:xfrm>
            <a:off x="6973888" y="5768975"/>
            <a:ext cx="20637" cy="34925"/>
          </a:xfrm>
          <a:custGeom>
            <a:avLst/>
            <a:gdLst>
              <a:gd name="T0" fmla="*/ 48 w 48"/>
              <a:gd name="T1" fmla="*/ 0 h 84"/>
              <a:gd name="T2" fmla="*/ 24 w 48"/>
              <a:gd name="T3" fmla="*/ 0 h 84"/>
              <a:gd name="T4" fmla="*/ 0 w 48"/>
              <a:gd name="T5" fmla="*/ 84 h 84"/>
              <a:gd name="T6" fmla="*/ 36 w 48"/>
              <a:gd name="T7" fmla="*/ 84 h 84"/>
              <a:gd name="T8" fmla="*/ 48 w 4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4">
                <a:moveTo>
                  <a:pt x="48" y="0"/>
                </a:moveTo>
                <a:lnTo>
                  <a:pt x="24" y="0"/>
                </a:lnTo>
                <a:lnTo>
                  <a:pt x="0" y="84"/>
                </a:lnTo>
                <a:lnTo>
                  <a:pt x="36" y="8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" name="Freeform 697"/>
          <p:cNvSpPr>
            <a:spLocks/>
          </p:cNvSpPr>
          <p:nvPr/>
        </p:nvSpPr>
        <p:spPr bwMode="auto">
          <a:xfrm>
            <a:off x="6989763" y="5768975"/>
            <a:ext cx="4762" cy="0"/>
          </a:xfrm>
          <a:custGeom>
            <a:avLst/>
            <a:gdLst>
              <a:gd name="T0" fmla="*/ 12 w 12"/>
              <a:gd name="T1" fmla="*/ 12 w 12"/>
              <a:gd name="T2" fmla="*/ 12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0" name="Freeform 698"/>
          <p:cNvSpPr>
            <a:spLocks/>
          </p:cNvSpPr>
          <p:nvPr/>
        </p:nvSpPr>
        <p:spPr bwMode="auto">
          <a:xfrm>
            <a:off x="6985000" y="5734050"/>
            <a:ext cx="19050" cy="34925"/>
          </a:xfrm>
          <a:custGeom>
            <a:avLst/>
            <a:gdLst>
              <a:gd name="T0" fmla="*/ 48 w 48"/>
              <a:gd name="T1" fmla="*/ 0 h 84"/>
              <a:gd name="T2" fmla="*/ 12 w 48"/>
              <a:gd name="T3" fmla="*/ 0 h 84"/>
              <a:gd name="T4" fmla="*/ 0 w 48"/>
              <a:gd name="T5" fmla="*/ 84 h 84"/>
              <a:gd name="T6" fmla="*/ 24 w 48"/>
              <a:gd name="T7" fmla="*/ 84 h 84"/>
              <a:gd name="T8" fmla="*/ 48 w 4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4">
                <a:moveTo>
                  <a:pt x="48" y="0"/>
                </a:moveTo>
                <a:lnTo>
                  <a:pt x="12" y="0"/>
                </a:lnTo>
                <a:lnTo>
                  <a:pt x="0" y="84"/>
                </a:lnTo>
                <a:lnTo>
                  <a:pt x="24" y="8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" name="Freeform 699"/>
          <p:cNvSpPr>
            <a:spLocks/>
          </p:cNvSpPr>
          <p:nvPr/>
        </p:nvSpPr>
        <p:spPr bwMode="auto">
          <a:xfrm>
            <a:off x="6999288" y="5729288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2" name="Freeform 700"/>
          <p:cNvSpPr>
            <a:spLocks/>
          </p:cNvSpPr>
          <p:nvPr/>
        </p:nvSpPr>
        <p:spPr bwMode="auto">
          <a:xfrm>
            <a:off x="6989763" y="5694363"/>
            <a:ext cx="23812" cy="39687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96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96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" name="Freeform 701"/>
          <p:cNvSpPr>
            <a:spLocks/>
          </p:cNvSpPr>
          <p:nvPr/>
        </p:nvSpPr>
        <p:spPr bwMode="auto">
          <a:xfrm>
            <a:off x="7008813" y="5694363"/>
            <a:ext cx="4762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" name="Freeform 702"/>
          <p:cNvSpPr>
            <a:spLocks/>
          </p:cNvSpPr>
          <p:nvPr/>
        </p:nvSpPr>
        <p:spPr bwMode="auto">
          <a:xfrm>
            <a:off x="6999288" y="5659438"/>
            <a:ext cx="25400" cy="39687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" name="Freeform 703"/>
          <p:cNvSpPr>
            <a:spLocks/>
          </p:cNvSpPr>
          <p:nvPr/>
        </p:nvSpPr>
        <p:spPr bwMode="auto">
          <a:xfrm>
            <a:off x="7019925" y="5659438"/>
            <a:ext cx="4763" cy="4762"/>
          </a:xfrm>
          <a:custGeom>
            <a:avLst/>
            <a:gdLst>
              <a:gd name="T0" fmla="*/ 12 w 12"/>
              <a:gd name="T1" fmla="*/ 12 h 12"/>
              <a:gd name="T2" fmla="*/ 12 w 12"/>
              <a:gd name="T3" fmla="*/ 12 h 12"/>
              <a:gd name="T4" fmla="*/ 12 w 12"/>
              <a:gd name="T5" fmla="*/ 12 h 12"/>
              <a:gd name="T6" fmla="*/ 0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2" y="12"/>
                </a:lnTo>
                <a:lnTo>
                  <a:pt x="12" y="12"/>
                </a:lnTo>
                <a:lnTo>
                  <a:pt x="0" y="0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" name="Freeform 704"/>
          <p:cNvSpPr>
            <a:spLocks/>
          </p:cNvSpPr>
          <p:nvPr/>
        </p:nvSpPr>
        <p:spPr bwMode="auto">
          <a:xfrm>
            <a:off x="7008813" y="5624513"/>
            <a:ext cx="25400" cy="39687"/>
          </a:xfrm>
          <a:custGeom>
            <a:avLst/>
            <a:gdLst>
              <a:gd name="T0" fmla="*/ 60 w 60"/>
              <a:gd name="T1" fmla="*/ 0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0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" name="Freeform 705"/>
          <p:cNvSpPr>
            <a:spLocks/>
          </p:cNvSpPr>
          <p:nvPr/>
        </p:nvSpPr>
        <p:spPr bwMode="auto">
          <a:xfrm>
            <a:off x="7024688" y="5619750"/>
            <a:ext cx="9525" cy="4763"/>
          </a:xfrm>
          <a:custGeom>
            <a:avLst/>
            <a:gdLst>
              <a:gd name="T0" fmla="*/ 0 w 24"/>
              <a:gd name="T1" fmla="*/ 0 h 12"/>
              <a:gd name="T2" fmla="*/ 24 w 24"/>
              <a:gd name="T3" fmla="*/ 12 h 12"/>
              <a:gd name="T4" fmla="*/ 24 w 24"/>
              <a:gd name="T5" fmla="*/ 12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8" name="Freeform 706"/>
          <p:cNvSpPr>
            <a:spLocks/>
          </p:cNvSpPr>
          <p:nvPr/>
        </p:nvSpPr>
        <p:spPr bwMode="auto">
          <a:xfrm>
            <a:off x="7019925" y="5584825"/>
            <a:ext cx="23813" cy="39688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96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96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9" name="Freeform 707"/>
          <p:cNvSpPr>
            <a:spLocks/>
          </p:cNvSpPr>
          <p:nvPr/>
        </p:nvSpPr>
        <p:spPr bwMode="auto">
          <a:xfrm>
            <a:off x="7034213" y="5584825"/>
            <a:ext cx="9525" cy="4763"/>
          </a:xfrm>
          <a:custGeom>
            <a:avLst/>
            <a:gdLst>
              <a:gd name="T0" fmla="*/ 0 w 24"/>
              <a:gd name="T1" fmla="*/ 0 h 12"/>
              <a:gd name="T2" fmla="*/ 24 w 24"/>
              <a:gd name="T3" fmla="*/ 12 h 12"/>
              <a:gd name="T4" fmla="*/ 24 w 24"/>
              <a:gd name="T5" fmla="*/ 12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24" y="12"/>
                </a:lnTo>
                <a:lnTo>
                  <a:pt x="24" y="12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0" name="Freeform 708"/>
          <p:cNvSpPr>
            <a:spLocks/>
          </p:cNvSpPr>
          <p:nvPr/>
        </p:nvSpPr>
        <p:spPr bwMode="auto">
          <a:xfrm>
            <a:off x="7029450" y="5549900"/>
            <a:ext cx="25400" cy="39688"/>
          </a:xfrm>
          <a:custGeom>
            <a:avLst/>
            <a:gdLst>
              <a:gd name="T0" fmla="*/ 60 w 60"/>
              <a:gd name="T1" fmla="*/ 0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0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" name="Freeform 709"/>
          <p:cNvSpPr>
            <a:spLocks/>
          </p:cNvSpPr>
          <p:nvPr/>
        </p:nvSpPr>
        <p:spPr bwMode="auto">
          <a:xfrm>
            <a:off x="7043738" y="5549900"/>
            <a:ext cx="11112" cy="0"/>
          </a:xfrm>
          <a:custGeom>
            <a:avLst/>
            <a:gdLst>
              <a:gd name="T0" fmla="*/ 0 w 24"/>
              <a:gd name="T1" fmla="*/ 24 w 24"/>
              <a:gd name="T2" fmla="*/ 24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2" name="Freeform 710"/>
          <p:cNvSpPr>
            <a:spLocks/>
          </p:cNvSpPr>
          <p:nvPr/>
        </p:nvSpPr>
        <p:spPr bwMode="auto">
          <a:xfrm>
            <a:off x="7038975" y="5508625"/>
            <a:ext cx="20638" cy="41275"/>
          </a:xfrm>
          <a:custGeom>
            <a:avLst/>
            <a:gdLst>
              <a:gd name="T0" fmla="*/ 48 w 48"/>
              <a:gd name="T1" fmla="*/ 12 h 96"/>
              <a:gd name="T2" fmla="*/ 12 w 48"/>
              <a:gd name="T3" fmla="*/ 0 h 96"/>
              <a:gd name="T4" fmla="*/ 0 w 48"/>
              <a:gd name="T5" fmla="*/ 96 h 96"/>
              <a:gd name="T6" fmla="*/ 36 w 48"/>
              <a:gd name="T7" fmla="*/ 96 h 96"/>
              <a:gd name="T8" fmla="*/ 48 w 48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48" y="12"/>
                </a:moveTo>
                <a:lnTo>
                  <a:pt x="12" y="0"/>
                </a:lnTo>
                <a:lnTo>
                  <a:pt x="0" y="96"/>
                </a:lnTo>
                <a:lnTo>
                  <a:pt x="36" y="9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3" name="Freeform 711"/>
          <p:cNvSpPr>
            <a:spLocks/>
          </p:cNvSpPr>
          <p:nvPr/>
        </p:nvSpPr>
        <p:spPr bwMode="auto">
          <a:xfrm>
            <a:off x="7043738" y="5508625"/>
            <a:ext cx="11112" cy="1588"/>
          </a:xfrm>
          <a:custGeom>
            <a:avLst/>
            <a:gdLst>
              <a:gd name="T0" fmla="*/ 24 w 24"/>
              <a:gd name="T1" fmla="*/ 0 w 24"/>
              <a:gd name="T2" fmla="*/ 0 w 24"/>
              <a:gd name="T3" fmla="*/ 0 w 24"/>
              <a:gd name="T4" fmla="*/ 24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24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4" name="Freeform 712"/>
          <p:cNvSpPr>
            <a:spLocks/>
          </p:cNvSpPr>
          <p:nvPr/>
        </p:nvSpPr>
        <p:spPr bwMode="auto">
          <a:xfrm>
            <a:off x="7043738" y="5473700"/>
            <a:ext cx="25400" cy="41275"/>
          </a:xfrm>
          <a:custGeom>
            <a:avLst/>
            <a:gdLst>
              <a:gd name="T0" fmla="*/ 60 w 60"/>
              <a:gd name="T1" fmla="*/ 0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0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5" name="Freeform 713"/>
          <p:cNvSpPr>
            <a:spLocks/>
          </p:cNvSpPr>
          <p:nvPr/>
        </p:nvSpPr>
        <p:spPr bwMode="auto">
          <a:xfrm>
            <a:off x="7054850" y="5473700"/>
            <a:ext cx="9525" cy="1588"/>
          </a:xfrm>
          <a:custGeom>
            <a:avLst/>
            <a:gdLst>
              <a:gd name="T0" fmla="*/ 24 w 24"/>
              <a:gd name="T1" fmla="*/ 0 w 24"/>
              <a:gd name="T2" fmla="*/ 0 w 24"/>
              <a:gd name="T3" fmla="*/ 0 w 24"/>
              <a:gd name="T4" fmla="*/ 24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24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" name="Freeform 714"/>
          <p:cNvSpPr>
            <a:spLocks/>
          </p:cNvSpPr>
          <p:nvPr/>
        </p:nvSpPr>
        <p:spPr bwMode="auto">
          <a:xfrm>
            <a:off x="7054850" y="5434013"/>
            <a:ext cx="23813" cy="39687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96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96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" name="Freeform 715"/>
          <p:cNvSpPr>
            <a:spLocks/>
          </p:cNvSpPr>
          <p:nvPr/>
        </p:nvSpPr>
        <p:spPr bwMode="auto">
          <a:xfrm>
            <a:off x="7064375" y="5434013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" name="Freeform 716"/>
          <p:cNvSpPr>
            <a:spLocks/>
          </p:cNvSpPr>
          <p:nvPr/>
        </p:nvSpPr>
        <p:spPr bwMode="auto">
          <a:xfrm>
            <a:off x="7064375" y="5399088"/>
            <a:ext cx="25400" cy="39687"/>
          </a:xfrm>
          <a:custGeom>
            <a:avLst/>
            <a:gdLst>
              <a:gd name="T0" fmla="*/ 60 w 60"/>
              <a:gd name="T1" fmla="*/ 12 h 96"/>
              <a:gd name="T2" fmla="*/ 24 w 60"/>
              <a:gd name="T3" fmla="*/ 0 h 96"/>
              <a:gd name="T4" fmla="*/ 0 w 60"/>
              <a:gd name="T5" fmla="*/ 84 h 96"/>
              <a:gd name="T6" fmla="*/ 36 w 60"/>
              <a:gd name="T7" fmla="*/ 96 h 96"/>
              <a:gd name="T8" fmla="*/ 60 w 60"/>
              <a:gd name="T9" fmla="*/ 1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60" y="12"/>
                </a:moveTo>
                <a:lnTo>
                  <a:pt x="24" y="0"/>
                </a:lnTo>
                <a:lnTo>
                  <a:pt x="0" y="84"/>
                </a:lnTo>
                <a:lnTo>
                  <a:pt x="36" y="96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" name="Freeform 717"/>
          <p:cNvSpPr>
            <a:spLocks/>
          </p:cNvSpPr>
          <p:nvPr/>
        </p:nvSpPr>
        <p:spPr bwMode="auto">
          <a:xfrm>
            <a:off x="7073900" y="5399088"/>
            <a:ext cx="11113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" name="Freeform 718"/>
          <p:cNvSpPr>
            <a:spLocks/>
          </p:cNvSpPr>
          <p:nvPr/>
        </p:nvSpPr>
        <p:spPr bwMode="auto">
          <a:xfrm>
            <a:off x="7073900" y="5359400"/>
            <a:ext cx="25400" cy="44450"/>
          </a:xfrm>
          <a:custGeom>
            <a:avLst/>
            <a:gdLst>
              <a:gd name="T0" fmla="*/ 60 w 60"/>
              <a:gd name="T1" fmla="*/ 12 h 108"/>
              <a:gd name="T2" fmla="*/ 24 w 60"/>
              <a:gd name="T3" fmla="*/ 0 h 108"/>
              <a:gd name="T4" fmla="*/ 0 w 60"/>
              <a:gd name="T5" fmla="*/ 96 h 108"/>
              <a:gd name="T6" fmla="*/ 36 w 60"/>
              <a:gd name="T7" fmla="*/ 108 h 108"/>
              <a:gd name="T8" fmla="*/ 60 w 60"/>
              <a:gd name="T9" fmla="*/ 1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8">
                <a:moveTo>
                  <a:pt x="60" y="12"/>
                </a:moveTo>
                <a:lnTo>
                  <a:pt x="24" y="0"/>
                </a:lnTo>
                <a:lnTo>
                  <a:pt x="0" y="96"/>
                </a:lnTo>
                <a:lnTo>
                  <a:pt x="36" y="108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" name="Freeform 719"/>
          <p:cNvSpPr>
            <a:spLocks/>
          </p:cNvSpPr>
          <p:nvPr/>
        </p:nvSpPr>
        <p:spPr bwMode="auto">
          <a:xfrm>
            <a:off x="7085013" y="5359400"/>
            <a:ext cx="4762" cy="0"/>
          </a:xfrm>
          <a:custGeom>
            <a:avLst/>
            <a:gdLst>
              <a:gd name="T0" fmla="*/ 12 w 12"/>
              <a:gd name="T1" fmla="*/ 0 w 12"/>
              <a:gd name="T2" fmla="*/ 0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" name="Freeform 720"/>
          <p:cNvSpPr>
            <a:spLocks/>
          </p:cNvSpPr>
          <p:nvPr/>
        </p:nvSpPr>
        <p:spPr bwMode="auto">
          <a:xfrm>
            <a:off x="7085013" y="5324475"/>
            <a:ext cx="23812" cy="39688"/>
          </a:xfrm>
          <a:custGeom>
            <a:avLst/>
            <a:gdLst>
              <a:gd name="T0" fmla="*/ 36 w 60"/>
              <a:gd name="T1" fmla="*/ 96 h 96"/>
              <a:gd name="T2" fmla="*/ 0 w 60"/>
              <a:gd name="T3" fmla="*/ 84 h 96"/>
              <a:gd name="T4" fmla="*/ 24 w 60"/>
              <a:gd name="T5" fmla="*/ 0 h 96"/>
              <a:gd name="T6" fmla="*/ 60 w 60"/>
              <a:gd name="T7" fmla="*/ 12 h 96"/>
              <a:gd name="T8" fmla="*/ 36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36" y="96"/>
                </a:moveTo>
                <a:lnTo>
                  <a:pt x="0" y="84"/>
                </a:lnTo>
                <a:lnTo>
                  <a:pt x="24" y="0"/>
                </a:lnTo>
                <a:lnTo>
                  <a:pt x="60" y="12"/>
                </a:lnTo>
                <a:lnTo>
                  <a:pt x="36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" name="Freeform 721"/>
          <p:cNvSpPr>
            <a:spLocks/>
          </p:cNvSpPr>
          <p:nvPr/>
        </p:nvSpPr>
        <p:spPr bwMode="auto">
          <a:xfrm>
            <a:off x="7094538" y="5324475"/>
            <a:ext cx="4762" cy="0"/>
          </a:xfrm>
          <a:custGeom>
            <a:avLst/>
            <a:gdLst>
              <a:gd name="T0" fmla="*/ 12 w 12"/>
              <a:gd name="T1" fmla="*/ 0 w 12"/>
              <a:gd name="T2" fmla="*/ 0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" name="Freeform 722"/>
          <p:cNvSpPr>
            <a:spLocks/>
          </p:cNvSpPr>
          <p:nvPr/>
        </p:nvSpPr>
        <p:spPr bwMode="auto">
          <a:xfrm>
            <a:off x="7094538" y="5289550"/>
            <a:ext cx="20637" cy="39688"/>
          </a:xfrm>
          <a:custGeom>
            <a:avLst/>
            <a:gdLst>
              <a:gd name="T0" fmla="*/ 36 w 48"/>
              <a:gd name="T1" fmla="*/ 96 h 96"/>
              <a:gd name="T2" fmla="*/ 0 w 48"/>
              <a:gd name="T3" fmla="*/ 84 h 96"/>
              <a:gd name="T4" fmla="*/ 12 w 48"/>
              <a:gd name="T5" fmla="*/ 0 h 96"/>
              <a:gd name="T6" fmla="*/ 48 w 48"/>
              <a:gd name="T7" fmla="*/ 12 h 96"/>
              <a:gd name="T8" fmla="*/ 36 w 48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36" y="96"/>
                </a:moveTo>
                <a:lnTo>
                  <a:pt x="0" y="84"/>
                </a:lnTo>
                <a:lnTo>
                  <a:pt x="12" y="0"/>
                </a:lnTo>
                <a:lnTo>
                  <a:pt x="48" y="12"/>
                </a:lnTo>
                <a:lnTo>
                  <a:pt x="36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" name="Freeform 723"/>
          <p:cNvSpPr>
            <a:spLocks/>
          </p:cNvSpPr>
          <p:nvPr/>
        </p:nvSpPr>
        <p:spPr bwMode="auto">
          <a:xfrm>
            <a:off x="7099300" y="5289550"/>
            <a:ext cx="9525" cy="0"/>
          </a:xfrm>
          <a:custGeom>
            <a:avLst/>
            <a:gdLst>
              <a:gd name="T0" fmla="*/ 24 w 24"/>
              <a:gd name="T1" fmla="*/ 0 w 24"/>
              <a:gd name="T2" fmla="*/ 0 w 24"/>
              <a:gd name="T3" fmla="*/ 0 w 24"/>
              <a:gd name="T4" fmla="*/ 24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24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" name="Freeform 724"/>
          <p:cNvSpPr>
            <a:spLocks/>
          </p:cNvSpPr>
          <p:nvPr/>
        </p:nvSpPr>
        <p:spPr bwMode="auto">
          <a:xfrm>
            <a:off x="7099300" y="5254625"/>
            <a:ext cx="25400" cy="39688"/>
          </a:xfrm>
          <a:custGeom>
            <a:avLst/>
            <a:gdLst>
              <a:gd name="T0" fmla="*/ 36 w 60"/>
              <a:gd name="T1" fmla="*/ 96 h 96"/>
              <a:gd name="T2" fmla="*/ 0 w 60"/>
              <a:gd name="T3" fmla="*/ 84 h 96"/>
              <a:gd name="T4" fmla="*/ 24 w 60"/>
              <a:gd name="T5" fmla="*/ 0 h 96"/>
              <a:gd name="T6" fmla="*/ 60 w 60"/>
              <a:gd name="T7" fmla="*/ 12 h 96"/>
              <a:gd name="T8" fmla="*/ 36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36" y="96"/>
                </a:moveTo>
                <a:lnTo>
                  <a:pt x="0" y="84"/>
                </a:lnTo>
                <a:lnTo>
                  <a:pt x="24" y="0"/>
                </a:lnTo>
                <a:lnTo>
                  <a:pt x="60" y="12"/>
                </a:lnTo>
                <a:lnTo>
                  <a:pt x="36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" name="Freeform 725"/>
          <p:cNvSpPr>
            <a:spLocks/>
          </p:cNvSpPr>
          <p:nvPr/>
        </p:nvSpPr>
        <p:spPr bwMode="auto">
          <a:xfrm>
            <a:off x="7108825" y="5254625"/>
            <a:ext cx="11113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" name="Freeform 726"/>
          <p:cNvSpPr>
            <a:spLocks/>
          </p:cNvSpPr>
          <p:nvPr/>
        </p:nvSpPr>
        <p:spPr bwMode="auto">
          <a:xfrm>
            <a:off x="7108825" y="5224463"/>
            <a:ext cx="25400" cy="34925"/>
          </a:xfrm>
          <a:custGeom>
            <a:avLst/>
            <a:gdLst>
              <a:gd name="T0" fmla="*/ 36 w 60"/>
              <a:gd name="T1" fmla="*/ 85 h 85"/>
              <a:gd name="T2" fmla="*/ 0 w 60"/>
              <a:gd name="T3" fmla="*/ 73 h 85"/>
              <a:gd name="T4" fmla="*/ 24 w 60"/>
              <a:gd name="T5" fmla="*/ 0 h 85"/>
              <a:gd name="T6" fmla="*/ 60 w 60"/>
              <a:gd name="T7" fmla="*/ 0 h 85"/>
              <a:gd name="T8" fmla="*/ 36 w 60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5">
                <a:moveTo>
                  <a:pt x="36" y="85"/>
                </a:moveTo>
                <a:lnTo>
                  <a:pt x="0" y="73"/>
                </a:lnTo>
                <a:lnTo>
                  <a:pt x="24" y="0"/>
                </a:lnTo>
                <a:lnTo>
                  <a:pt x="60" y="0"/>
                </a:lnTo>
                <a:lnTo>
                  <a:pt x="36" y="85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" name="Freeform 727"/>
          <p:cNvSpPr>
            <a:spLocks/>
          </p:cNvSpPr>
          <p:nvPr/>
        </p:nvSpPr>
        <p:spPr bwMode="auto">
          <a:xfrm>
            <a:off x="7119938" y="522446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0" name="Freeform 728"/>
          <p:cNvSpPr>
            <a:spLocks/>
          </p:cNvSpPr>
          <p:nvPr/>
        </p:nvSpPr>
        <p:spPr bwMode="auto">
          <a:xfrm>
            <a:off x="7119938" y="5189538"/>
            <a:ext cx="23812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84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84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" name="Freeform 729"/>
          <p:cNvSpPr>
            <a:spLocks/>
          </p:cNvSpPr>
          <p:nvPr/>
        </p:nvSpPr>
        <p:spPr bwMode="auto">
          <a:xfrm>
            <a:off x="7129463" y="5189538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" name="Freeform 730"/>
          <p:cNvSpPr>
            <a:spLocks/>
          </p:cNvSpPr>
          <p:nvPr/>
        </p:nvSpPr>
        <p:spPr bwMode="auto">
          <a:xfrm>
            <a:off x="7129463" y="5159375"/>
            <a:ext cx="25400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72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72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3" name="Freeform 731"/>
          <p:cNvSpPr>
            <a:spLocks/>
          </p:cNvSpPr>
          <p:nvPr/>
        </p:nvSpPr>
        <p:spPr bwMode="auto">
          <a:xfrm>
            <a:off x="7138988" y="5159375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4" name="Freeform 732"/>
          <p:cNvSpPr>
            <a:spLocks/>
          </p:cNvSpPr>
          <p:nvPr/>
        </p:nvSpPr>
        <p:spPr bwMode="auto">
          <a:xfrm>
            <a:off x="7138988" y="5129213"/>
            <a:ext cx="25400" cy="34925"/>
          </a:xfrm>
          <a:custGeom>
            <a:avLst/>
            <a:gdLst>
              <a:gd name="T0" fmla="*/ 60 w 60"/>
              <a:gd name="T1" fmla="*/ 12 h 84"/>
              <a:gd name="T2" fmla="*/ 24 w 60"/>
              <a:gd name="T3" fmla="*/ 0 h 84"/>
              <a:gd name="T4" fmla="*/ 0 w 60"/>
              <a:gd name="T5" fmla="*/ 72 h 84"/>
              <a:gd name="T6" fmla="*/ 36 w 60"/>
              <a:gd name="T7" fmla="*/ 84 h 84"/>
              <a:gd name="T8" fmla="*/ 60 w 60"/>
              <a:gd name="T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60" y="12"/>
                </a:moveTo>
                <a:lnTo>
                  <a:pt x="24" y="0"/>
                </a:lnTo>
                <a:lnTo>
                  <a:pt x="0" y="72"/>
                </a:lnTo>
                <a:lnTo>
                  <a:pt x="36" y="84"/>
                </a:lnTo>
                <a:lnTo>
                  <a:pt x="6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5" name="Freeform 733"/>
          <p:cNvSpPr>
            <a:spLocks/>
          </p:cNvSpPr>
          <p:nvPr/>
        </p:nvSpPr>
        <p:spPr bwMode="auto">
          <a:xfrm>
            <a:off x="7150100" y="5129213"/>
            <a:ext cx="4763" cy="1587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6" name="Freeform 734"/>
          <p:cNvSpPr>
            <a:spLocks/>
          </p:cNvSpPr>
          <p:nvPr/>
        </p:nvSpPr>
        <p:spPr bwMode="auto">
          <a:xfrm>
            <a:off x="7150100" y="5110163"/>
            <a:ext cx="19050" cy="23812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" name="Freeform 735"/>
          <p:cNvSpPr>
            <a:spLocks/>
          </p:cNvSpPr>
          <p:nvPr/>
        </p:nvSpPr>
        <p:spPr bwMode="auto">
          <a:xfrm>
            <a:off x="7154863" y="5110163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" name="Freeform 736"/>
          <p:cNvSpPr>
            <a:spLocks/>
          </p:cNvSpPr>
          <p:nvPr/>
        </p:nvSpPr>
        <p:spPr bwMode="auto">
          <a:xfrm>
            <a:off x="7154863" y="5094288"/>
            <a:ext cx="19050" cy="20637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36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36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" name="Freeform 737"/>
          <p:cNvSpPr>
            <a:spLocks/>
          </p:cNvSpPr>
          <p:nvPr/>
        </p:nvSpPr>
        <p:spPr bwMode="auto">
          <a:xfrm>
            <a:off x="7159625" y="5094288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" name="Freeform 738"/>
          <p:cNvSpPr>
            <a:spLocks/>
          </p:cNvSpPr>
          <p:nvPr/>
        </p:nvSpPr>
        <p:spPr bwMode="auto">
          <a:xfrm>
            <a:off x="7159625" y="5080000"/>
            <a:ext cx="19050" cy="19050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36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36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1" name="Freeform 739"/>
          <p:cNvSpPr>
            <a:spLocks/>
          </p:cNvSpPr>
          <p:nvPr/>
        </p:nvSpPr>
        <p:spPr bwMode="auto">
          <a:xfrm>
            <a:off x="7164388" y="5080000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2" name="Freeform 740"/>
          <p:cNvSpPr>
            <a:spLocks/>
          </p:cNvSpPr>
          <p:nvPr/>
        </p:nvSpPr>
        <p:spPr bwMode="auto">
          <a:xfrm>
            <a:off x="7164388" y="5059363"/>
            <a:ext cx="20637" cy="25400"/>
          </a:xfrm>
          <a:custGeom>
            <a:avLst/>
            <a:gdLst>
              <a:gd name="T0" fmla="*/ 48 w 48"/>
              <a:gd name="T1" fmla="*/ 12 h 60"/>
              <a:gd name="T2" fmla="*/ 12 w 48"/>
              <a:gd name="T3" fmla="*/ 0 h 60"/>
              <a:gd name="T4" fmla="*/ 0 w 48"/>
              <a:gd name="T5" fmla="*/ 48 h 60"/>
              <a:gd name="T6" fmla="*/ 36 w 48"/>
              <a:gd name="T7" fmla="*/ 60 h 60"/>
              <a:gd name="T8" fmla="*/ 48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48" y="12"/>
                </a:moveTo>
                <a:lnTo>
                  <a:pt x="12" y="0"/>
                </a:lnTo>
                <a:lnTo>
                  <a:pt x="0" y="48"/>
                </a:lnTo>
                <a:lnTo>
                  <a:pt x="36" y="60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3" name="Freeform 741"/>
          <p:cNvSpPr>
            <a:spLocks/>
          </p:cNvSpPr>
          <p:nvPr/>
        </p:nvSpPr>
        <p:spPr bwMode="auto">
          <a:xfrm>
            <a:off x="7169150" y="5059363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" name="Freeform 742"/>
          <p:cNvSpPr>
            <a:spLocks/>
          </p:cNvSpPr>
          <p:nvPr/>
        </p:nvSpPr>
        <p:spPr bwMode="auto">
          <a:xfrm>
            <a:off x="7169150" y="5045075"/>
            <a:ext cx="20638" cy="19050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36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36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5" name="Freeform 743"/>
          <p:cNvSpPr>
            <a:spLocks/>
          </p:cNvSpPr>
          <p:nvPr/>
        </p:nvSpPr>
        <p:spPr bwMode="auto">
          <a:xfrm>
            <a:off x="7173913" y="5045075"/>
            <a:ext cx="11112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6" name="Freeform 744"/>
          <p:cNvSpPr>
            <a:spLocks/>
          </p:cNvSpPr>
          <p:nvPr/>
        </p:nvSpPr>
        <p:spPr bwMode="auto">
          <a:xfrm>
            <a:off x="7173913" y="5035550"/>
            <a:ext cx="20637" cy="14288"/>
          </a:xfrm>
          <a:custGeom>
            <a:avLst/>
            <a:gdLst>
              <a:gd name="T0" fmla="*/ 48 w 48"/>
              <a:gd name="T1" fmla="*/ 12 h 36"/>
              <a:gd name="T2" fmla="*/ 24 w 48"/>
              <a:gd name="T3" fmla="*/ 0 h 36"/>
              <a:gd name="T4" fmla="*/ 0 w 48"/>
              <a:gd name="T5" fmla="*/ 24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24" y="0"/>
                </a:lnTo>
                <a:lnTo>
                  <a:pt x="0" y="24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" name="Freeform 745"/>
          <p:cNvSpPr>
            <a:spLocks/>
          </p:cNvSpPr>
          <p:nvPr/>
        </p:nvSpPr>
        <p:spPr bwMode="auto">
          <a:xfrm>
            <a:off x="7185025" y="5035550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8" name="Freeform 746"/>
          <p:cNvSpPr>
            <a:spLocks/>
          </p:cNvSpPr>
          <p:nvPr/>
        </p:nvSpPr>
        <p:spPr bwMode="auto">
          <a:xfrm>
            <a:off x="7185025" y="5019675"/>
            <a:ext cx="19050" cy="20638"/>
          </a:xfrm>
          <a:custGeom>
            <a:avLst/>
            <a:gdLst>
              <a:gd name="T0" fmla="*/ 48 w 48"/>
              <a:gd name="T1" fmla="*/ 12 h 48"/>
              <a:gd name="T2" fmla="*/ 12 w 48"/>
              <a:gd name="T3" fmla="*/ 0 h 48"/>
              <a:gd name="T4" fmla="*/ 0 w 48"/>
              <a:gd name="T5" fmla="*/ 36 h 48"/>
              <a:gd name="T6" fmla="*/ 24 w 48"/>
              <a:gd name="T7" fmla="*/ 48 h 48"/>
              <a:gd name="T8" fmla="*/ 48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12"/>
                </a:move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9" name="Freeform 747"/>
          <p:cNvSpPr>
            <a:spLocks/>
          </p:cNvSpPr>
          <p:nvPr/>
        </p:nvSpPr>
        <p:spPr bwMode="auto">
          <a:xfrm>
            <a:off x="7189788" y="5019675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" name="Freeform 748"/>
          <p:cNvSpPr>
            <a:spLocks/>
          </p:cNvSpPr>
          <p:nvPr/>
        </p:nvSpPr>
        <p:spPr bwMode="auto">
          <a:xfrm>
            <a:off x="7189788" y="5010150"/>
            <a:ext cx="19050" cy="14288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24 h 36"/>
              <a:gd name="T6" fmla="*/ 24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24"/>
                </a:lnTo>
                <a:lnTo>
                  <a:pt x="24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1" name="Freeform 749"/>
          <p:cNvSpPr>
            <a:spLocks/>
          </p:cNvSpPr>
          <p:nvPr/>
        </p:nvSpPr>
        <p:spPr bwMode="auto">
          <a:xfrm>
            <a:off x="7194550" y="5005388"/>
            <a:ext cx="9525" cy="4762"/>
          </a:xfrm>
          <a:custGeom>
            <a:avLst/>
            <a:gdLst>
              <a:gd name="T0" fmla="*/ 0 w 24"/>
              <a:gd name="T1" fmla="*/ 0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12"/>
                </a:lnTo>
                <a:lnTo>
                  <a:pt x="0" y="12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2" name="Freeform 750"/>
          <p:cNvSpPr>
            <a:spLocks/>
          </p:cNvSpPr>
          <p:nvPr/>
        </p:nvSpPr>
        <p:spPr bwMode="auto">
          <a:xfrm>
            <a:off x="7194550" y="4994275"/>
            <a:ext cx="20638" cy="20638"/>
          </a:xfrm>
          <a:custGeom>
            <a:avLst/>
            <a:gdLst>
              <a:gd name="T0" fmla="*/ 48 w 48"/>
              <a:gd name="T1" fmla="*/ 24 h 48"/>
              <a:gd name="T2" fmla="*/ 12 w 48"/>
              <a:gd name="T3" fmla="*/ 0 h 48"/>
              <a:gd name="T4" fmla="*/ 0 w 48"/>
              <a:gd name="T5" fmla="*/ 24 h 48"/>
              <a:gd name="T6" fmla="*/ 36 w 48"/>
              <a:gd name="T7" fmla="*/ 48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12" y="0"/>
                </a:lnTo>
                <a:lnTo>
                  <a:pt x="0" y="24"/>
                </a:lnTo>
                <a:lnTo>
                  <a:pt x="36" y="48"/>
                </a:lnTo>
                <a:lnTo>
                  <a:pt x="48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3" name="Freeform 751"/>
          <p:cNvSpPr>
            <a:spLocks/>
          </p:cNvSpPr>
          <p:nvPr/>
        </p:nvSpPr>
        <p:spPr bwMode="auto">
          <a:xfrm>
            <a:off x="7199313" y="4994275"/>
            <a:ext cx="9525" cy="6350"/>
          </a:xfrm>
          <a:custGeom>
            <a:avLst/>
            <a:gdLst>
              <a:gd name="T0" fmla="*/ 0 w 24"/>
              <a:gd name="T1" fmla="*/ 0 h 12"/>
              <a:gd name="T2" fmla="*/ 0 w 24"/>
              <a:gd name="T3" fmla="*/ 0 h 12"/>
              <a:gd name="T4" fmla="*/ 0 w 24"/>
              <a:gd name="T5" fmla="*/ 0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4" name="Freeform 752"/>
          <p:cNvSpPr>
            <a:spLocks/>
          </p:cNvSpPr>
          <p:nvPr/>
        </p:nvSpPr>
        <p:spPr bwMode="auto">
          <a:xfrm>
            <a:off x="7199313" y="4984750"/>
            <a:ext cx="20637" cy="20638"/>
          </a:xfrm>
          <a:custGeom>
            <a:avLst/>
            <a:gdLst>
              <a:gd name="T0" fmla="*/ 48 w 48"/>
              <a:gd name="T1" fmla="*/ 24 h 48"/>
              <a:gd name="T2" fmla="*/ 12 w 48"/>
              <a:gd name="T3" fmla="*/ 0 h 48"/>
              <a:gd name="T4" fmla="*/ 0 w 48"/>
              <a:gd name="T5" fmla="*/ 24 h 48"/>
              <a:gd name="T6" fmla="*/ 36 w 48"/>
              <a:gd name="T7" fmla="*/ 48 h 48"/>
              <a:gd name="T8" fmla="*/ 48 w 48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8" y="24"/>
                </a:moveTo>
                <a:lnTo>
                  <a:pt x="12" y="0"/>
                </a:lnTo>
                <a:lnTo>
                  <a:pt x="0" y="24"/>
                </a:lnTo>
                <a:lnTo>
                  <a:pt x="36" y="48"/>
                </a:lnTo>
                <a:lnTo>
                  <a:pt x="48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5" name="Freeform 753"/>
          <p:cNvSpPr>
            <a:spLocks/>
          </p:cNvSpPr>
          <p:nvPr/>
        </p:nvSpPr>
        <p:spPr bwMode="auto">
          <a:xfrm>
            <a:off x="7204075" y="4984750"/>
            <a:ext cx="11113" cy="4763"/>
          </a:xfrm>
          <a:custGeom>
            <a:avLst/>
            <a:gdLst>
              <a:gd name="T0" fmla="*/ 0 w 24"/>
              <a:gd name="T1" fmla="*/ 0 h 12"/>
              <a:gd name="T2" fmla="*/ 0 w 24"/>
              <a:gd name="T3" fmla="*/ 0 h 12"/>
              <a:gd name="T4" fmla="*/ 0 w 24"/>
              <a:gd name="T5" fmla="*/ 0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6" name="Freeform 754"/>
          <p:cNvSpPr>
            <a:spLocks/>
          </p:cNvSpPr>
          <p:nvPr/>
        </p:nvSpPr>
        <p:spPr bwMode="auto">
          <a:xfrm>
            <a:off x="7204075" y="4979988"/>
            <a:ext cx="20638" cy="14287"/>
          </a:xfrm>
          <a:custGeom>
            <a:avLst/>
            <a:gdLst>
              <a:gd name="T0" fmla="*/ 48 w 48"/>
              <a:gd name="T1" fmla="*/ 12 h 36"/>
              <a:gd name="T2" fmla="*/ 12 w 48"/>
              <a:gd name="T3" fmla="*/ 0 h 36"/>
              <a:gd name="T4" fmla="*/ 0 w 48"/>
              <a:gd name="T5" fmla="*/ 12 h 36"/>
              <a:gd name="T6" fmla="*/ 36 w 48"/>
              <a:gd name="T7" fmla="*/ 36 h 36"/>
              <a:gd name="T8" fmla="*/ 48 w 48"/>
              <a:gd name="T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48" y="12"/>
                </a:moveTo>
                <a:lnTo>
                  <a:pt x="12" y="0"/>
                </a:lnTo>
                <a:lnTo>
                  <a:pt x="0" y="12"/>
                </a:lnTo>
                <a:lnTo>
                  <a:pt x="36" y="36"/>
                </a:lnTo>
                <a:lnTo>
                  <a:pt x="48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" name="Freeform 755"/>
          <p:cNvSpPr>
            <a:spLocks/>
          </p:cNvSpPr>
          <p:nvPr/>
        </p:nvSpPr>
        <p:spPr bwMode="auto">
          <a:xfrm>
            <a:off x="7208838" y="4979988"/>
            <a:ext cx="11112" cy="0"/>
          </a:xfrm>
          <a:custGeom>
            <a:avLst/>
            <a:gdLst>
              <a:gd name="T0" fmla="*/ 12 w 24"/>
              <a:gd name="T1" fmla="*/ 12 w 24"/>
              <a:gd name="T2" fmla="*/ 0 w 24"/>
              <a:gd name="T3" fmla="*/ 24 w 24"/>
              <a:gd name="T4" fmla="*/ 12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12" y="0"/>
                </a:moveTo>
                <a:lnTo>
                  <a:pt x="12" y="0"/>
                </a:lnTo>
                <a:lnTo>
                  <a:pt x="0" y="0"/>
                </a:lnTo>
                <a:lnTo>
                  <a:pt x="24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" name="Freeform 756"/>
          <p:cNvSpPr>
            <a:spLocks/>
          </p:cNvSpPr>
          <p:nvPr/>
        </p:nvSpPr>
        <p:spPr bwMode="auto">
          <a:xfrm>
            <a:off x="7215188" y="4975225"/>
            <a:ext cx="14287" cy="9525"/>
          </a:xfrm>
          <a:custGeom>
            <a:avLst/>
            <a:gdLst>
              <a:gd name="T0" fmla="*/ 37 w 37"/>
              <a:gd name="T1" fmla="*/ 24 h 24"/>
              <a:gd name="T2" fmla="*/ 0 w 37"/>
              <a:gd name="T3" fmla="*/ 0 h 24"/>
              <a:gd name="T4" fmla="*/ 0 w 37"/>
              <a:gd name="T5" fmla="*/ 12 h 24"/>
              <a:gd name="T6" fmla="*/ 24 w 37"/>
              <a:gd name="T7" fmla="*/ 24 h 24"/>
              <a:gd name="T8" fmla="*/ 37 w 37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4">
                <a:moveTo>
                  <a:pt x="37" y="24"/>
                </a:moveTo>
                <a:lnTo>
                  <a:pt x="0" y="0"/>
                </a:lnTo>
                <a:lnTo>
                  <a:pt x="0" y="12"/>
                </a:lnTo>
                <a:lnTo>
                  <a:pt x="24" y="24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9" name="Freeform 757"/>
          <p:cNvSpPr>
            <a:spLocks/>
          </p:cNvSpPr>
          <p:nvPr/>
        </p:nvSpPr>
        <p:spPr bwMode="auto">
          <a:xfrm>
            <a:off x="7215188" y="4975225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" name="Freeform 758"/>
          <p:cNvSpPr>
            <a:spLocks/>
          </p:cNvSpPr>
          <p:nvPr/>
        </p:nvSpPr>
        <p:spPr bwMode="auto">
          <a:xfrm>
            <a:off x="7215188" y="4970463"/>
            <a:ext cx="14287" cy="14287"/>
          </a:xfrm>
          <a:custGeom>
            <a:avLst/>
            <a:gdLst>
              <a:gd name="T0" fmla="*/ 37 w 37"/>
              <a:gd name="T1" fmla="*/ 24 h 36"/>
              <a:gd name="T2" fmla="*/ 12 w 37"/>
              <a:gd name="T3" fmla="*/ 0 h 36"/>
              <a:gd name="T4" fmla="*/ 0 w 37"/>
              <a:gd name="T5" fmla="*/ 12 h 36"/>
              <a:gd name="T6" fmla="*/ 37 w 37"/>
              <a:gd name="T7" fmla="*/ 36 h 36"/>
              <a:gd name="T8" fmla="*/ 37 w 37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37" y="24"/>
                </a:moveTo>
                <a:lnTo>
                  <a:pt x="12" y="0"/>
                </a:lnTo>
                <a:lnTo>
                  <a:pt x="0" y="12"/>
                </a:lnTo>
                <a:lnTo>
                  <a:pt x="37" y="36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1" name="Freeform 759"/>
          <p:cNvSpPr>
            <a:spLocks/>
          </p:cNvSpPr>
          <p:nvPr/>
        </p:nvSpPr>
        <p:spPr bwMode="auto">
          <a:xfrm>
            <a:off x="7219950" y="4970463"/>
            <a:ext cx="4763" cy="4762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0 w 12"/>
              <a:gd name="T5" fmla="*/ 0 h 12"/>
              <a:gd name="T6" fmla="*/ 12 w 12"/>
              <a:gd name="T7" fmla="*/ 12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2" name="Freeform 760"/>
          <p:cNvSpPr>
            <a:spLocks/>
          </p:cNvSpPr>
          <p:nvPr/>
        </p:nvSpPr>
        <p:spPr bwMode="auto">
          <a:xfrm>
            <a:off x="7219950" y="4965700"/>
            <a:ext cx="14288" cy="14288"/>
          </a:xfrm>
          <a:custGeom>
            <a:avLst/>
            <a:gdLst>
              <a:gd name="T0" fmla="*/ 37 w 37"/>
              <a:gd name="T1" fmla="*/ 24 h 36"/>
              <a:gd name="T2" fmla="*/ 12 w 37"/>
              <a:gd name="T3" fmla="*/ 0 h 36"/>
              <a:gd name="T4" fmla="*/ 0 w 37"/>
              <a:gd name="T5" fmla="*/ 12 h 36"/>
              <a:gd name="T6" fmla="*/ 25 w 37"/>
              <a:gd name="T7" fmla="*/ 36 h 36"/>
              <a:gd name="T8" fmla="*/ 37 w 37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37" y="24"/>
                </a:moveTo>
                <a:lnTo>
                  <a:pt x="12" y="0"/>
                </a:lnTo>
                <a:lnTo>
                  <a:pt x="0" y="12"/>
                </a:lnTo>
                <a:lnTo>
                  <a:pt x="25" y="36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3" name="Freeform 761"/>
          <p:cNvSpPr>
            <a:spLocks/>
          </p:cNvSpPr>
          <p:nvPr/>
        </p:nvSpPr>
        <p:spPr bwMode="auto">
          <a:xfrm>
            <a:off x="7224713" y="4965700"/>
            <a:ext cx="4762" cy="4763"/>
          </a:xfrm>
          <a:custGeom>
            <a:avLst/>
            <a:gdLst>
              <a:gd name="T0" fmla="*/ 0 w 13"/>
              <a:gd name="T1" fmla="*/ 0 h 12"/>
              <a:gd name="T2" fmla="*/ 0 w 13"/>
              <a:gd name="T3" fmla="*/ 0 h 12"/>
              <a:gd name="T4" fmla="*/ 0 w 13"/>
              <a:gd name="T5" fmla="*/ 0 h 12"/>
              <a:gd name="T6" fmla="*/ 13 w 13"/>
              <a:gd name="T7" fmla="*/ 12 h 12"/>
              <a:gd name="T8" fmla="*/ 0 w 1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3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4" name="Freeform 762"/>
          <p:cNvSpPr>
            <a:spLocks/>
          </p:cNvSpPr>
          <p:nvPr/>
        </p:nvSpPr>
        <p:spPr bwMode="auto">
          <a:xfrm>
            <a:off x="7224713" y="4965700"/>
            <a:ext cx="9525" cy="9525"/>
          </a:xfrm>
          <a:custGeom>
            <a:avLst/>
            <a:gdLst>
              <a:gd name="T0" fmla="*/ 25 w 25"/>
              <a:gd name="T1" fmla="*/ 24 h 24"/>
              <a:gd name="T2" fmla="*/ 13 w 25"/>
              <a:gd name="T3" fmla="*/ 0 h 24"/>
              <a:gd name="T4" fmla="*/ 0 w 25"/>
              <a:gd name="T5" fmla="*/ 0 h 24"/>
              <a:gd name="T6" fmla="*/ 25 w 25"/>
              <a:gd name="T7" fmla="*/ 24 h 24"/>
              <a:gd name="T8" fmla="*/ 25 w 2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24"/>
                </a:moveTo>
                <a:lnTo>
                  <a:pt x="13" y="0"/>
                </a:lnTo>
                <a:lnTo>
                  <a:pt x="0" y="0"/>
                </a:lnTo>
                <a:lnTo>
                  <a:pt x="25" y="24"/>
                </a:lnTo>
                <a:lnTo>
                  <a:pt x="25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5" name="Freeform 763"/>
          <p:cNvSpPr>
            <a:spLocks/>
          </p:cNvSpPr>
          <p:nvPr/>
        </p:nvSpPr>
        <p:spPr bwMode="auto">
          <a:xfrm>
            <a:off x="7229475" y="4959350"/>
            <a:ext cx="4763" cy="6350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12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0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6" name="Freeform 764"/>
          <p:cNvSpPr>
            <a:spLocks/>
          </p:cNvSpPr>
          <p:nvPr/>
        </p:nvSpPr>
        <p:spPr bwMode="auto">
          <a:xfrm>
            <a:off x="7229475" y="4959350"/>
            <a:ext cx="11113" cy="15875"/>
          </a:xfrm>
          <a:custGeom>
            <a:avLst/>
            <a:gdLst>
              <a:gd name="T0" fmla="*/ 24 w 24"/>
              <a:gd name="T1" fmla="*/ 24 h 36"/>
              <a:gd name="T2" fmla="*/ 0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24"/>
                </a:moveTo>
                <a:lnTo>
                  <a:pt x="0" y="0"/>
                </a:lnTo>
                <a:lnTo>
                  <a:pt x="0" y="0"/>
                </a:lnTo>
                <a:lnTo>
                  <a:pt x="12" y="36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7" name="Freeform 765"/>
          <p:cNvSpPr>
            <a:spLocks/>
          </p:cNvSpPr>
          <p:nvPr/>
        </p:nvSpPr>
        <p:spPr bwMode="auto">
          <a:xfrm>
            <a:off x="7229475" y="4959350"/>
            <a:ext cx="11113" cy="6350"/>
          </a:xfrm>
          <a:custGeom>
            <a:avLst/>
            <a:gdLst>
              <a:gd name="T0" fmla="*/ 0 w 24"/>
              <a:gd name="T1" fmla="*/ 0 h 12"/>
              <a:gd name="T2" fmla="*/ 0 w 24"/>
              <a:gd name="T3" fmla="*/ 0 h 12"/>
              <a:gd name="T4" fmla="*/ 0 w 24"/>
              <a:gd name="T5" fmla="*/ 0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" name="Freeform 766"/>
          <p:cNvSpPr>
            <a:spLocks/>
          </p:cNvSpPr>
          <p:nvPr/>
        </p:nvSpPr>
        <p:spPr bwMode="auto">
          <a:xfrm>
            <a:off x="7229475" y="4959350"/>
            <a:ext cx="15875" cy="15875"/>
          </a:xfrm>
          <a:custGeom>
            <a:avLst/>
            <a:gdLst>
              <a:gd name="T0" fmla="*/ 36 w 36"/>
              <a:gd name="T1" fmla="*/ 24 h 36"/>
              <a:gd name="T2" fmla="*/ 12 w 36"/>
              <a:gd name="T3" fmla="*/ 0 h 36"/>
              <a:gd name="T4" fmla="*/ 0 w 36"/>
              <a:gd name="T5" fmla="*/ 0 h 36"/>
              <a:gd name="T6" fmla="*/ 24 w 36"/>
              <a:gd name="T7" fmla="*/ 36 h 36"/>
              <a:gd name="T8" fmla="*/ 36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36" y="24"/>
                </a:moveTo>
                <a:lnTo>
                  <a:pt x="12" y="0"/>
                </a:lnTo>
                <a:lnTo>
                  <a:pt x="0" y="0"/>
                </a:lnTo>
                <a:lnTo>
                  <a:pt x="24" y="36"/>
                </a:lnTo>
                <a:lnTo>
                  <a:pt x="36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" name="Freeform 767"/>
          <p:cNvSpPr>
            <a:spLocks/>
          </p:cNvSpPr>
          <p:nvPr/>
        </p:nvSpPr>
        <p:spPr bwMode="auto">
          <a:xfrm>
            <a:off x="7234238" y="4954588"/>
            <a:ext cx="6350" cy="11112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0 w 12"/>
              <a:gd name="T5" fmla="*/ 12 h 24"/>
              <a:gd name="T6" fmla="*/ 12 w 12"/>
              <a:gd name="T7" fmla="*/ 24 h 24"/>
              <a:gd name="T8" fmla="*/ 0 w 1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0" y="12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0" name="Freeform 768"/>
          <p:cNvSpPr>
            <a:spLocks/>
          </p:cNvSpPr>
          <p:nvPr/>
        </p:nvSpPr>
        <p:spPr bwMode="auto">
          <a:xfrm>
            <a:off x="7234238" y="4954588"/>
            <a:ext cx="11112" cy="15875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1" name="Freeform 769"/>
          <p:cNvSpPr>
            <a:spLocks/>
          </p:cNvSpPr>
          <p:nvPr/>
        </p:nvSpPr>
        <p:spPr bwMode="auto">
          <a:xfrm>
            <a:off x="7240588" y="4954588"/>
            <a:ext cx="4762" cy="4762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0 w 12"/>
              <a:gd name="T5" fmla="*/ 0 h 12"/>
              <a:gd name="T6" fmla="*/ 12 w 12"/>
              <a:gd name="T7" fmla="*/ 12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2" name="Freeform 770"/>
          <p:cNvSpPr>
            <a:spLocks/>
          </p:cNvSpPr>
          <p:nvPr/>
        </p:nvSpPr>
        <p:spPr bwMode="auto">
          <a:xfrm>
            <a:off x="7240588" y="4954588"/>
            <a:ext cx="9525" cy="15875"/>
          </a:xfrm>
          <a:custGeom>
            <a:avLst/>
            <a:gdLst>
              <a:gd name="T0" fmla="*/ 24 w 24"/>
              <a:gd name="T1" fmla="*/ 36 h 36"/>
              <a:gd name="T2" fmla="*/ 12 w 24"/>
              <a:gd name="T3" fmla="*/ 0 h 36"/>
              <a:gd name="T4" fmla="*/ 0 w 24"/>
              <a:gd name="T5" fmla="*/ 0 h 36"/>
              <a:gd name="T6" fmla="*/ 12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3" name="Freeform 771"/>
          <p:cNvSpPr>
            <a:spLocks/>
          </p:cNvSpPr>
          <p:nvPr/>
        </p:nvSpPr>
        <p:spPr bwMode="auto">
          <a:xfrm>
            <a:off x="7245350" y="4954588"/>
            <a:ext cx="4763" cy="4762"/>
          </a:xfrm>
          <a:custGeom>
            <a:avLst/>
            <a:gdLst>
              <a:gd name="T0" fmla="*/ 0 w 12"/>
              <a:gd name="T1" fmla="*/ 0 h 12"/>
              <a:gd name="T2" fmla="*/ 0 w 12"/>
              <a:gd name="T3" fmla="*/ 0 h 12"/>
              <a:gd name="T4" fmla="*/ 0 w 12"/>
              <a:gd name="T5" fmla="*/ 0 h 12"/>
              <a:gd name="T6" fmla="*/ 12 w 12"/>
              <a:gd name="T7" fmla="*/ 12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4" name="Freeform 772"/>
          <p:cNvSpPr>
            <a:spLocks/>
          </p:cNvSpPr>
          <p:nvPr/>
        </p:nvSpPr>
        <p:spPr bwMode="auto">
          <a:xfrm>
            <a:off x="7245350" y="4954588"/>
            <a:ext cx="4763" cy="15875"/>
          </a:xfrm>
          <a:custGeom>
            <a:avLst/>
            <a:gdLst>
              <a:gd name="T0" fmla="*/ 12 w 12"/>
              <a:gd name="T1" fmla="*/ 36 h 36"/>
              <a:gd name="T2" fmla="*/ 12 w 12"/>
              <a:gd name="T3" fmla="*/ 0 h 36"/>
              <a:gd name="T4" fmla="*/ 0 w 12"/>
              <a:gd name="T5" fmla="*/ 0 h 36"/>
              <a:gd name="T6" fmla="*/ 12 w 12"/>
              <a:gd name="T7" fmla="*/ 36 h 36"/>
              <a:gd name="T8" fmla="*/ 12 w 1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6">
                <a:moveTo>
                  <a:pt x="12" y="36"/>
                </a:moveTo>
                <a:lnTo>
                  <a:pt x="12" y="0"/>
                </a:lnTo>
                <a:lnTo>
                  <a:pt x="0" y="0"/>
                </a:lnTo>
                <a:lnTo>
                  <a:pt x="12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5" name="Freeform 773"/>
          <p:cNvSpPr>
            <a:spLocks/>
          </p:cNvSpPr>
          <p:nvPr/>
        </p:nvSpPr>
        <p:spPr bwMode="auto">
          <a:xfrm>
            <a:off x="7250113" y="4954588"/>
            <a:ext cx="0" cy="4762"/>
          </a:xfrm>
          <a:custGeom>
            <a:avLst/>
            <a:gdLst>
              <a:gd name="T0" fmla="*/ 0 h 12"/>
              <a:gd name="T1" fmla="*/ 0 h 12"/>
              <a:gd name="T2" fmla="*/ 0 h 12"/>
              <a:gd name="T3" fmla="*/ 12 h 12"/>
              <a:gd name="T4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6" name="Freeform 774"/>
          <p:cNvSpPr>
            <a:spLocks/>
          </p:cNvSpPr>
          <p:nvPr/>
        </p:nvSpPr>
        <p:spPr bwMode="auto">
          <a:xfrm>
            <a:off x="7250113" y="4954588"/>
            <a:ext cx="4762" cy="15875"/>
          </a:xfrm>
          <a:custGeom>
            <a:avLst/>
            <a:gdLst>
              <a:gd name="T0" fmla="*/ 12 w 12"/>
              <a:gd name="T1" fmla="*/ 24 h 36"/>
              <a:gd name="T2" fmla="*/ 0 w 12"/>
              <a:gd name="T3" fmla="*/ 0 h 36"/>
              <a:gd name="T4" fmla="*/ 0 w 12"/>
              <a:gd name="T5" fmla="*/ 0 h 36"/>
              <a:gd name="T6" fmla="*/ 0 w 12"/>
              <a:gd name="T7" fmla="*/ 36 h 36"/>
              <a:gd name="T8" fmla="*/ 12 w 12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6">
                <a:moveTo>
                  <a:pt x="12" y="24"/>
                </a:moveTo>
                <a:lnTo>
                  <a:pt x="0" y="0"/>
                </a:lnTo>
                <a:lnTo>
                  <a:pt x="0" y="0"/>
                </a:lnTo>
                <a:lnTo>
                  <a:pt x="0" y="36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7" name="Freeform 775"/>
          <p:cNvSpPr>
            <a:spLocks/>
          </p:cNvSpPr>
          <p:nvPr/>
        </p:nvSpPr>
        <p:spPr bwMode="auto">
          <a:xfrm>
            <a:off x="7250113" y="4949825"/>
            <a:ext cx="4762" cy="9525"/>
          </a:xfrm>
          <a:custGeom>
            <a:avLst/>
            <a:gdLst>
              <a:gd name="T0" fmla="*/ 12 w 12"/>
              <a:gd name="T1" fmla="*/ 0 h 24"/>
              <a:gd name="T2" fmla="*/ 0 w 12"/>
              <a:gd name="T3" fmla="*/ 0 h 24"/>
              <a:gd name="T4" fmla="*/ 0 w 12"/>
              <a:gd name="T5" fmla="*/ 12 h 24"/>
              <a:gd name="T6" fmla="*/ 12 w 12"/>
              <a:gd name="T7" fmla="*/ 24 h 24"/>
              <a:gd name="T8" fmla="*/ 12 w 1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2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" name="Rectangle 776"/>
          <p:cNvSpPr>
            <a:spLocks noChangeArrowheads="1"/>
          </p:cNvSpPr>
          <p:nvPr/>
        </p:nvSpPr>
        <p:spPr bwMode="auto">
          <a:xfrm>
            <a:off x="7254875" y="4949825"/>
            <a:ext cx="0" cy="15875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9" name="Freeform 777"/>
          <p:cNvSpPr>
            <a:spLocks/>
          </p:cNvSpPr>
          <p:nvPr/>
        </p:nvSpPr>
        <p:spPr bwMode="auto">
          <a:xfrm>
            <a:off x="7254875" y="4949825"/>
            <a:ext cx="4763" cy="9525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0 w 12"/>
              <a:gd name="T5" fmla="*/ 0 h 24"/>
              <a:gd name="T6" fmla="*/ 12 w 12"/>
              <a:gd name="T7" fmla="*/ 24 h 24"/>
              <a:gd name="T8" fmla="*/ 0 w 1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0" name="Rectangle 778"/>
          <p:cNvSpPr>
            <a:spLocks noChangeArrowheads="1"/>
          </p:cNvSpPr>
          <p:nvPr/>
        </p:nvSpPr>
        <p:spPr bwMode="auto">
          <a:xfrm>
            <a:off x="7254875" y="4949825"/>
            <a:ext cx="4763" cy="15875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1" name="Freeform 779"/>
          <p:cNvSpPr>
            <a:spLocks/>
          </p:cNvSpPr>
          <p:nvPr/>
        </p:nvSpPr>
        <p:spPr bwMode="auto">
          <a:xfrm>
            <a:off x="7259638" y="4949825"/>
            <a:ext cx="0" cy="9525"/>
          </a:xfrm>
          <a:custGeom>
            <a:avLst/>
            <a:gdLst>
              <a:gd name="T0" fmla="*/ 12 h 24"/>
              <a:gd name="T1" fmla="*/ 0 h 24"/>
              <a:gd name="T2" fmla="*/ 0 h 24"/>
              <a:gd name="T3" fmla="*/ 24 h 24"/>
              <a:gd name="T4" fmla="*/ 12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12"/>
                </a:move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2" name="Freeform 780"/>
          <p:cNvSpPr>
            <a:spLocks/>
          </p:cNvSpPr>
          <p:nvPr/>
        </p:nvSpPr>
        <p:spPr bwMode="auto">
          <a:xfrm>
            <a:off x="7259638" y="4954588"/>
            <a:ext cx="4762" cy="15875"/>
          </a:xfrm>
          <a:custGeom>
            <a:avLst/>
            <a:gdLst>
              <a:gd name="T0" fmla="*/ 0 w 12"/>
              <a:gd name="T1" fmla="*/ 36 h 36"/>
              <a:gd name="T2" fmla="*/ 12 w 12"/>
              <a:gd name="T3" fmla="*/ 0 h 36"/>
              <a:gd name="T4" fmla="*/ 0 w 12"/>
              <a:gd name="T5" fmla="*/ 0 h 36"/>
              <a:gd name="T6" fmla="*/ 0 w 12"/>
              <a:gd name="T7" fmla="*/ 24 h 36"/>
              <a:gd name="T8" fmla="*/ 0 w 1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6">
                <a:moveTo>
                  <a:pt x="0" y="36"/>
                </a:moveTo>
                <a:lnTo>
                  <a:pt x="12" y="0"/>
                </a:lnTo>
                <a:lnTo>
                  <a:pt x="0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3" name="Freeform 781"/>
          <p:cNvSpPr>
            <a:spLocks/>
          </p:cNvSpPr>
          <p:nvPr/>
        </p:nvSpPr>
        <p:spPr bwMode="auto">
          <a:xfrm>
            <a:off x="7264400" y="4954588"/>
            <a:ext cx="1588" cy="4762"/>
          </a:xfrm>
          <a:custGeom>
            <a:avLst/>
            <a:gdLst>
              <a:gd name="T0" fmla="*/ 0 h 12"/>
              <a:gd name="T1" fmla="*/ 0 h 12"/>
              <a:gd name="T2" fmla="*/ 0 h 12"/>
              <a:gd name="T3" fmla="*/ 12 h 12"/>
              <a:gd name="T4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4" name="Freeform 782"/>
          <p:cNvSpPr>
            <a:spLocks/>
          </p:cNvSpPr>
          <p:nvPr/>
        </p:nvSpPr>
        <p:spPr bwMode="auto">
          <a:xfrm>
            <a:off x="7259638" y="4954588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5" name="Freeform 783"/>
          <p:cNvSpPr>
            <a:spLocks/>
          </p:cNvSpPr>
          <p:nvPr/>
        </p:nvSpPr>
        <p:spPr bwMode="auto">
          <a:xfrm>
            <a:off x="7269163" y="4954588"/>
            <a:ext cx="1587" cy="4762"/>
          </a:xfrm>
          <a:custGeom>
            <a:avLst/>
            <a:gdLst>
              <a:gd name="T0" fmla="*/ 0 h 12"/>
              <a:gd name="T1" fmla="*/ 0 h 12"/>
              <a:gd name="T2" fmla="*/ 0 h 12"/>
              <a:gd name="T3" fmla="*/ 12 h 12"/>
              <a:gd name="T4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" name="Freeform 784"/>
          <p:cNvSpPr>
            <a:spLocks/>
          </p:cNvSpPr>
          <p:nvPr/>
        </p:nvSpPr>
        <p:spPr bwMode="auto">
          <a:xfrm>
            <a:off x="7264400" y="4954588"/>
            <a:ext cx="11113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7" name="Freeform 785"/>
          <p:cNvSpPr>
            <a:spLocks/>
          </p:cNvSpPr>
          <p:nvPr/>
        </p:nvSpPr>
        <p:spPr bwMode="auto">
          <a:xfrm>
            <a:off x="7275513" y="4954588"/>
            <a:ext cx="0" cy="11112"/>
          </a:xfrm>
          <a:custGeom>
            <a:avLst/>
            <a:gdLst>
              <a:gd name="T0" fmla="*/ 0 h 24"/>
              <a:gd name="T1" fmla="*/ 0 h 24"/>
              <a:gd name="T2" fmla="*/ 0 h 24"/>
              <a:gd name="T3" fmla="*/ 24 h 24"/>
              <a:gd name="T4" fmla="*/ 0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" name="Freeform 786"/>
          <p:cNvSpPr>
            <a:spLocks/>
          </p:cNvSpPr>
          <p:nvPr/>
        </p:nvSpPr>
        <p:spPr bwMode="auto">
          <a:xfrm>
            <a:off x="7264400" y="4954588"/>
            <a:ext cx="11113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24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24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9" name="Freeform 787"/>
          <p:cNvSpPr>
            <a:spLocks/>
          </p:cNvSpPr>
          <p:nvPr/>
        </p:nvSpPr>
        <p:spPr bwMode="auto">
          <a:xfrm>
            <a:off x="7275513" y="4954588"/>
            <a:ext cx="0" cy="11112"/>
          </a:xfrm>
          <a:custGeom>
            <a:avLst/>
            <a:gdLst>
              <a:gd name="T0" fmla="*/ 12 h 24"/>
              <a:gd name="T1" fmla="*/ 0 h 24"/>
              <a:gd name="T2" fmla="*/ 0 h 24"/>
              <a:gd name="T3" fmla="*/ 24 h 24"/>
              <a:gd name="T4" fmla="*/ 12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12"/>
                </a:move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" name="Freeform 788"/>
          <p:cNvSpPr>
            <a:spLocks/>
          </p:cNvSpPr>
          <p:nvPr/>
        </p:nvSpPr>
        <p:spPr bwMode="auto">
          <a:xfrm>
            <a:off x="7269163" y="4959350"/>
            <a:ext cx="11112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1" name="Freeform 789"/>
          <p:cNvSpPr>
            <a:spLocks/>
          </p:cNvSpPr>
          <p:nvPr/>
        </p:nvSpPr>
        <p:spPr bwMode="auto">
          <a:xfrm>
            <a:off x="7280275" y="4959350"/>
            <a:ext cx="0" cy="11113"/>
          </a:xfrm>
          <a:custGeom>
            <a:avLst/>
            <a:gdLst>
              <a:gd name="T0" fmla="*/ 0 h 24"/>
              <a:gd name="T1" fmla="*/ 0 h 24"/>
              <a:gd name="T2" fmla="*/ 0 h 24"/>
              <a:gd name="T3" fmla="*/ 24 h 24"/>
              <a:gd name="T4" fmla="*/ 0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2" name="Freeform 790"/>
          <p:cNvSpPr>
            <a:spLocks/>
          </p:cNvSpPr>
          <p:nvPr/>
        </p:nvSpPr>
        <p:spPr bwMode="auto">
          <a:xfrm>
            <a:off x="7275513" y="4959350"/>
            <a:ext cx="9525" cy="15875"/>
          </a:xfrm>
          <a:custGeom>
            <a:avLst/>
            <a:gdLst>
              <a:gd name="T0" fmla="*/ 0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0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0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3" name="Freeform 791"/>
          <p:cNvSpPr>
            <a:spLocks/>
          </p:cNvSpPr>
          <p:nvPr/>
        </p:nvSpPr>
        <p:spPr bwMode="auto">
          <a:xfrm>
            <a:off x="7285038" y="4959350"/>
            <a:ext cx="0" cy="11113"/>
          </a:xfrm>
          <a:custGeom>
            <a:avLst/>
            <a:gdLst>
              <a:gd name="T0" fmla="*/ 12 h 24"/>
              <a:gd name="T1" fmla="*/ 0 h 24"/>
              <a:gd name="T2" fmla="*/ 0 h 24"/>
              <a:gd name="T3" fmla="*/ 24 h 24"/>
              <a:gd name="T4" fmla="*/ 12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12"/>
                </a:move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4" name="Freeform 792"/>
          <p:cNvSpPr>
            <a:spLocks/>
          </p:cNvSpPr>
          <p:nvPr/>
        </p:nvSpPr>
        <p:spPr bwMode="auto">
          <a:xfrm>
            <a:off x="7275513" y="4965700"/>
            <a:ext cx="14287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5" name="Freeform 793"/>
          <p:cNvSpPr>
            <a:spLocks/>
          </p:cNvSpPr>
          <p:nvPr/>
        </p:nvSpPr>
        <p:spPr bwMode="auto">
          <a:xfrm>
            <a:off x="7285038" y="4965700"/>
            <a:ext cx="4762" cy="9525"/>
          </a:xfrm>
          <a:custGeom>
            <a:avLst/>
            <a:gdLst>
              <a:gd name="T0" fmla="*/ 12 w 12"/>
              <a:gd name="T1" fmla="*/ 0 h 24"/>
              <a:gd name="T2" fmla="*/ 12 w 12"/>
              <a:gd name="T3" fmla="*/ 0 h 24"/>
              <a:gd name="T4" fmla="*/ 12 w 12"/>
              <a:gd name="T5" fmla="*/ 0 h 24"/>
              <a:gd name="T6" fmla="*/ 0 w 12"/>
              <a:gd name="T7" fmla="*/ 24 h 24"/>
              <a:gd name="T8" fmla="*/ 12 w 1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2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6" name="Freeform 794"/>
          <p:cNvSpPr>
            <a:spLocks/>
          </p:cNvSpPr>
          <p:nvPr/>
        </p:nvSpPr>
        <p:spPr bwMode="auto">
          <a:xfrm>
            <a:off x="7280275" y="4965700"/>
            <a:ext cx="14288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" name="Freeform 795"/>
          <p:cNvSpPr>
            <a:spLocks/>
          </p:cNvSpPr>
          <p:nvPr/>
        </p:nvSpPr>
        <p:spPr bwMode="auto">
          <a:xfrm>
            <a:off x="7289800" y="4970463"/>
            <a:ext cx="4763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" name="Freeform 796"/>
          <p:cNvSpPr>
            <a:spLocks/>
          </p:cNvSpPr>
          <p:nvPr/>
        </p:nvSpPr>
        <p:spPr bwMode="auto">
          <a:xfrm>
            <a:off x="7280275" y="4970463"/>
            <a:ext cx="14288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" name="Freeform 797"/>
          <p:cNvSpPr>
            <a:spLocks/>
          </p:cNvSpPr>
          <p:nvPr/>
        </p:nvSpPr>
        <p:spPr bwMode="auto">
          <a:xfrm>
            <a:off x="7294563" y="4975225"/>
            <a:ext cx="0" cy="4763"/>
          </a:xfrm>
          <a:custGeom>
            <a:avLst/>
            <a:gdLst>
              <a:gd name="T0" fmla="*/ 0 h 12"/>
              <a:gd name="T1" fmla="*/ 0 h 12"/>
              <a:gd name="T2" fmla="*/ 0 h 12"/>
              <a:gd name="T3" fmla="*/ 12 h 12"/>
              <a:gd name="T4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0" name="Freeform 798"/>
          <p:cNvSpPr>
            <a:spLocks/>
          </p:cNvSpPr>
          <p:nvPr/>
        </p:nvSpPr>
        <p:spPr bwMode="auto">
          <a:xfrm>
            <a:off x="7285038" y="4975225"/>
            <a:ext cx="14287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24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1" name="Freeform 799"/>
          <p:cNvSpPr>
            <a:spLocks/>
          </p:cNvSpPr>
          <p:nvPr/>
        </p:nvSpPr>
        <p:spPr bwMode="auto">
          <a:xfrm>
            <a:off x="7294563" y="4979988"/>
            <a:ext cx="4762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2" name="Freeform 800"/>
          <p:cNvSpPr>
            <a:spLocks/>
          </p:cNvSpPr>
          <p:nvPr/>
        </p:nvSpPr>
        <p:spPr bwMode="auto">
          <a:xfrm>
            <a:off x="7289800" y="4979988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12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" name="Freeform 801"/>
          <p:cNvSpPr>
            <a:spLocks/>
          </p:cNvSpPr>
          <p:nvPr/>
        </p:nvSpPr>
        <p:spPr bwMode="auto">
          <a:xfrm>
            <a:off x="7299325" y="4984750"/>
            <a:ext cx="6350" cy="9525"/>
          </a:xfrm>
          <a:custGeom>
            <a:avLst/>
            <a:gdLst>
              <a:gd name="T0" fmla="*/ 12 w 12"/>
              <a:gd name="T1" fmla="*/ 0 h 24"/>
              <a:gd name="T2" fmla="*/ 12 w 12"/>
              <a:gd name="T3" fmla="*/ 0 h 24"/>
              <a:gd name="T4" fmla="*/ 12 w 12"/>
              <a:gd name="T5" fmla="*/ 0 h 24"/>
              <a:gd name="T6" fmla="*/ 0 w 12"/>
              <a:gd name="T7" fmla="*/ 24 h 24"/>
              <a:gd name="T8" fmla="*/ 12 w 12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24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4" name="Freeform 802"/>
          <p:cNvSpPr>
            <a:spLocks/>
          </p:cNvSpPr>
          <p:nvPr/>
        </p:nvSpPr>
        <p:spPr bwMode="auto">
          <a:xfrm>
            <a:off x="7294563" y="4984750"/>
            <a:ext cx="15875" cy="20638"/>
          </a:xfrm>
          <a:custGeom>
            <a:avLst/>
            <a:gdLst>
              <a:gd name="T0" fmla="*/ 12 w 36"/>
              <a:gd name="T1" fmla="*/ 48 h 48"/>
              <a:gd name="T2" fmla="*/ 36 w 36"/>
              <a:gd name="T3" fmla="*/ 24 h 48"/>
              <a:gd name="T4" fmla="*/ 24 w 36"/>
              <a:gd name="T5" fmla="*/ 0 h 48"/>
              <a:gd name="T6" fmla="*/ 0 w 36"/>
              <a:gd name="T7" fmla="*/ 24 h 48"/>
              <a:gd name="T8" fmla="*/ 12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12" y="48"/>
                </a:moveTo>
                <a:lnTo>
                  <a:pt x="36" y="24"/>
                </a:lnTo>
                <a:lnTo>
                  <a:pt x="24" y="0"/>
                </a:lnTo>
                <a:lnTo>
                  <a:pt x="0" y="24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5" name="Freeform 803"/>
          <p:cNvSpPr>
            <a:spLocks/>
          </p:cNvSpPr>
          <p:nvPr/>
        </p:nvSpPr>
        <p:spPr bwMode="auto">
          <a:xfrm>
            <a:off x="7305675" y="4994275"/>
            <a:ext cx="4763" cy="6350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6" name="Freeform 804"/>
          <p:cNvSpPr>
            <a:spLocks/>
          </p:cNvSpPr>
          <p:nvPr/>
        </p:nvSpPr>
        <p:spPr bwMode="auto">
          <a:xfrm>
            <a:off x="7299325" y="4994275"/>
            <a:ext cx="20638" cy="20638"/>
          </a:xfrm>
          <a:custGeom>
            <a:avLst/>
            <a:gdLst>
              <a:gd name="T0" fmla="*/ 12 w 48"/>
              <a:gd name="T1" fmla="*/ 48 h 48"/>
              <a:gd name="T2" fmla="*/ 48 w 48"/>
              <a:gd name="T3" fmla="*/ 24 h 48"/>
              <a:gd name="T4" fmla="*/ 24 w 48"/>
              <a:gd name="T5" fmla="*/ 0 h 48"/>
              <a:gd name="T6" fmla="*/ 0 w 48"/>
              <a:gd name="T7" fmla="*/ 24 h 48"/>
              <a:gd name="T8" fmla="*/ 12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2" y="48"/>
                </a:moveTo>
                <a:lnTo>
                  <a:pt x="48" y="24"/>
                </a:lnTo>
                <a:lnTo>
                  <a:pt x="24" y="0"/>
                </a:lnTo>
                <a:lnTo>
                  <a:pt x="0" y="24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7" name="Freeform 805"/>
          <p:cNvSpPr>
            <a:spLocks/>
          </p:cNvSpPr>
          <p:nvPr/>
        </p:nvSpPr>
        <p:spPr bwMode="auto">
          <a:xfrm>
            <a:off x="7315200" y="5005388"/>
            <a:ext cx="4763" cy="9525"/>
          </a:xfrm>
          <a:custGeom>
            <a:avLst/>
            <a:gdLst>
              <a:gd name="T0" fmla="*/ 12 w 12"/>
              <a:gd name="T1" fmla="*/ 12 h 24"/>
              <a:gd name="T2" fmla="*/ 12 w 12"/>
              <a:gd name="T3" fmla="*/ 0 h 24"/>
              <a:gd name="T4" fmla="*/ 12 w 12"/>
              <a:gd name="T5" fmla="*/ 0 h 24"/>
              <a:gd name="T6" fmla="*/ 0 w 12"/>
              <a:gd name="T7" fmla="*/ 24 h 24"/>
              <a:gd name="T8" fmla="*/ 12 w 12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12" y="12"/>
                </a:moveTo>
                <a:lnTo>
                  <a:pt x="12" y="0"/>
                </a:lnTo>
                <a:lnTo>
                  <a:pt x="12" y="0"/>
                </a:lnTo>
                <a:lnTo>
                  <a:pt x="0" y="24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" name="Freeform 806"/>
          <p:cNvSpPr>
            <a:spLocks/>
          </p:cNvSpPr>
          <p:nvPr/>
        </p:nvSpPr>
        <p:spPr bwMode="auto">
          <a:xfrm>
            <a:off x="7305675" y="5010150"/>
            <a:ext cx="19050" cy="14288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24 h 36"/>
              <a:gd name="T4" fmla="*/ 36 w 48"/>
              <a:gd name="T5" fmla="*/ 0 h 36"/>
              <a:gd name="T6" fmla="*/ 0 w 48"/>
              <a:gd name="T7" fmla="*/ 12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24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" name="Freeform 807"/>
          <p:cNvSpPr>
            <a:spLocks/>
          </p:cNvSpPr>
          <p:nvPr/>
        </p:nvSpPr>
        <p:spPr bwMode="auto">
          <a:xfrm>
            <a:off x="7319963" y="5019675"/>
            <a:ext cx="4762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" name="Freeform 808"/>
          <p:cNvSpPr>
            <a:spLocks/>
          </p:cNvSpPr>
          <p:nvPr/>
        </p:nvSpPr>
        <p:spPr bwMode="auto">
          <a:xfrm>
            <a:off x="7310438" y="5019675"/>
            <a:ext cx="19050" cy="20638"/>
          </a:xfrm>
          <a:custGeom>
            <a:avLst/>
            <a:gdLst>
              <a:gd name="T0" fmla="*/ 12 w 48"/>
              <a:gd name="T1" fmla="*/ 48 h 48"/>
              <a:gd name="T2" fmla="*/ 48 w 48"/>
              <a:gd name="T3" fmla="*/ 36 h 48"/>
              <a:gd name="T4" fmla="*/ 36 w 48"/>
              <a:gd name="T5" fmla="*/ 0 h 48"/>
              <a:gd name="T6" fmla="*/ 0 w 48"/>
              <a:gd name="T7" fmla="*/ 12 h 48"/>
              <a:gd name="T8" fmla="*/ 12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2" y="48"/>
                </a:moveTo>
                <a:lnTo>
                  <a:pt x="48" y="36"/>
                </a:lnTo>
                <a:lnTo>
                  <a:pt x="36" y="0"/>
                </a:lnTo>
                <a:lnTo>
                  <a:pt x="0" y="12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1" name="Freeform 809"/>
          <p:cNvSpPr>
            <a:spLocks/>
          </p:cNvSpPr>
          <p:nvPr/>
        </p:nvSpPr>
        <p:spPr bwMode="auto">
          <a:xfrm>
            <a:off x="7324725" y="5035550"/>
            <a:ext cx="4763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2" name="Freeform 810"/>
          <p:cNvSpPr>
            <a:spLocks/>
          </p:cNvSpPr>
          <p:nvPr/>
        </p:nvSpPr>
        <p:spPr bwMode="auto">
          <a:xfrm>
            <a:off x="7315200" y="5035550"/>
            <a:ext cx="19050" cy="14288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24 h 36"/>
              <a:gd name="T4" fmla="*/ 36 w 48"/>
              <a:gd name="T5" fmla="*/ 0 h 36"/>
              <a:gd name="T6" fmla="*/ 0 w 48"/>
              <a:gd name="T7" fmla="*/ 12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24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3" name="Freeform 811"/>
          <p:cNvSpPr>
            <a:spLocks/>
          </p:cNvSpPr>
          <p:nvPr/>
        </p:nvSpPr>
        <p:spPr bwMode="auto">
          <a:xfrm>
            <a:off x="7329488" y="5045075"/>
            <a:ext cx="4762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4" name="Freeform 812"/>
          <p:cNvSpPr>
            <a:spLocks/>
          </p:cNvSpPr>
          <p:nvPr/>
        </p:nvSpPr>
        <p:spPr bwMode="auto">
          <a:xfrm>
            <a:off x="7319963" y="5045075"/>
            <a:ext cx="20637" cy="19050"/>
          </a:xfrm>
          <a:custGeom>
            <a:avLst/>
            <a:gdLst>
              <a:gd name="T0" fmla="*/ 24 w 48"/>
              <a:gd name="T1" fmla="*/ 48 h 48"/>
              <a:gd name="T2" fmla="*/ 48 w 48"/>
              <a:gd name="T3" fmla="*/ 36 h 48"/>
              <a:gd name="T4" fmla="*/ 36 w 48"/>
              <a:gd name="T5" fmla="*/ 0 h 48"/>
              <a:gd name="T6" fmla="*/ 0 w 48"/>
              <a:gd name="T7" fmla="*/ 12 h 48"/>
              <a:gd name="T8" fmla="*/ 24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48"/>
                </a:moveTo>
                <a:lnTo>
                  <a:pt x="48" y="36"/>
                </a:lnTo>
                <a:lnTo>
                  <a:pt x="36" y="0"/>
                </a:lnTo>
                <a:lnTo>
                  <a:pt x="0" y="12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5" name="Freeform 813"/>
          <p:cNvSpPr>
            <a:spLocks/>
          </p:cNvSpPr>
          <p:nvPr/>
        </p:nvSpPr>
        <p:spPr bwMode="auto">
          <a:xfrm>
            <a:off x="7334250" y="5059363"/>
            <a:ext cx="6350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6" name="Freeform 814"/>
          <p:cNvSpPr>
            <a:spLocks/>
          </p:cNvSpPr>
          <p:nvPr/>
        </p:nvSpPr>
        <p:spPr bwMode="auto">
          <a:xfrm>
            <a:off x="7329488" y="5059363"/>
            <a:ext cx="15875" cy="25400"/>
          </a:xfrm>
          <a:custGeom>
            <a:avLst/>
            <a:gdLst>
              <a:gd name="T0" fmla="*/ 12 w 36"/>
              <a:gd name="T1" fmla="*/ 60 h 60"/>
              <a:gd name="T2" fmla="*/ 36 w 36"/>
              <a:gd name="T3" fmla="*/ 48 h 60"/>
              <a:gd name="T4" fmla="*/ 24 w 36"/>
              <a:gd name="T5" fmla="*/ 0 h 60"/>
              <a:gd name="T6" fmla="*/ 0 w 36"/>
              <a:gd name="T7" fmla="*/ 12 h 60"/>
              <a:gd name="T8" fmla="*/ 12 w 36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60">
                <a:moveTo>
                  <a:pt x="12" y="60"/>
                </a:moveTo>
                <a:lnTo>
                  <a:pt x="36" y="48"/>
                </a:lnTo>
                <a:lnTo>
                  <a:pt x="24" y="0"/>
                </a:lnTo>
                <a:lnTo>
                  <a:pt x="0" y="12"/>
                </a:lnTo>
                <a:lnTo>
                  <a:pt x="12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7" name="Freeform 815"/>
          <p:cNvSpPr>
            <a:spLocks/>
          </p:cNvSpPr>
          <p:nvPr/>
        </p:nvSpPr>
        <p:spPr bwMode="auto">
          <a:xfrm>
            <a:off x="7340600" y="5080000"/>
            <a:ext cx="4763" cy="4763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0 h 12"/>
              <a:gd name="T4" fmla="*/ 12 w 12"/>
              <a:gd name="T5" fmla="*/ 0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8" name="Freeform 816"/>
          <p:cNvSpPr>
            <a:spLocks/>
          </p:cNvSpPr>
          <p:nvPr/>
        </p:nvSpPr>
        <p:spPr bwMode="auto">
          <a:xfrm>
            <a:off x="7334250" y="5080000"/>
            <a:ext cx="20638" cy="19050"/>
          </a:xfrm>
          <a:custGeom>
            <a:avLst/>
            <a:gdLst>
              <a:gd name="T0" fmla="*/ 0 w 48"/>
              <a:gd name="T1" fmla="*/ 12 h 48"/>
              <a:gd name="T2" fmla="*/ 24 w 48"/>
              <a:gd name="T3" fmla="*/ 0 h 48"/>
              <a:gd name="T4" fmla="*/ 48 w 48"/>
              <a:gd name="T5" fmla="*/ 36 h 48"/>
              <a:gd name="T6" fmla="*/ 12 w 48"/>
              <a:gd name="T7" fmla="*/ 48 h 48"/>
              <a:gd name="T8" fmla="*/ 0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0" y="12"/>
                </a:moveTo>
                <a:lnTo>
                  <a:pt x="24" y="0"/>
                </a:lnTo>
                <a:lnTo>
                  <a:pt x="48" y="36"/>
                </a:lnTo>
                <a:lnTo>
                  <a:pt x="12" y="4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" name="Freeform 817"/>
          <p:cNvSpPr>
            <a:spLocks/>
          </p:cNvSpPr>
          <p:nvPr/>
        </p:nvSpPr>
        <p:spPr bwMode="auto">
          <a:xfrm>
            <a:off x="7345363" y="5094288"/>
            <a:ext cx="9525" cy="4762"/>
          </a:xfrm>
          <a:custGeom>
            <a:avLst/>
            <a:gdLst>
              <a:gd name="T0" fmla="*/ 0 w 24"/>
              <a:gd name="T1" fmla="*/ 12 h 12"/>
              <a:gd name="T2" fmla="*/ 24 w 24"/>
              <a:gd name="T3" fmla="*/ 0 h 12"/>
              <a:gd name="T4" fmla="*/ 24 w 24"/>
              <a:gd name="T5" fmla="*/ 0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" name="Freeform 818"/>
          <p:cNvSpPr>
            <a:spLocks/>
          </p:cNvSpPr>
          <p:nvPr/>
        </p:nvSpPr>
        <p:spPr bwMode="auto">
          <a:xfrm>
            <a:off x="7340600" y="5094288"/>
            <a:ext cx="19050" cy="20637"/>
          </a:xfrm>
          <a:custGeom>
            <a:avLst/>
            <a:gdLst>
              <a:gd name="T0" fmla="*/ 0 w 48"/>
              <a:gd name="T1" fmla="*/ 12 h 48"/>
              <a:gd name="T2" fmla="*/ 36 w 48"/>
              <a:gd name="T3" fmla="*/ 0 h 48"/>
              <a:gd name="T4" fmla="*/ 48 w 48"/>
              <a:gd name="T5" fmla="*/ 36 h 48"/>
              <a:gd name="T6" fmla="*/ 12 w 48"/>
              <a:gd name="T7" fmla="*/ 48 h 48"/>
              <a:gd name="T8" fmla="*/ 0 w 48"/>
              <a:gd name="T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0" y="12"/>
                </a:moveTo>
                <a:lnTo>
                  <a:pt x="36" y="0"/>
                </a:lnTo>
                <a:lnTo>
                  <a:pt x="48" y="36"/>
                </a:lnTo>
                <a:lnTo>
                  <a:pt x="12" y="48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" name="Freeform 819"/>
          <p:cNvSpPr>
            <a:spLocks/>
          </p:cNvSpPr>
          <p:nvPr/>
        </p:nvSpPr>
        <p:spPr bwMode="auto">
          <a:xfrm>
            <a:off x="7354888" y="5110163"/>
            <a:ext cx="4762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" name="Freeform 820"/>
          <p:cNvSpPr>
            <a:spLocks/>
          </p:cNvSpPr>
          <p:nvPr/>
        </p:nvSpPr>
        <p:spPr bwMode="auto">
          <a:xfrm>
            <a:off x="7345363" y="5110163"/>
            <a:ext cx="19050" cy="23812"/>
          </a:xfrm>
          <a:custGeom>
            <a:avLst/>
            <a:gdLst>
              <a:gd name="T0" fmla="*/ 0 w 48"/>
              <a:gd name="T1" fmla="*/ 12 h 60"/>
              <a:gd name="T2" fmla="*/ 36 w 48"/>
              <a:gd name="T3" fmla="*/ 0 h 60"/>
              <a:gd name="T4" fmla="*/ 48 w 48"/>
              <a:gd name="T5" fmla="*/ 48 h 60"/>
              <a:gd name="T6" fmla="*/ 12 w 48"/>
              <a:gd name="T7" fmla="*/ 60 h 60"/>
              <a:gd name="T8" fmla="*/ 0 w 48"/>
              <a:gd name="T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0" y="12"/>
                </a:moveTo>
                <a:lnTo>
                  <a:pt x="36" y="0"/>
                </a:lnTo>
                <a:lnTo>
                  <a:pt x="48" y="48"/>
                </a:lnTo>
                <a:lnTo>
                  <a:pt x="12" y="6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" name="Freeform 821"/>
          <p:cNvSpPr>
            <a:spLocks/>
          </p:cNvSpPr>
          <p:nvPr/>
        </p:nvSpPr>
        <p:spPr bwMode="auto">
          <a:xfrm>
            <a:off x="7359650" y="5129213"/>
            <a:ext cx="4763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" name="Freeform 822"/>
          <p:cNvSpPr>
            <a:spLocks/>
          </p:cNvSpPr>
          <p:nvPr/>
        </p:nvSpPr>
        <p:spPr bwMode="auto">
          <a:xfrm>
            <a:off x="7350125" y="5129213"/>
            <a:ext cx="25400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72 h 84"/>
              <a:gd name="T4" fmla="*/ 36 w 60"/>
              <a:gd name="T5" fmla="*/ 0 h 84"/>
              <a:gd name="T6" fmla="*/ 0 w 60"/>
              <a:gd name="T7" fmla="*/ 12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72"/>
                </a:lnTo>
                <a:lnTo>
                  <a:pt x="36" y="0"/>
                </a:lnTo>
                <a:lnTo>
                  <a:pt x="0" y="12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" name="Freeform 823"/>
          <p:cNvSpPr>
            <a:spLocks/>
          </p:cNvSpPr>
          <p:nvPr/>
        </p:nvSpPr>
        <p:spPr bwMode="auto">
          <a:xfrm>
            <a:off x="7364413" y="5159375"/>
            <a:ext cx="11112" cy="4763"/>
          </a:xfrm>
          <a:custGeom>
            <a:avLst/>
            <a:gdLst>
              <a:gd name="T0" fmla="*/ 24 w 24"/>
              <a:gd name="T1" fmla="*/ 0 h 12"/>
              <a:gd name="T2" fmla="*/ 24 w 24"/>
              <a:gd name="T3" fmla="*/ 0 h 12"/>
              <a:gd name="T4" fmla="*/ 24 w 24"/>
              <a:gd name="T5" fmla="*/ 0 h 12"/>
              <a:gd name="T6" fmla="*/ 0 w 24"/>
              <a:gd name="T7" fmla="*/ 12 h 12"/>
              <a:gd name="T8" fmla="*/ 24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" name="Freeform 824"/>
          <p:cNvSpPr>
            <a:spLocks/>
          </p:cNvSpPr>
          <p:nvPr/>
        </p:nvSpPr>
        <p:spPr bwMode="auto">
          <a:xfrm>
            <a:off x="7359650" y="5159375"/>
            <a:ext cx="25400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72 h 84"/>
              <a:gd name="T4" fmla="*/ 36 w 60"/>
              <a:gd name="T5" fmla="*/ 0 h 84"/>
              <a:gd name="T6" fmla="*/ 0 w 60"/>
              <a:gd name="T7" fmla="*/ 12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72"/>
                </a:lnTo>
                <a:lnTo>
                  <a:pt x="36" y="0"/>
                </a:lnTo>
                <a:lnTo>
                  <a:pt x="0" y="12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" name="Freeform 825"/>
          <p:cNvSpPr>
            <a:spLocks/>
          </p:cNvSpPr>
          <p:nvPr/>
        </p:nvSpPr>
        <p:spPr bwMode="auto">
          <a:xfrm>
            <a:off x="7375525" y="5189538"/>
            <a:ext cx="9525" cy="4762"/>
          </a:xfrm>
          <a:custGeom>
            <a:avLst/>
            <a:gdLst>
              <a:gd name="T0" fmla="*/ 24 w 24"/>
              <a:gd name="T1" fmla="*/ 0 h 12"/>
              <a:gd name="T2" fmla="*/ 24 w 24"/>
              <a:gd name="T3" fmla="*/ 0 h 12"/>
              <a:gd name="T4" fmla="*/ 24 w 24"/>
              <a:gd name="T5" fmla="*/ 0 h 12"/>
              <a:gd name="T6" fmla="*/ 0 w 24"/>
              <a:gd name="T7" fmla="*/ 12 h 12"/>
              <a:gd name="T8" fmla="*/ 24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" name="Freeform 826"/>
          <p:cNvSpPr>
            <a:spLocks/>
          </p:cNvSpPr>
          <p:nvPr/>
        </p:nvSpPr>
        <p:spPr bwMode="auto">
          <a:xfrm>
            <a:off x="7369175" y="5189538"/>
            <a:ext cx="20638" cy="34925"/>
          </a:xfrm>
          <a:custGeom>
            <a:avLst/>
            <a:gdLst>
              <a:gd name="T0" fmla="*/ 24 w 48"/>
              <a:gd name="T1" fmla="*/ 84 h 84"/>
              <a:gd name="T2" fmla="*/ 48 w 48"/>
              <a:gd name="T3" fmla="*/ 84 h 84"/>
              <a:gd name="T4" fmla="*/ 36 w 48"/>
              <a:gd name="T5" fmla="*/ 0 h 84"/>
              <a:gd name="T6" fmla="*/ 0 w 48"/>
              <a:gd name="T7" fmla="*/ 12 h 84"/>
              <a:gd name="T8" fmla="*/ 24 w 48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4">
                <a:moveTo>
                  <a:pt x="24" y="84"/>
                </a:moveTo>
                <a:lnTo>
                  <a:pt x="48" y="84"/>
                </a:lnTo>
                <a:lnTo>
                  <a:pt x="36" y="0"/>
                </a:lnTo>
                <a:lnTo>
                  <a:pt x="0" y="12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" name="Freeform 827"/>
          <p:cNvSpPr>
            <a:spLocks/>
          </p:cNvSpPr>
          <p:nvPr/>
        </p:nvSpPr>
        <p:spPr bwMode="auto">
          <a:xfrm>
            <a:off x="7385050" y="5224463"/>
            <a:ext cx="4763" cy="476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" name="Freeform 828"/>
          <p:cNvSpPr>
            <a:spLocks/>
          </p:cNvSpPr>
          <p:nvPr/>
        </p:nvSpPr>
        <p:spPr bwMode="auto">
          <a:xfrm>
            <a:off x="7380288" y="5224463"/>
            <a:ext cx="19050" cy="34925"/>
          </a:xfrm>
          <a:custGeom>
            <a:avLst/>
            <a:gdLst>
              <a:gd name="T0" fmla="*/ 12 w 48"/>
              <a:gd name="T1" fmla="*/ 85 h 85"/>
              <a:gd name="T2" fmla="*/ 48 w 48"/>
              <a:gd name="T3" fmla="*/ 73 h 85"/>
              <a:gd name="T4" fmla="*/ 24 w 48"/>
              <a:gd name="T5" fmla="*/ 0 h 85"/>
              <a:gd name="T6" fmla="*/ 0 w 48"/>
              <a:gd name="T7" fmla="*/ 0 h 85"/>
              <a:gd name="T8" fmla="*/ 12 w 4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5">
                <a:moveTo>
                  <a:pt x="12" y="85"/>
                </a:moveTo>
                <a:lnTo>
                  <a:pt x="48" y="73"/>
                </a:lnTo>
                <a:lnTo>
                  <a:pt x="24" y="0"/>
                </a:lnTo>
                <a:lnTo>
                  <a:pt x="0" y="0"/>
                </a:lnTo>
                <a:lnTo>
                  <a:pt x="12" y="85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" name="Freeform 829"/>
          <p:cNvSpPr>
            <a:spLocks/>
          </p:cNvSpPr>
          <p:nvPr/>
        </p:nvSpPr>
        <p:spPr bwMode="auto">
          <a:xfrm>
            <a:off x="7394575" y="5254625"/>
            <a:ext cx="4763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" name="Freeform 830"/>
          <p:cNvSpPr>
            <a:spLocks/>
          </p:cNvSpPr>
          <p:nvPr/>
        </p:nvSpPr>
        <p:spPr bwMode="auto">
          <a:xfrm>
            <a:off x="7385050" y="5254625"/>
            <a:ext cx="25400" cy="39688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" name="Freeform 831"/>
          <p:cNvSpPr>
            <a:spLocks/>
          </p:cNvSpPr>
          <p:nvPr/>
        </p:nvSpPr>
        <p:spPr bwMode="auto">
          <a:xfrm>
            <a:off x="7405688" y="5289550"/>
            <a:ext cx="4762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" name="Freeform 832"/>
          <p:cNvSpPr>
            <a:spLocks/>
          </p:cNvSpPr>
          <p:nvPr/>
        </p:nvSpPr>
        <p:spPr bwMode="auto">
          <a:xfrm>
            <a:off x="7394575" y="5289550"/>
            <a:ext cx="25400" cy="39688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5" name="Freeform 833"/>
          <p:cNvSpPr>
            <a:spLocks/>
          </p:cNvSpPr>
          <p:nvPr/>
        </p:nvSpPr>
        <p:spPr bwMode="auto">
          <a:xfrm>
            <a:off x="7415213" y="5324475"/>
            <a:ext cx="4762" cy="4763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0 h 12"/>
              <a:gd name="T4" fmla="*/ 12 w 12"/>
              <a:gd name="T5" fmla="*/ 0 h 12"/>
              <a:gd name="T6" fmla="*/ 0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" name="Freeform 834"/>
          <p:cNvSpPr>
            <a:spLocks/>
          </p:cNvSpPr>
          <p:nvPr/>
        </p:nvSpPr>
        <p:spPr bwMode="auto">
          <a:xfrm>
            <a:off x="7405688" y="5324475"/>
            <a:ext cx="23812" cy="39688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" name="Freeform 835"/>
          <p:cNvSpPr>
            <a:spLocks/>
          </p:cNvSpPr>
          <p:nvPr/>
        </p:nvSpPr>
        <p:spPr bwMode="auto">
          <a:xfrm>
            <a:off x="7419975" y="5359400"/>
            <a:ext cx="9525" cy="4763"/>
          </a:xfrm>
          <a:custGeom>
            <a:avLst/>
            <a:gdLst>
              <a:gd name="T0" fmla="*/ 24 w 24"/>
              <a:gd name="T1" fmla="*/ 0 h 12"/>
              <a:gd name="T2" fmla="*/ 24 w 24"/>
              <a:gd name="T3" fmla="*/ 0 h 12"/>
              <a:gd name="T4" fmla="*/ 24 w 24"/>
              <a:gd name="T5" fmla="*/ 0 h 12"/>
              <a:gd name="T6" fmla="*/ 0 w 24"/>
              <a:gd name="T7" fmla="*/ 12 h 12"/>
              <a:gd name="T8" fmla="*/ 24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8" name="Freeform 836"/>
          <p:cNvSpPr>
            <a:spLocks/>
          </p:cNvSpPr>
          <p:nvPr/>
        </p:nvSpPr>
        <p:spPr bwMode="auto">
          <a:xfrm>
            <a:off x="7415213" y="5359400"/>
            <a:ext cx="25400" cy="44450"/>
          </a:xfrm>
          <a:custGeom>
            <a:avLst/>
            <a:gdLst>
              <a:gd name="T0" fmla="*/ 24 w 60"/>
              <a:gd name="T1" fmla="*/ 108 h 108"/>
              <a:gd name="T2" fmla="*/ 60 w 60"/>
              <a:gd name="T3" fmla="*/ 96 h 108"/>
              <a:gd name="T4" fmla="*/ 36 w 60"/>
              <a:gd name="T5" fmla="*/ 0 h 108"/>
              <a:gd name="T6" fmla="*/ 0 w 60"/>
              <a:gd name="T7" fmla="*/ 12 h 108"/>
              <a:gd name="T8" fmla="*/ 24 w 60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08">
                <a:moveTo>
                  <a:pt x="24" y="108"/>
                </a:moveTo>
                <a:lnTo>
                  <a:pt x="60" y="96"/>
                </a:lnTo>
                <a:lnTo>
                  <a:pt x="36" y="0"/>
                </a:lnTo>
                <a:lnTo>
                  <a:pt x="0" y="12"/>
                </a:lnTo>
                <a:lnTo>
                  <a:pt x="24" y="10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" name="Freeform 837"/>
          <p:cNvSpPr>
            <a:spLocks/>
          </p:cNvSpPr>
          <p:nvPr/>
        </p:nvSpPr>
        <p:spPr bwMode="auto">
          <a:xfrm>
            <a:off x="7429500" y="5399088"/>
            <a:ext cx="11113" cy="4762"/>
          </a:xfrm>
          <a:custGeom>
            <a:avLst/>
            <a:gdLst>
              <a:gd name="T0" fmla="*/ 24 w 24"/>
              <a:gd name="T1" fmla="*/ 0 h 12"/>
              <a:gd name="T2" fmla="*/ 24 w 24"/>
              <a:gd name="T3" fmla="*/ 0 h 12"/>
              <a:gd name="T4" fmla="*/ 24 w 24"/>
              <a:gd name="T5" fmla="*/ 0 h 12"/>
              <a:gd name="T6" fmla="*/ 0 w 24"/>
              <a:gd name="T7" fmla="*/ 12 h 12"/>
              <a:gd name="T8" fmla="*/ 24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" name="Freeform 838"/>
          <p:cNvSpPr>
            <a:spLocks/>
          </p:cNvSpPr>
          <p:nvPr/>
        </p:nvSpPr>
        <p:spPr bwMode="auto">
          <a:xfrm>
            <a:off x="7424738" y="5399088"/>
            <a:ext cx="20637" cy="39687"/>
          </a:xfrm>
          <a:custGeom>
            <a:avLst/>
            <a:gdLst>
              <a:gd name="T0" fmla="*/ 24 w 48"/>
              <a:gd name="T1" fmla="*/ 96 h 96"/>
              <a:gd name="T2" fmla="*/ 48 w 48"/>
              <a:gd name="T3" fmla="*/ 84 h 96"/>
              <a:gd name="T4" fmla="*/ 36 w 48"/>
              <a:gd name="T5" fmla="*/ 0 h 96"/>
              <a:gd name="T6" fmla="*/ 0 w 48"/>
              <a:gd name="T7" fmla="*/ 12 h 96"/>
              <a:gd name="T8" fmla="*/ 24 w 48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24" y="96"/>
                </a:moveTo>
                <a:lnTo>
                  <a:pt x="48" y="84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" name="Freeform 839"/>
          <p:cNvSpPr>
            <a:spLocks/>
          </p:cNvSpPr>
          <p:nvPr/>
        </p:nvSpPr>
        <p:spPr bwMode="auto">
          <a:xfrm>
            <a:off x="7440613" y="5434013"/>
            <a:ext cx="4762" cy="4762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0 h 12"/>
              <a:gd name="T4" fmla="*/ 12 w 12"/>
              <a:gd name="T5" fmla="*/ 0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2" name="Freeform 840"/>
          <p:cNvSpPr>
            <a:spLocks/>
          </p:cNvSpPr>
          <p:nvPr/>
        </p:nvSpPr>
        <p:spPr bwMode="auto">
          <a:xfrm>
            <a:off x="7434263" y="5434013"/>
            <a:ext cx="20637" cy="39687"/>
          </a:xfrm>
          <a:custGeom>
            <a:avLst/>
            <a:gdLst>
              <a:gd name="T0" fmla="*/ 12 w 48"/>
              <a:gd name="T1" fmla="*/ 96 h 96"/>
              <a:gd name="T2" fmla="*/ 48 w 48"/>
              <a:gd name="T3" fmla="*/ 96 h 96"/>
              <a:gd name="T4" fmla="*/ 24 w 48"/>
              <a:gd name="T5" fmla="*/ 0 h 96"/>
              <a:gd name="T6" fmla="*/ 0 w 48"/>
              <a:gd name="T7" fmla="*/ 12 h 96"/>
              <a:gd name="T8" fmla="*/ 12 w 48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12" y="96"/>
                </a:moveTo>
                <a:lnTo>
                  <a:pt x="48" y="96"/>
                </a:lnTo>
                <a:lnTo>
                  <a:pt x="24" y="0"/>
                </a:lnTo>
                <a:lnTo>
                  <a:pt x="0" y="12"/>
                </a:lnTo>
                <a:lnTo>
                  <a:pt x="12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3" name="Freeform 841"/>
          <p:cNvSpPr>
            <a:spLocks/>
          </p:cNvSpPr>
          <p:nvPr/>
        </p:nvSpPr>
        <p:spPr bwMode="auto">
          <a:xfrm>
            <a:off x="7450138" y="5473700"/>
            <a:ext cx="4762" cy="1588"/>
          </a:xfrm>
          <a:custGeom>
            <a:avLst/>
            <a:gdLst>
              <a:gd name="T0" fmla="*/ 0 w 12"/>
              <a:gd name="T1" fmla="*/ 12 w 12"/>
              <a:gd name="T2" fmla="*/ 12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4" name="Freeform 842"/>
          <p:cNvSpPr>
            <a:spLocks/>
          </p:cNvSpPr>
          <p:nvPr/>
        </p:nvSpPr>
        <p:spPr bwMode="auto">
          <a:xfrm>
            <a:off x="7440613" y="5473700"/>
            <a:ext cx="23812" cy="41275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0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5" name="Freeform 843"/>
          <p:cNvSpPr>
            <a:spLocks/>
          </p:cNvSpPr>
          <p:nvPr/>
        </p:nvSpPr>
        <p:spPr bwMode="auto">
          <a:xfrm>
            <a:off x="7459663" y="5508625"/>
            <a:ext cx="4762" cy="6350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0 h 12"/>
              <a:gd name="T4" fmla="*/ 12 w 12"/>
              <a:gd name="T5" fmla="*/ 0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6" name="Freeform 844"/>
          <p:cNvSpPr>
            <a:spLocks/>
          </p:cNvSpPr>
          <p:nvPr/>
        </p:nvSpPr>
        <p:spPr bwMode="auto">
          <a:xfrm>
            <a:off x="7450138" y="5508625"/>
            <a:ext cx="25400" cy="41275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96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96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7" name="Freeform 845"/>
          <p:cNvSpPr>
            <a:spLocks/>
          </p:cNvSpPr>
          <p:nvPr/>
        </p:nvSpPr>
        <p:spPr bwMode="auto">
          <a:xfrm>
            <a:off x="7459663" y="5549900"/>
            <a:ext cx="25400" cy="39688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0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8" name="Freeform 846"/>
          <p:cNvSpPr>
            <a:spLocks/>
          </p:cNvSpPr>
          <p:nvPr/>
        </p:nvSpPr>
        <p:spPr bwMode="auto">
          <a:xfrm>
            <a:off x="7470775" y="5589588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9" name="Freeform 847"/>
          <p:cNvSpPr>
            <a:spLocks/>
          </p:cNvSpPr>
          <p:nvPr/>
        </p:nvSpPr>
        <p:spPr bwMode="auto">
          <a:xfrm>
            <a:off x="7470775" y="5584825"/>
            <a:ext cx="23813" cy="39688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96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96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" name="Freeform 848"/>
          <p:cNvSpPr>
            <a:spLocks/>
          </p:cNvSpPr>
          <p:nvPr/>
        </p:nvSpPr>
        <p:spPr bwMode="auto">
          <a:xfrm>
            <a:off x="7480300" y="5624513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1" name="Freeform 849"/>
          <p:cNvSpPr>
            <a:spLocks/>
          </p:cNvSpPr>
          <p:nvPr/>
        </p:nvSpPr>
        <p:spPr bwMode="auto">
          <a:xfrm>
            <a:off x="7480300" y="5624513"/>
            <a:ext cx="25400" cy="39687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84 h 96"/>
              <a:gd name="T4" fmla="*/ 36 w 60"/>
              <a:gd name="T5" fmla="*/ 0 h 96"/>
              <a:gd name="T6" fmla="*/ 0 w 60"/>
              <a:gd name="T7" fmla="*/ 0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2" name="Freeform 850"/>
          <p:cNvSpPr>
            <a:spLocks/>
          </p:cNvSpPr>
          <p:nvPr/>
        </p:nvSpPr>
        <p:spPr bwMode="auto">
          <a:xfrm>
            <a:off x="7489825" y="5664200"/>
            <a:ext cx="4763" cy="0"/>
          </a:xfrm>
          <a:custGeom>
            <a:avLst/>
            <a:gdLst>
              <a:gd name="T0" fmla="*/ 12 w 12"/>
              <a:gd name="T1" fmla="*/ 0 w 12"/>
              <a:gd name="T2" fmla="*/ 0 w 12"/>
              <a:gd name="T3" fmla="*/ 0 w 12"/>
              <a:gd name="T4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3" name="Freeform 851"/>
          <p:cNvSpPr>
            <a:spLocks/>
          </p:cNvSpPr>
          <p:nvPr/>
        </p:nvSpPr>
        <p:spPr bwMode="auto">
          <a:xfrm>
            <a:off x="7489825" y="5659438"/>
            <a:ext cx="20638" cy="39687"/>
          </a:xfrm>
          <a:custGeom>
            <a:avLst/>
            <a:gdLst>
              <a:gd name="T0" fmla="*/ 12 w 48"/>
              <a:gd name="T1" fmla="*/ 96 h 96"/>
              <a:gd name="T2" fmla="*/ 48 w 48"/>
              <a:gd name="T3" fmla="*/ 84 h 96"/>
              <a:gd name="T4" fmla="*/ 36 w 48"/>
              <a:gd name="T5" fmla="*/ 0 h 96"/>
              <a:gd name="T6" fmla="*/ 0 w 48"/>
              <a:gd name="T7" fmla="*/ 12 h 96"/>
              <a:gd name="T8" fmla="*/ 12 w 48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96">
                <a:moveTo>
                  <a:pt x="12" y="96"/>
                </a:moveTo>
                <a:lnTo>
                  <a:pt x="48" y="84"/>
                </a:lnTo>
                <a:lnTo>
                  <a:pt x="36" y="0"/>
                </a:lnTo>
                <a:lnTo>
                  <a:pt x="0" y="12"/>
                </a:lnTo>
                <a:lnTo>
                  <a:pt x="12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4" name="Freeform 852"/>
          <p:cNvSpPr>
            <a:spLocks/>
          </p:cNvSpPr>
          <p:nvPr/>
        </p:nvSpPr>
        <p:spPr bwMode="auto">
          <a:xfrm>
            <a:off x="7494588" y="5699125"/>
            <a:ext cx="11112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5" name="Freeform 853"/>
          <p:cNvSpPr>
            <a:spLocks/>
          </p:cNvSpPr>
          <p:nvPr/>
        </p:nvSpPr>
        <p:spPr bwMode="auto">
          <a:xfrm>
            <a:off x="7494588" y="5694363"/>
            <a:ext cx="25400" cy="39687"/>
          </a:xfrm>
          <a:custGeom>
            <a:avLst/>
            <a:gdLst>
              <a:gd name="T0" fmla="*/ 24 w 60"/>
              <a:gd name="T1" fmla="*/ 96 h 96"/>
              <a:gd name="T2" fmla="*/ 60 w 60"/>
              <a:gd name="T3" fmla="*/ 96 h 96"/>
              <a:gd name="T4" fmla="*/ 36 w 60"/>
              <a:gd name="T5" fmla="*/ 0 h 96"/>
              <a:gd name="T6" fmla="*/ 0 w 60"/>
              <a:gd name="T7" fmla="*/ 12 h 96"/>
              <a:gd name="T8" fmla="*/ 24 w 60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96">
                <a:moveTo>
                  <a:pt x="24" y="96"/>
                </a:moveTo>
                <a:lnTo>
                  <a:pt x="60" y="96"/>
                </a:lnTo>
                <a:lnTo>
                  <a:pt x="36" y="0"/>
                </a:lnTo>
                <a:lnTo>
                  <a:pt x="0" y="12"/>
                </a:lnTo>
                <a:lnTo>
                  <a:pt x="24" y="9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6" name="Freeform 854"/>
          <p:cNvSpPr>
            <a:spLocks/>
          </p:cNvSpPr>
          <p:nvPr/>
        </p:nvSpPr>
        <p:spPr bwMode="auto">
          <a:xfrm>
            <a:off x="7505700" y="5734050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7" name="Freeform 855"/>
          <p:cNvSpPr>
            <a:spLocks/>
          </p:cNvSpPr>
          <p:nvPr/>
        </p:nvSpPr>
        <p:spPr bwMode="auto">
          <a:xfrm>
            <a:off x="7505700" y="5734050"/>
            <a:ext cx="23813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84 h 84"/>
              <a:gd name="T4" fmla="*/ 36 w 60"/>
              <a:gd name="T5" fmla="*/ 0 h 84"/>
              <a:gd name="T6" fmla="*/ 0 w 60"/>
              <a:gd name="T7" fmla="*/ 0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8" name="Freeform 856"/>
          <p:cNvSpPr>
            <a:spLocks/>
          </p:cNvSpPr>
          <p:nvPr/>
        </p:nvSpPr>
        <p:spPr bwMode="auto">
          <a:xfrm>
            <a:off x="7515225" y="5768975"/>
            <a:ext cx="9525" cy="4763"/>
          </a:xfrm>
          <a:custGeom>
            <a:avLst/>
            <a:gdLst>
              <a:gd name="T0" fmla="*/ 0 w 24"/>
              <a:gd name="T1" fmla="*/ 0 h 12"/>
              <a:gd name="T2" fmla="*/ 0 w 24"/>
              <a:gd name="T3" fmla="*/ 0 h 12"/>
              <a:gd name="T4" fmla="*/ 0 w 24"/>
              <a:gd name="T5" fmla="*/ 0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9" name="Freeform 857"/>
          <p:cNvSpPr>
            <a:spLocks/>
          </p:cNvSpPr>
          <p:nvPr/>
        </p:nvSpPr>
        <p:spPr bwMode="auto">
          <a:xfrm>
            <a:off x="7515225" y="5768975"/>
            <a:ext cx="25400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84 h 84"/>
              <a:gd name="T4" fmla="*/ 36 w 60"/>
              <a:gd name="T5" fmla="*/ 0 h 84"/>
              <a:gd name="T6" fmla="*/ 0 w 60"/>
              <a:gd name="T7" fmla="*/ 0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" name="Freeform 858"/>
          <p:cNvSpPr>
            <a:spLocks/>
          </p:cNvSpPr>
          <p:nvPr/>
        </p:nvSpPr>
        <p:spPr bwMode="auto">
          <a:xfrm>
            <a:off x="7524750" y="5803900"/>
            <a:ext cx="9525" cy="4763"/>
          </a:xfrm>
          <a:custGeom>
            <a:avLst/>
            <a:gdLst>
              <a:gd name="T0" fmla="*/ 0 w 24"/>
              <a:gd name="T1" fmla="*/ 0 h 12"/>
              <a:gd name="T2" fmla="*/ 0 w 24"/>
              <a:gd name="T3" fmla="*/ 0 h 12"/>
              <a:gd name="T4" fmla="*/ 0 w 24"/>
              <a:gd name="T5" fmla="*/ 0 h 12"/>
              <a:gd name="T6" fmla="*/ 24 w 24"/>
              <a:gd name="T7" fmla="*/ 12 h 12"/>
              <a:gd name="T8" fmla="*/ 0 w 2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1" name="Freeform 859"/>
          <p:cNvSpPr>
            <a:spLocks/>
          </p:cNvSpPr>
          <p:nvPr/>
        </p:nvSpPr>
        <p:spPr bwMode="auto">
          <a:xfrm>
            <a:off x="7524750" y="5803900"/>
            <a:ext cx="25400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84 h 84"/>
              <a:gd name="T4" fmla="*/ 36 w 60"/>
              <a:gd name="T5" fmla="*/ 0 h 84"/>
              <a:gd name="T6" fmla="*/ 0 w 60"/>
              <a:gd name="T7" fmla="*/ 0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84"/>
                </a:lnTo>
                <a:lnTo>
                  <a:pt x="36" y="0"/>
                </a:lnTo>
                <a:lnTo>
                  <a:pt x="0" y="0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2" name="Freeform 860"/>
          <p:cNvSpPr>
            <a:spLocks/>
          </p:cNvSpPr>
          <p:nvPr/>
        </p:nvSpPr>
        <p:spPr bwMode="auto">
          <a:xfrm>
            <a:off x="7534275" y="5838825"/>
            <a:ext cx="6350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3" name="Freeform 861"/>
          <p:cNvSpPr>
            <a:spLocks/>
          </p:cNvSpPr>
          <p:nvPr/>
        </p:nvSpPr>
        <p:spPr bwMode="auto">
          <a:xfrm>
            <a:off x="7534275" y="5838825"/>
            <a:ext cx="25400" cy="34925"/>
          </a:xfrm>
          <a:custGeom>
            <a:avLst/>
            <a:gdLst>
              <a:gd name="T0" fmla="*/ 24 w 60"/>
              <a:gd name="T1" fmla="*/ 84 h 84"/>
              <a:gd name="T2" fmla="*/ 60 w 60"/>
              <a:gd name="T3" fmla="*/ 72 h 84"/>
              <a:gd name="T4" fmla="*/ 36 w 60"/>
              <a:gd name="T5" fmla="*/ 0 h 84"/>
              <a:gd name="T6" fmla="*/ 0 w 60"/>
              <a:gd name="T7" fmla="*/ 0 h 84"/>
              <a:gd name="T8" fmla="*/ 24 w 60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84">
                <a:moveTo>
                  <a:pt x="24" y="84"/>
                </a:moveTo>
                <a:lnTo>
                  <a:pt x="60" y="72"/>
                </a:lnTo>
                <a:lnTo>
                  <a:pt x="36" y="0"/>
                </a:lnTo>
                <a:lnTo>
                  <a:pt x="0" y="0"/>
                </a:lnTo>
                <a:lnTo>
                  <a:pt x="24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4" name="Freeform 862"/>
          <p:cNvSpPr>
            <a:spLocks/>
          </p:cNvSpPr>
          <p:nvPr/>
        </p:nvSpPr>
        <p:spPr bwMode="auto">
          <a:xfrm>
            <a:off x="7545388" y="5873750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5" name="Freeform 863"/>
          <p:cNvSpPr>
            <a:spLocks/>
          </p:cNvSpPr>
          <p:nvPr/>
        </p:nvSpPr>
        <p:spPr bwMode="auto">
          <a:xfrm>
            <a:off x="7545388" y="5868988"/>
            <a:ext cx="19050" cy="34925"/>
          </a:xfrm>
          <a:custGeom>
            <a:avLst/>
            <a:gdLst>
              <a:gd name="T0" fmla="*/ 12 w 48"/>
              <a:gd name="T1" fmla="*/ 84 h 84"/>
              <a:gd name="T2" fmla="*/ 48 w 48"/>
              <a:gd name="T3" fmla="*/ 84 h 84"/>
              <a:gd name="T4" fmla="*/ 36 w 48"/>
              <a:gd name="T5" fmla="*/ 0 h 84"/>
              <a:gd name="T6" fmla="*/ 0 w 48"/>
              <a:gd name="T7" fmla="*/ 12 h 84"/>
              <a:gd name="T8" fmla="*/ 12 w 48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4">
                <a:moveTo>
                  <a:pt x="12" y="84"/>
                </a:moveTo>
                <a:lnTo>
                  <a:pt x="48" y="84"/>
                </a:lnTo>
                <a:lnTo>
                  <a:pt x="36" y="0"/>
                </a:lnTo>
                <a:lnTo>
                  <a:pt x="0" y="12"/>
                </a:lnTo>
                <a:lnTo>
                  <a:pt x="12" y="8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" name="Freeform 864"/>
          <p:cNvSpPr>
            <a:spLocks/>
          </p:cNvSpPr>
          <p:nvPr/>
        </p:nvSpPr>
        <p:spPr bwMode="auto">
          <a:xfrm>
            <a:off x="7550150" y="590391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" name="Freeform 865"/>
          <p:cNvSpPr>
            <a:spLocks/>
          </p:cNvSpPr>
          <p:nvPr/>
        </p:nvSpPr>
        <p:spPr bwMode="auto">
          <a:xfrm>
            <a:off x="7550150" y="5903913"/>
            <a:ext cx="25400" cy="25400"/>
          </a:xfrm>
          <a:custGeom>
            <a:avLst/>
            <a:gdLst>
              <a:gd name="T0" fmla="*/ 24 w 60"/>
              <a:gd name="T1" fmla="*/ 60 h 60"/>
              <a:gd name="T2" fmla="*/ 60 w 60"/>
              <a:gd name="T3" fmla="*/ 48 h 60"/>
              <a:gd name="T4" fmla="*/ 36 w 60"/>
              <a:gd name="T5" fmla="*/ 0 h 60"/>
              <a:gd name="T6" fmla="*/ 0 w 60"/>
              <a:gd name="T7" fmla="*/ 0 h 60"/>
              <a:gd name="T8" fmla="*/ 24 w 6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60" y="48"/>
                </a:lnTo>
                <a:lnTo>
                  <a:pt x="36" y="0"/>
                </a:lnTo>
                <a:lnTo>
                  <a:pt x="0" y="0"/>
                </a:lnTo>
                <a:lnTo>
                  <a:pt x="24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8" name="Freeform 866"/>
          <p:cNvSpPr>
            <a:spLocks/>
          </p:cNvSpPr>
          <p:nvPr/>
        </p:nvSpPr>
        <p:spPr bwMode="auto">
          <a:xfrm>
            <a:off x="7559675" y="5929313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9" name="Freeform 867"/>
          <p:cNvSpPr>
            <a:spLocks/>
          </p:cNvSpPr>
          <p:nvPr/>
        </p:nvSpPr>
        <p:spPr bwMode="auto">
          <a:xfrm>
            <a:off x="7559675" y="5922963"/>
            <a:ext cx="20638" cy="30162"/>
          </a:xfrm>
          <a:custGeom>
            <a:avLst/>
            <a:gdLst>
              <a:gd name="T0" fmla="*/ 12 w 48"/>
              <a:gd name="T1" fmla="*/ 72 h 72"/>
              <a:gd name="T2" fmla="*/ 48 w 48"/>
              <a:gd name="T3" fmla="*/ 60 h 72"/>
              <a:gd name="T4" fmla="*/ 36 w 48"/>
              <a:gd name="T5" fmla="*/ 0 h 72"/>
              <a:gd name="T6" fmla="*/ 0 w 48"/>
              <a:gd name="T7" fmla="*/ 12 h 72"/>
              <a:gd name="T8" fmla="*/ 12 w 48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72">
                <a:moveTo>
                  <a:pt x="12" y="72"/>
                </a:moveTo>
                <a:lnTo>
                  <a:pt x="48" y="60"/>
                </a:lnTo>
                <a:lnTo>
                  <a:pt x="36" y="0"/>
                </a:lnTo>
                <a:lnTo>
                  <a:pt x="0" y="12"/>
                </a:lnTo>
                <a:lnTo>
                  <a:pt x="12" y="7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" name="Freeform 868"/>
          <p:cNvSpPr>
            <a:spLocks/>
          </p:cNvSpPr>
          <p:nvPr/>
        </p:nvSpPr>
        <p:spPr bwMode="auto">
          <a:xfrm>
            <a:off x="7564438" y="5953125"/>
            <a:ext cx="11112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" name="Freeform 869"/>
          <p:cNvSpPr>
            <a:spLocks/>
          </p:cNvSpPr>
          <p:nvPr/>
        </p:nvSpPr>
        <p:spPr bwMode="auto">
          <a:xfrm>
            <a:off x="7564438" y="5948363"/>
            <a:ext cx="20637" cy="25400"/>
          </a:xfrm>
          <a:custGeom>
            <a:avLst/>
            <a:gdLst>
              <a:gd name="T0" fmla="*/ 24 w 48"/>
              <a:gd name="T1" fmla="*/ 60 h 60"/>
              <a:gd name="T2" fmla="*/ 48 w 48"/>
              <a:gd name="T3" fmla="*/ 48 h 60"/>
              <a:gd name="T4" fmla="*/ 36 w 48"/>
              <a:gd name="T5" fmla="*/ 0 h 60"/>
              <a:gd name="T6" fmla="*/ 0 w 48"/>
              <a:gd name="T7" fmla="*/ 12 h 60"/>
              <a:gd name="T8" fmla="*/ 24 w 4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24" y="60"/>
                </a:moveTo>
                <a:lnTo>
                  <a:pt x="48" y="48"/>
                </a:lnTo>
                <a:lnTo>
                  <a:pt x="36" y="0"/>
                </a:lnTo>
                <a:lnTo>
                  <a:pt x="0" y="12"/>
                </a:lnTo>
                <a:lnTo>
                  <a:pt x="24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2" name="Freeform 870"/>
          <p:cNvSpPr>
            <a:spLocks/>
          </p:cNvSpPr>
          <p:nvPr/>
        </p:nvSpPr>
        <p:spPr bwMode="auto">
          <a:xfrm>
            <a:off x="7575550" y="5973763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3" name="Freeform 871"/>
          <p:cNvSpPr>
            <a:spLocks/>
          </p:cNvSpPr>
          <p:nvPr/>
        </p:nvSpPr>
        <p:spPr bwMode="auto">
          <a:xfrm>
            <a:off x="7575550" y="5969000"/>
            <a:ext cx="19050" cy="23813"/>
          </a:xfrm>
          <a:custGeom>
            <a:avLst/>
            <a:gdLst>
              <a:gd name="T0" fmla="*/ 12 w 48"/>
              <a:gd name="T1" fmla="*/ 60 h 60"/>
              <a:gd name="T2" fmla="*/ 48 w 48"/>
              <a:gd name="T3" fmla="*/ 48 h 60"/>
              <a:gd name="T4" fmla="*/ 24 w 48"/>
              <a:gd name="T5" fmla="*/ 0 h 60"/>
              <a:gd name="T6" fmla="*/ 0 w 48"/>
              <a:gd name="T7" fmla="*/ 12 h 60"/>
              <a:gd name="T8" fmla="*/ 12 w 4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12" y="60"/>
                </a:moveTo>
                <a:lnTo>
                  <a:pt x="48" y="48"/>
                </a:lnTo>
                <a:lnTo>
                  <a:pt x="24" y="0"/>
                </a:lnTo>
                <a:lnTo>
                  <a:pt x="0" y="12"/>
                </a:lnTo>
                <a:lnTo>
                  <a:pt x="12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4" name="Freeform 872"/>
          <p:cNvSpPr>
            <a:spLocks/>
          </p:cNvSpPr>
          <p:nvPr/>
        </p:nvSpPr>
        <p:spPr bwMode="auto">
          <a:xfrm>
            <a:off x="7580313" y="5992813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5" name="Freeform 873"/>
          <p:cNvSpPr>
            <a:spLocks/>
          </p:cNvSpPr>
          <p:nvPr/>
        </p:nvSpPr>
        <p:spPr bwMode="auto">
          <a:xfrm>
            <a:off x="7580313" y="5988050"/>
            <a:ext cx="19050" cy="30163"/>
          </a:xfrm>
          <a:custGeom>
            <a:avLst/>
            <a:gdLst>
              <a:gd name="T0" fmla="*/ 12 w 48"/>
              <a:gd name="T1" fmla="*/ 72 h 72"/>
              <a:gd name="T2" fmla="*/ 48 w 48"/>
              <a:gd name="T3" fmla="*/ 60 h 72"/>
              <a:gd name="T4" fmla="*/ 36 w 48"/>
              <a:gd name="T5" fmla="*/ 0 h 72"/>
              <a:gd name="T6" fmla="*/ 0 w 48"/>
              <a:gd name="T7" fmla="*/ 12 h 72"/>
              <a:gd name="T8" fmla="*/ 12 w 48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72">
                <a:moveTo>
                  <a:pt x="12" y="72"/>
                </a:moveTo>
                <a:lnTo>
                  <a:pt x="48" y="60"/>
                </a:lnTo>
                <a:lnTo>
                  <a:pt x="36" y="0"/>
                </a:lnTo>
                <a:lnTo>
                  <a:pt x="0" y="12"/>
                </a:lnTo>
                <a:lnTo>
                  <a:pt x="12" y="7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6" name="Freeform 874"/>
          <p:cNvSpPr>
            <a:spLocks/>
          </p:cNvSpPr>
          <p:nvPr/>
        </p:nvSpPr>
        <p:spPr bwMode="auto">
          <a:xfrm>
            <a:off x="7585075" y="601821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7" name="Freeform 875"/>
          <p:cNvSpPr>
            <a:spLocks/>
          </p:cNvSpPr>
          <p:nvPr/>
        </p:nvSpPr>
        <p:spPr bwMode="auto">
          <a:xfrm>
            <a:off x="7585075" y="6013450"/>
            <a:ext cx="25400" cy="25400"/>
          </a:xfrm>
          <a:custGeom>
            <a:avLst/>
            <a:gdLst>
              <a:gd name="T0" fmla="*/ 24 w 60"/>
              <a:gd name="T1" fmla="*/ 60 h 60"/>
              <a:gd name="T2" fmla="*/ 60 w 60"/>
              <a:gd name="T3" fmla="*/ 48 h 60"/>
              <a:gd name="T4" fmla="*/ 36 w 60"/>
              <a:gd name="T5" fmla="*/ 0 h 60"/>
              <a:gd name="T6" fmla="*/ 0 w 60"/>
              <a:gd name="T7" fmla="*/ 12 h 60"/>
              <a:gd name="T8" fmla="*/ 24 w 6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60" y="48"/>
                </a:lnTo>
                <a:lnTo>
                  <a:pt x="36" y="0"/>
                </a:lnTo>
                <a:lnTo>
                  <a:pt x="0" y="12"/>
                </a:lnTo>
                <a:lnTo>
                  <a:pt x="24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8" name="Freeform 876"/>
          <p:cNvSpPr>
            <a:spLocks/>
          </p:cNvSpPr>
          <p:nvPr/>
        </p:nvSpPr>
        <p:spPr bwMode="auto">
          <a:xfrm>
            <a:off x="7594600" y="6038850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9" name="Freeform 877"/>
          <p:cNvSpPr>
            <a:spLocks/>
          </p:cNvSpPr>
          <p:nvPr/>
        </p:nvSpPr>
        <p:spPr bwMode="auto">
          <a:xfrm>
            <a:off x="7594600" y="6034088"/>
            <a:ext cx="20638" cy="19050"/>
          </a:xfrm>
          <a:custGeom>
            <a:avLst/>
            <a:gdLst>
              <a:gd name="T0" fmla="*/ 12 w 48"/>
              <a:gd name="T1" fmla="*/ 48 h 48"/>
              <a:gd name="T2" fmla="*/ 48 w 48"/>
              <a:gd name="T3" fmla="*/ 36 h 48"/>
              <a:gd name="T4" fmla="*/ 36 w 48"/>
              <a:gd name="T5" fmla="*/ 0 h 48"/>
              <a:gd name="T6" fmla="*/ 0 w 48"/>
              <a:gd name="T7" fmla="*/ 12 h 48"/>
              <a:gd name="T8" fmla="*/ 12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2" y="48"/>
                </a:moveTo>
                <a:lnTo>
                  <a:pt x="48" y="36"/>
                </a:lnTo>
                <a:lnTo>
                  <a:pt x="36" y="0"/>
                </a:lnTo>
                <a:lnTo>
                  <a:pt x="0" y="12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" name="Freeform 878"/>
          <p:cNvSpPr>
            <a:spLocks/>
          </p:cNvSpPr>
          <p:nvPr/>
        </p:nvSpPr>
        <p:spPr bwMode="auto">
          <a:xfrm>
            <a:off x="7599363" y="6053138"/>
            <a:ext cx="11112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" name="Freeform 879"/>
          <p:cNvSpPr>
            <a:spLocks/>
          </p:cNvSpPr>
          <p:nvPr/>
        </p:nvSpPr>
        <p:spPr bwMode="auto">
          <a:xfrm>
            <a:off x="7599363" y="6048375"/>
            <a:ext cx="20637" cy="25400"/>
          </a:xfrm>
          <a:custGeom>
            <a:avLst/>
            <a:gdLst>
              <a:gd name="T0" fmla="*/ 24 w 48"/>
              <a:gd name="T1" fmla="*/ 60 h 60"/>
              <a:gd name="T2" fmla="*/ 48 w 48"/>
              <a:gd name="T3" fmla="*/ 48 h 60"/>
              <a:gd name="T4" fmla="*/ 36 w 48"/>
              <a:gd name="T5" fmla="*/ 0 h 60"/>
              <a:gd name="T6" fmla="*/ 0 w 48"/>
              <a:gd name="T7" fmla="*/ 12 h 60"/>
              <a:gd name="T8" fmla="*/ 24 w 4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24" y="60"/>
                </a:moveTo>
                <a:lnTo>
                  <a:pt x="48" y="48"/>
                </a:lnTo>
                <a:lnTo>
                  <a:pt x="36" y="0"/>
                </a:lnTo>
                <a:lnTo>
                  <a:pt x="0" y="12"/>
                </a:lnTo>
                <a:lnTo>
                  <a:pt x="24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2" name="Freeform 880"/>
          <p:cNvSpPr>
            <a:spLocks/>
          </p:cNvSpPr>
          <p:nvPr/>
        </p:nvSpPr>
        <p:spPr bwMode="auto">
          <a:xfrm>
            <a:off x="7610475" y="6073775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3" name="Freeform 881"/>
          <p:cNvSpPr>
            <a:spLocks/>
          </p:cNvSpPr>
          <p:nvPr/>
        </p:nvSpPr>
        <p:spPr bwMode="auto">
          <a:xfrm>
            <a:off x="7610475" y="6069013"/>
            <a:ext cx="19050" cy="23812"/>
          </a:xfrm>
          <a:custGeom>
            <a:avLst/>
            <a:gdLst>
              <a:gd name="T0" fmla="*/ 12 w 48"/>
              <a:gd name="T1" fmla="*/ 60 h 60"/>
              <a:gd name="T2" fmla="*/ 48 w 48"/>
              <a:gd name="T3" fmla="*/ 48 h 60"/>
              <a:gd name="T4" fmla="*/ 24 w 48"/>
              <a:gd name="T5" fmla="*/ 0 h 60"/>
              <a:gd name="T6" fmla="*/ 0 w 48"/>
              <a:gd name="T7" fmla="*/ 12 h 60"/>
              <a:gd name="T8" fmla="*/ 12 w 4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12" y="60"/>
                </a:moveTo>
                <a:lnTo>
                  <a:pt x="48" y="48"/>
                </a:lnTo>
                <a:lnTo>
                  <a:pt x="24" y="0"/>
                </a:lnTo>
                <a:lnTo>
                  <a:pt x="0" y="12"/>
                </a:lnTo>
                <a:lnTo>
                  <a:pt x="12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4" name="Freeform 882"/>
          <p:cNvSpPr>
            <a:spLocks/>
          </p:cNvSpPr>
          <p:nvPr/>
        </p:nvSpPr>
        <p:spPr bwMode="auto">
          <a:xfrm>
            <a:off x="7615238" y="6092825"/>
            <a:ext cx="9525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5" name="Freeform 883"/>
          <p:cNvSpPr>
            <a:spLocks/>
          </p:cNvSpPr>
          <p:nvPr/>
        </p:nvSpPr>
        <p:spPr bwMode="auto">
          <a:xfrm>
            <a:off x="7615238" y="6088063"/>
            <a:ext cx="20637" cy="20637"/>
          </a:xfrm>
          <a:custGeom>
            <a:avLst/>
            <a:gdLst>
              <a:gd name="T0" fmla="*/ 12 w 48"/>
              <a:gd name="T1" fmla="*/ 48 h 48"/>
              <a:gd name="T2" fmla="*/ 48 w 48"/>
              <a:gd name="T3" fmla="*/ 36 h 48"/>
              <a:gd name="T4" fmla="*/ 36 w 48"/>
              <a:gd name="T5" fmla="*/ 0 h 48"/>
              <a:gd name="T6" fmla="*/ 0 w 48"/>
              <a:gd name="T7" fmla="*/ 12 h 48"/>
              <a:gd name="T8" fmla="*/ 12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12" y="48"/>
                </a:moveTo>
                <a:lnTo>
                  <a:pt x="48" y="36"/>
                </a:lnTo>
                <a:lnTo>
                  <a:pt x="36" y="0"/>
                </a:lnTo>
                <a:lnTo>
                  <a:pt x="0" y="12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6" name="Freeform 884"/>
          <p:cNvSpPr>
            <a:spLocks/>
          </p:cNvSpPr>
          <p:nvPr/>
        </p:nvSpPr>
        <p:spPr bwMode="auto">
          <a:xfrm>
            <a:off x="7620000" y="6108700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7" name="Freeform 885"/>
          <p:cNvSpPr>
            <a:spLocks/>
          </p:cNvSpPr>
          <p:nvPr/>
        </p:nvSpPr>
        <p:spPr bwMode="auto">
          <a:xfrm>
            <a:off x="7620000" y="6103938"/>
            <a:ext cx="20638" cy="23812"/>
          </a:xfrm>
          <a:custGeom>
            <a:avLst/>
            <a:gdLst>
              <a:gd name="T0" fmla="*/ 24 w 48"/>
              <a:gd name="T1" fmla="*/ 60 h 60"/>
              <a:gd name="T2" fmla="*/ 48 w 48"/>
              <a:gd name="T3" fmla="*/ 36 h 60"/>
              <a:gd name="T4" fmla="*/ 36 w 48"/>
              <a:gd name="T5" fmla="*/ 0 h 60"/>
              <a:gd name="T6" fmla="*/ 0 w 48"/>
              <a:gd name="T7" fmla="*/ 12 h 60"/>
              <a:gd name="T8" fmla="*/ 24 w 4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0">
                <a:moveTo>
                  <a:pt x="24" y="60"/>
                </a:moveTo>
                <a:lnTo>
                  <a:pt x="48" y="36"/>
                </a:lnTo>
                <a:lnTo>
                  <a:pt x="36" y="0"/>
                </a:lnTo>
                <a:lnTo>
                  <a:pt x="0" y="12"/>
                </a:lnTo>
                <a:lnTo>
                  <a:pt x="24" y="6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8" name="Freeform 886"/>
          <p:cNvSpPr>
            <a:spLocks/>
          </p:cNvSpPr>
          <p:nvPr/>
        </p:nvSpPr>
        <p:spPr bwMode="auto">
          <a:xfrm>
            <a:off x="7629525" y="6122988"/>
            <a:ext cx="6350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9" name="Freeform 887"/>
          <p:cNvSpPr>
            <a:spLocks/>
          </p:cNvSpPr>
          <p:nvPr/>
        </p:nvSpPr>
        <p:spPr bwMode="auto">
          <a:xfrm>
            <a:off x="7629525" y="6118225"/>
            <a:ext cx="15875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24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24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" name="Freeform 888"/>
          <p:cNvSpPr>
            <a:spLocks/>
          </p:cNvSpPr>
          <p:nvPr/>
        </p:nvSpPr>
        <p:spPr bwMode="auto">
          <a:xfrm>
            <a:off x="7629525" y="6132513"/>
            <a:ext cx="11113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" name="Freeform 889"/>
          <p:cNvSpPr>
            <a:spLocks/>
          </p:cNvSpPr>
          <p:nvPr/>
        </p:nvSpPr>
        <p:spPr bwMode="auto">
          <a:xfrm>
            <a:off x="7629525" y="6127750"/>
            <a:ext cx="20638" cy="15875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12 h 36"/>
              <a:gd name="T4" fmla="*/ 36 w 48"/>
              <a:gd name="T5" fmla="*/ 0 h 36"/>
              <a:gd name="T6" fmla="*/ 0 w 48"/>
              <a:gd name="T7" fmla="*/ 12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12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2" name="Freeform 890"/>
          <p:cNvSpPr>
            <a:spLocks/>
          </p:cNvSpPr>
          <p:nvPr/>
        </p:nvSpPr>
        <p:spPr bwMode="auto">
          <a:xfrm>
            <a:off x="7635875" y="6138863"/>
            <a:ext cx="9525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3" name="Freeform 891"/>
          <p:cNvSpPr>
            <a:spLocks/>
          </p:cNvSpPr>
          <p:nvPr/>
        </p:nvSpPr>
        <p:spPr bwMode="auto">
          <a:xfrm>
            <a:off x="7635875" y="6132513"/>
            <a:ext cx="19050" cy="15875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24 h 36"/>
              <a:gd name="T4" fmla="*/ 36 w 48"/>
              <a:gd name="T5" fmla="*/ 0 h 36"/>
              <a:gd name="T6" fmla="*/ 0 w 48"/>
              <a:gd name="T7" fmla="*/ 24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24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4" name="Freeform 892"/>
          <p:cNvSpPr>
            <a:spLocks/>
          </p:cNvSpPr>
          <p:nvPr/>
        </p:nvSpPr>
        <p:spPr bwMode="auto">
          <a:xfrm>
            <a:off x="7640638" y="6148388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5" name="Freeform 893"/>
          <p:cNvSpPr>
            <a:spLocks/>
          </p:cNvSpPr>
          <p:nvPr/>
        </p:nvSpPr>
        <p:spPr bwMode="auto">
          <a:xfrm>
            <a:off x="7640638" y="6143625"/>
            <a:ext cx="14287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12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12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6" name="Freeform 894"/>
          <p:cNvSpPr>
            <a:spLocks/>
          </p:cNvSpPr>
          <p:nvPr/>
        </p:nvSpPr>
        <p:spPr bwMode="auto">
          <a:xfrm>
            <a:off x="7640638" y="6153150"/>
            <a:ext cx="9525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7" name="Freeform 895"/>
          <p:cNvSpPr>
            <a:spLocks/>
          </p:cNvSpPr>
          <p:nvPr/>
        </p:nvSpPr>
        <p:spPr bwMode="auto">
          <a:xfrm>
            <a:off x="7640638" y="6148388"/>
            <a:ext cx="19050" cy="14287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24 h 36"/>
              <a:gd name="T4" fmla="*/ 36 w 48"/>
              <a:gd name="T5" fmla="*/ 0 h 36"/>
              <a:gd name="T6" fmla="*/ 0 w 48"/>
              <a:gd name="T7" fmla="*/ 24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24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8" name="Freeform 896"/>
          <p:cNvSpPr>
            <a:spLocks/>
          </p:cNvSpPr>
          <p:nvPr/>
        </p:nvSpPr>
        <p:spPr bwMode="auto">
          <a:xfrm>
            <a:off x="7645400" y="6162675"/>
            <a:ext cx="9525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9" name="Freeform 897"/>
          <p:cNvSpPr>
            <a:spLocks/>
          </p:cNvSpPr>
          <p:nvPr/>
        </p:nvSpPr>
        <p:spPr bwMode="auto">
          <a:xfrm>
            <a:off x="7645400" y="6157913"/>
            <a:ext cx="19050" cy="9525"/>
          </a:xfrm>
          <a:custGeom>
            <a:avLst/>
            <a:gdLst>
              <a:gd name="T0" fmla="*/ 12 w 48"/>
              <a:gd name="T1" fmla="*/ 24 h 24"/>
              <a:gd name="T2" fmla="*/ 48 w 48"/>
              <a:gd name="T3" fmla="*/ 12 h 24"/>
              <a:gd name="T4" fmla="*/ 36 w 48"/>
              <a:gd name="T5" fmla="*/ 0 h 24"/>
              <a:gd name="T6" fmla="*/ 0 w 48"/>
              <a:gd name="T7" fmla="*/ 12 h 24"/>
              <a:gd name="T8" fmla="*/ 12 w 48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4">
                <a:moveTo>
                  <a:pt x="12" y="24"/>
                </a:moveTo>
                <a:lnTo>
                  <a:pt x="48" y="12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0" name="Freeform 898"/>
          <p:cNvSpPr>
            <a:spLocks/>
          </p:cNvSpPr>
          <p:nvPr/>
        </p:nvSpPr>
        <p:spPr bwMode="auto">
          <a:xfrm>
            <a:off x="7650163" y="6167438"/>
            <a:ext cx="4762" cy="1587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" name="Freeform 899"/>
          <p:cNvSpPr>
            <a:spLocks/>
          </p:cNvSpPr>
          <p:nvPr/>
        </p:nvSpPr>
        <p:spPr bwMode="auto">
          <a:xfrm>
            <a:off x="7650163" y="6162675"/>
            <a:ext cx="14287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12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2" name="Freeform 900"/>
          <p:cNvSpPr>
            <a:spLocks/>
          </p:cNvSpPr>
          <p:nvPr/>
        </p:nvSpPr>
        <p:spPr bwMode="auto">
          <a:xfrm>
            <a:off x="7654925" y="6178550"/>
            <a:ext cx="4763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3" name="Freeform 901"/>
          <p:cNvSpPr>
            <a:spLocks/>
          </p:cNvSpPr>
          <p:nvPr/>
        </p:nvSpPr>
        <p:spPr bwMode="auto">
          <a:xfrm>
            <a:off x="7654925" y="6167438"/>
            <a:ext cx="15875" cy="15875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24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24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4" name="Freeform 902"/>
          <p:cNvSpPr>
            <a:spLocks/>
          </p:cNvSpPr>
          <p:nvPr/>
        </p:nvSpPr>
        <p:spPr bwMode="auto">
          <a:xfrm>
            <a:off x="7654925" y="6183313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5" name="Freeform 903"/>
          <p:cNvSpPr>
            <a:spLocks/>
          </p:cNvSpPr>
          <p:nvPr/>
        </p:nvSpPr>
        <p:spPr bwMode="auto">
          <a:xfrm>
            <a:off x="7654925" y="6178550"/>
            <a:ext cx="20638" cy="9525"/>
          </a:xfrm>
          <a:custGeom>
            <a:avLst/>
            <a:gdLst>
              <a:gd name="T0" fmla="*/ 12 w 48"/>
              <a:gd name="T1" fmla="*/ 24 h 24"/>
              <a:gd name="T2" fmla="*/ 48 w 48"/>
              <a:gd name="T3" fmla="*/ 12 h 24"/>
              <a:gd name="T4" fmla="*/ 36 w 48"/>
              <a:gd name="T5" fmla="*/ 0 h 24"/>
              <a:gd name="T6" fmla="*/ 0 w 48"/>
              <a:gd name="T7" fmla="*/ 12 h 24"/>
              <a:gd name="T8" fmla="*/ 12 w 48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4">
                <a:moveTo>
                  <a:pt x="12" y="24"/>
                </a:moveTo>
                <a:lnTo>
                  <a:pt x="48" y="12"/>
                </a:lnTo>
                <a:lnTo>
                  <a:pt x="36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6" name="Freeform 904"/>
          <p:cNvSpPr>
            <a:spLocks/>
          </p:cNvSpPr>
          <p:nvPr/>
        </p:nvSpPr>
        <p:spPr bwMode="auto">
          <a:xfrm>
            <a:off x="7659688" y="6188075"/>
            <a:ext cx="11112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7" name="Freeform 905"/>
          <p:cNvSpPr>
            <a:spLocks/>
          </p:cNvSpPr>
          <p:nvPr/>
        </p:nvSpPr>
        <p:spPr bwMode="auto">
          <a:xfrm>
            <a:off x="7659688" y="6183313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12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12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8" name="Freeform 906"/>
          <p:cNvSpPr>
            <a:spLocks/>
          </p:cNvSpPr>
          <p:nvPr/>
        </p:nvSpPr>
        <p:spPr bwMode="auto">
          <a:xfrm>
            <a:off x="7664450" y="6192838"/>
            <a:ext cx="6350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9" name="Freeform 907"/>
          <p:cNvSpPr>
            <a:spLocks/>
          </p:cNvSpPr>
          <p:nvPr/>
        </p:nvSpPr>
        <p:spPr bwMode="auto">
          <a:xfrm>
            <a:off x="7664450" y="6188075"/>
            <a:ext cx="15875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0" name="Freeform 908"/>
          <p:cNvSpPr>
            <a:spLocks/>
          </p:cNvSpPr>
          <p:nvPr/>
        </p:nvSpPr>
        <p:spPr bwMode="auto">
          <a:xfrm>
            <a:off x="7664450" y="6202363"/>
            <a:ext cx="11113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" name="Freeform 909"/>
          <p:cNvSpPr>
            <a:spLocks/>
          </p:cNvSpPr>
          <p:nvPr/>
        </p:nvSpPr>
        <p:spPr bwMode="auto">
          <a:xfrm>
            <a:off x="7664450" y="6192838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2" name="Freeform 910"/>
          <p:cNvSpPr>
            <a:spLocks/>
          </p:cNvSpPr>
          <p:nvPr/>
        </p:nvSpPr>
        <p:spPr bwMode="auto">
          <a:xfrm>
            <a:off x="7670800" y="6202363"/>
            <a:ext cx="4763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3" name="Freeform 911"/>
          <p:cNvSpPr>
            <a:spLocks/>
          </p:cNvSpPr>
          <p:nvPr/>
        </p:nvSpPr>
        <p:spPr bwMode="auto">
          <a:xfrm>
            <a:off x="7670800" y="6197600"/>
            <a:ext cx="14288" cy="15875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4" name="Freeform 912"/>
          <p:cNvSpPr>
            <a:spLocks/>
          </p:cNvSpPr>
          <p:nvPr/>
        </p:nvSpPr>
        <p:spPr bwMode="auto">
          <a:xfrm>
            <a:off x="7670800" y="6208713"/>
            <a:ext cx="9525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5" name="Freeform 913"/>
          <p:cNvSpPr>
            <a:spLocks/>
          </p:cNvSpPr>
          <p:nvPr/>
        </p:nvSpPr>
        <p:spPr bwMode="auto">
          <a:xfrm>
            <a:off x="7670800" y="6202363"/>
            <a:ext cx="14288" cy="11112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6" name="Freeform 914"/>
          <p:cNvSpPr>
            <a:spLocks/>
          </p:cNvSpPr>
          <p:nvPr/>
        </p:nvSpPr>
        <p:spPr bwMode="auto">
          <a:xfrm>
            <a:off x="7675563" y="6213475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7" name="Freeform 915"/>
          <p:cNvSpPr>
            <a:spLocks/>
          </p:cNvSpPr>
          <p:nvPr/>
        </p:nvSpPr>
        <p:spPr bwMode="auto">
          <a:xfrm>
            <a:off x="7675563" y="6208713"/>
            <a:ext cx="14287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8" name="Freeform 916"/>
          <p:cNvSpPr>
            <a:spLocks/>
          </p:cNvSpPr>
          <p:nvPr/>
        </p:nvSpPr>
        <p:spPr bwMode="auto">
          <a:xfrm>
            <a:off x="7675563" y="6218238"/>
            <a:ext cx="9525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9" name="Freeform 917"/>
          <p:cNvSpPr>
            <a:spLocks/>
          </p:cNvSpPr>
          <p:nvPr/>
        </p:nvSpPr>
        <p:spPr bwMode="auto">
          <a:xfrm>
            <a:off x="7675563" y="6208713"/>
            <a:ext cx="14287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" name="Freeform 918"/>
          <p:cNvSpPr>
            <a:spLocks/>
          </p:cNvSpPr>
          <p:nvPr/>
        </p:nvSpPr>
        <p:spPr bwMode="auto">
          <a:xfrm>
            <a:off x="7680325" y="6218238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" name="Freeform 919"/>
          <p:cNvSpPr>
            <a:spLocks/>
          </p:cNvSpPr>
          <p:nvPr/>
        </p:nvSpPr>
        <p:spPr bwMode="auto">
          <a:xfrm>
            <a:off x="7680325" y="6213475"/>
            <a:ext cx="14288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" name="Freeform 920"/>
          <p:cNvSpPr>
            <a:spLocks/>
          </p:cNvSpPr>
          <p:nvPr/>
        </p:nvSpPr>
        <p:spPr bwMode="auto">
          <a:xfrm>
            <a:off x="7680325" y="6223000"/>
            <a:ext cx="9525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Freeform 921"/>
          <p:cNvSpPr>
            <a:spLocks/>
          </p:cNvSpPr>
          <p:nvPr/>
        </p:nvSpPr>
        <p:spPr bwMode="auto">
          <a:xfrm>
            <a:off x="7680325" y="6218238"/>
            <a:ext cx="14288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Freeform 922"/>
          <p:cNvSpPr>
            <a:spLocks/>
          </p:cNvSpPr>
          <p:nvPr/>
        </p:nvSpPr>
        <p:spPr bwMode="auto">
          <a:xfrm>
            <a:off x="7685088" y="6227763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" name="Freeform 923"/>
          <p:cNvSpPr>
            <a:spLocks/>
          </p:cNvSpPr>
          <p:nvPr/>
        </p:nvSpPr>
        <p:spPr bwMode="auto">
          <a:xfrm>
            <a:off x="7685088" y="6223000"/>
            <a:ext cx="14287" cy="9525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" name="Freeform 924"/>
          <p:cNvSpPr>
            <a:spLocks/>
          </p:cNvSpPr>
          <p:nvPr/>
        </p:nvSpPr>
        <p:spPr bwMode="auto">
          <a:xfrm>
            <a:off x="7685088" y="6232525"/>
            <a:ext cx="9525" cy="1588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" name="Freeform 925"/>
          <p:cNvSpPr>
            <a:spLocks/>
          </p:cNvSpPr>
          <p:nvPr/>
        </p:nvSpPr>
        <p:spPr bwMode="auto">
          <a:xfrm>
            <a:off x="7685088" y="6223000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" name="Freeform 926"/>
          <p:cNvSpPr>
            <a:spLocks/>
          </p:cNvSpPr>
          <p:nvPr/>
        </p:nvSpPr>
        <p:spPr bwMode="auto">
          <a:xfrm>
            <a:off x="7689850" y="6232525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" name="Freeform 927"/>
          <p:cNvSpPr>
            <a:spLocks/>
          </p:cNvSpPr>
          <p:nvPr/>
        </p:nvSpPr>
        <p:spPr bwMode="auto">
          <a:xfrm>
            <a:off x="7689850" y="6227763"/>
            <a:ext cx="9525" cy="9525"/>
          </a:xfrm>
          <a:custGeom>
            <a:avLst/>
            <a:gdLst>
              <a:gd name="T0" fmla="*/ 0 w 24"/>
              <a:gd name="T1" fmla="*/ 24 h 24"/>
              <a:gd name="T2" fmla="*/ 24 w 24"/>
              <a:gd name="T3" fmla="*/ 12 h 24"/>
              <a:gd name="T4" fmla="*/ 24 w 24"/>
              <a:gd name="T5" fmla="*/ 0 h 24"/>
              <a:gd name="T6" fmla="*/ 0 w 24"/>
              <a:gd name="T7" fmla="*/ 24 h 24"/>
              <a:gd name="T8" fmla="*/ 0 w 2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24"/>
                </a:moveTo>
                <a:lnTo>
                  <a:pt x="24" y="12"/>
                </a:lnTo>
                <a:lnTo>
                  <a:pt x="24" y="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0" name="Freeform 928"/>
          <p:cNvSpPr>
            <a:spLocks/>
          </p:cNvSpPr>
          <p:nvPr/>
        </p:nvSpPr>
        <p:spPr bwMode="auto">
          <a:xfrm>
            <a:off x="7689850" y="6237288"/>
            <a:ext cx="9525" cy="1587"/>
          </a:xfrm>
          <a:custGeom>
            <a:avLst/>
            <a:gdLst>
              <a:gd name="T0" fmla="*/ 0 w 24"/>
              <a:gd name="T1" fmla="*/ 0 w 24"/>
              <a:gd name="T2" fmla="*/ 0 w 24"/>
              <a:gd name="T3" fmla="*/ 24 w 24"/>
              <a:gd name="T4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" name="Freeform 929"/>
          <p:cNvSpPr>
            <a:spLocks/>
          </p:cNvSpPr>
          <p:nvPr/>
        </p:nvSpPr>
        <p:spPr bwMode="auto">
          <a:xfrm>
            <a:off x="7689850" y="6232525"/>
            <a:ext cx="15875" cy="11113"/>
          </a:xfrm>
          <a:custGeom>
            <a:avLst/>
            <a:gdLst>
              <a:gd name="T0" fmla="*/ 0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0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0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" name="Freeform 930"/>
          <p:cNvSpPr>
            <a:spLocks/>
          </p:cNvSpPr>
          <p:nvPr/>
        </p:nvSpPr>
        <p:spPr bwMode="auto">
          <a:xfrm>
            <a:off x="7689850" y="6237288"/>
            <a:ext cx="9525" cy="6350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3" name="Freeform 931"/>
          <p:cNvSpPr>
            <a:spLocks/>
          </p:cNvSpPr>
          <p:nvPr/>
        </p:nvSpPr>
        <p:spPr bwMode="auto">
          <a:xfrm>
            <a:off x="7689850" y="6232525"/>
            <a:ext cx="20638" cy="15875"/>
          </a:xfrm>
          <a:custGeom>
            <a:avLst/>
            <a:gdLst>
              <a:gd name="T0" fmla="*/ 12 w 48"/>
              <a:gd name="T1" fmla="*/ 36 h 36"/>
              <a:gd name="T2" fmla="*/ 48 w 48"/>
              <a:gd name="T3" fmla="*/ 12 h 36"/>
              <a:gd name="T4" fmla="*/ 36 w 48"/>
              <a:gd name="T5" fmla="*/ 0 h 36"/>
              <a:gd name="T6" fmla="*/ 0 w 48"/>
              <a:gd name="T7" fmla="*/ 24 h 36"/>
              <a:gd name="T8" fmla="*/ 12 w 48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6">
                <a:moveTo>
                  <a:pt x="12" y="36"/>
                </a:moveTo>
                <a:lnTo>
                  <a:pt x="48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4" name="Freeform 932"/>
          <p:cNvSpPr>
            <a:spLocks/>
          </p:cNvSpPr>
          <p:nvPr/>
        </p:nvSpPr>
        <p:spPr bwMode="auto">
          <a:xfrm>
            <a:off x="7694613" y="6243638"/>
            <a:ext cx="11112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5" name="Freeform 933"/>
          <p:cNvSpPr>
            <a:spLocks/>
          </p:cNvSpPr>
          <p:nvPr/>
        </p:nvSpPr>
        <p:spPr bwMode="auto">
          <a:xfrm>
            <a:off x="7694613" y="6237288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6" name="Freeform 934"/>
          <p:cNvSpPr>
            <a:spLocks/>
          </p:cNvSpPr>
          <p:nvPr/>
        </p:nvSpPr>
        <p:spPr bwMode="auto">
          <a:xfrm>
            <a:off x="7699375" y="6248400"/>
            <a:ext cx="6350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7" name="Freeform 935"/>
          <p:cNvSpPr>
            <a:spLocks/>
          </p:cNvSpPr>
          <p:nvPr/>
        </p:nvSpPr>
        <p:spPr bwMode="auto">
          <a:xfrm>
            <a:off x="7699375" y="6243638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8" name="Freeform 936"/>
          <p:cNvSpPr>
            <a:spLocks/>
          </p:cNvSpPr>
          <p:nvPr/>
        </p:nvSpPr>
        <p:spPr bwMode="auto">
          <a:xfrm>
            <a:off x="7705725" y="6253163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" name="Freeform 937"/>
          <p:cNvSpPr>
            <a:spLocks/>
          </p:cNvSpPr>
          <p:nvPr/>
        </p:nvSpPr>
        <p:spPr bwMode="auto">
          <a:xfrm>
            <a:off x="7705725" y="6248400"/>
            <a:ext cx="14288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0" name="Freeform 938"/>
          <p:cNvSpPr>
            <a:spLocks/>
          </p:cNvSpPr>
          <p:nvPr/>
        </p:nvSpPr>
        <p:spPr bwMode="auto">
          <a:xfrm>
            <a:off x="7705725" y="6257925"/>
            <a:ext cx="9525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1" name="Freeform 939"/>
          <p:cNvSpPr>
            <a:spLocks/>
          </p:cNvSpPr>
          <p:nvPr/>
        </p:nvSpPr>
        <p:spPr bwMode="auto">
          <a:xfrm>
            <a:off x="7705725" y="6253163"/>
            <a:ext cx="14288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12 h 24"/>
              <a:gd name="T4" fmla="*/ 36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" name="Freeform 940"/>
          <p:cNvSpPr>
            <a:spLocks/>
          </p:cNvSpPr>
          <p:nvPr/>
        </p:nvSpPr>
        <p:spPr bwMode="auto">
          <a:xfrm>
            <a:off x="7710488" y="6262688"/>
            <a:ext cx="4762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3" name="Freeform 941"/>
          <p:cNvSpPr>
            <a:spLocks/>
          </p:cNvSpPr>
          <p:nvPr/>
        </p:nvSpPr>
        <p:spPr bwMode="auto">
          <a:xfrm>
            <a:off x="7710488" y="6257925"/>
            <a:ext cx="14287" cy="9525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12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24" y="0"/>
                </a:lnTo>
                <a:lnTo>
                  <a:pt x="0" y="12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4" name="Freeform 942"/>
          <p:cNvSpPr>
            <a:spLocks/>
          </p:cNvSpPr>
          <p:nvPr/>
        </p:nvSpPr>
        <p:spPr bwMode="auto">
          <a:xfrm>
            <a:off x="7715250" y="6267450"/>
            <a:ext cx="4763" cy="1588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" name="Freeform 943"/>
          <p:cNvSpPr>
            <a:spLocks/>
          </p:cNvSpPr>
          <p:nvPr/>
        </p:nvSpPr>
        <p:spPr bwMode="auto">
          <a:xfrm>
            <a:off x="7715250" y="6257925"/>
            <a:ext cx="14288" cy="14288"/>
          </a:xfrm>
          <a:custGeom>
            <a:avLst/>
            <a:gdLst>
              <a:gd name="T0" fmla="*/ 0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0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6" name="Freeform 944"/>
          <p:cNvSpPr>
            <a:spLocks/>
          </p:cNvSpPr>
          <p:nvPr/>
        </p:nvSpPr>
        <p:spPr bwMode="auto">
          <a:xfrm>
            <a:off x="7715250" y="6267450"/>
            <a:ext cx="9525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7" name="Freeform 945"/>
          <p:cNvSpPr>
            <a:spLocks/>
          </p:cNvSpPr>
          <p:nvPr/>
        </p:nvSpPr>
        <p:spPr bwMode="auto">
          <a:xfrm>
            <a:off x="7715250" y="6262688"/>
            <a:ext cx="14288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36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36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8" name="Freeform 946"/>
          <p:cNvSpPr>
            <a:spLocks/>
          </p:cNvSpPr>
          <p:nvPr/>
        </p:nvSpPr>
        <p:spPr bwMode="auto">
          <a:xfrm>
            <a:off x="7720013" y="6272213"/>
            <a:ext cx="9525" cy="6350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9" name="Freeform 947"/>
          <p:cNvSpPr>
            <a:spLocks/>
          </p:cNvSpPr>
          <p:nvPr/>
        </p:nvSpPr>
        <p:spPr bwMode="auto">
          <a:xfrm>
            <a:off x="7720013" y="6267450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0" name="Freeform 948"/>
          <p:cNvSpPr>
            <a:spLocks/>
          </p:cNvSpPr>
          <p:nvPr/>
        </p:nvSpPr>
        <p:spPr bwMode="auto">
          <a:xfrm>
            <a:off x="7724775" y="6278563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1" name="Freeform 949"/>
          <p:cNvSpPr>
            <a:spLocks/>
          </p:cNvSpPr>
          <p:nvPr/>
        </p:nvSpPr>
        <p:spPr bwMode="auto">
          <a:xfrm>
            <a:off x="7724775" y="6272213"/>
            <a:ext cx="15875" cy="11112"/>
          </a:xfrm>
          <a:custGeom>
            <a:avLst/>
            <a:gdLst>
              <a:gd name="T0" fmla="*/ 12 w 36"/>
              <a:gd name="T1" fmla="*/ 24 h 24"/>
              <a:gd name="T2" fmla="*/ 36 w 36"/>
              <a:gd name="T3" fmla="*/ 0 h 24"/>
              <a:gd name="T4" fmla="*/ 24 w 36"/>
              <a:gd name="T5" fmla="*/ 0 h 24"/>
              <a:gd name="T6" fmla="*/ 0 w 36"/>
              <a:gd name="T7" fmla="*/ 24 h 24"/>
              <a:gd name="T8" fmla="*/ 12 w 3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4">
                <a:moveTo>
                  <a:pt x="12" y="24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" name="Freeform 950"/>
          <p:cNvSpPr>
            <a:spLocks/>
          </p:cNvSpPr>
          <p:nvPr/>
        </p:nvSpPr>
        <p:spPr bwMode="auto">
          <a:xfrm>
            <a:off x="7729538" y="6283325"/>
            <a:ext cx="6350" cy="0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" name="Freeform 951"/>
          <p:cNvSpPr>
            <a:spLocks/>
          </p:cNvSpPr>
          <p:nvPr/>
        </p:nvSpPr>
        <p:spPr bwMode="auto">
          <a:xfrm>
            <a:off x="7729538" y="6272213"/>
            <a:ext cx="11112" cy="15875"/>
          </a:xfrm>
          <a:custGeom>
            <a:avLst/>
            <a:gdLst>
              <a:gd name="T0" fmla="*/ 0 w 24"/>
              <a:gd name="T1" fmla="*/ 36 h 36"/>
              <a:gd name="T2" fmla="*/ 24 w 24"/>
              <a:gd name="T3" fmla="*/ 12 h 36"/>
              <a:gd name="T4" fmla="*/ 24 w 24"/>
              <a:gd name="T5" fmla="*/ 0 h 36"/>
              <a:gd name="T6" fmla="*/ 0 w 24"/>
              <a:gd name="T7" fmla="*/ 24 h 36"/>
              <a:gd name="T8" fmla="*/ 0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0" y="36"/>
                </a:moveTo>
                <a:lnTo>
                  <a:pt x="24" y="12"/>
                </a:lnTo>
                <a:lnTo>
                  <a:pt x="24" y="0"/>
                </a:lnTo>
                <a:lnTo>
                  <a:pt x="0" y="2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4" name="Freeform 952"/>
          <p:cNvSpPr>
            <a:spLocks/>
          </p:cNvSpPr>
          <p:nvPr/>
        </p:nvSpPr>
        <p:spPr bwMode="auto">
          <a:xfrm>
            <a:off x="7729538" y="6283325"/>
            <a:ext cx="11112" cy="4763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5" name="Freeform 953"/>
          <p:cNvSpPr>
            <a:spLocks/>
          </p:cNvSpPr>
          <p:nvPr/>
        </p:nvSpPr>
        <p:spPr bwMode="auto">
          <a:xfrm>
            <a:off x="7729538" y="6278563"/>
            <a:ext cx="15875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6" name="Freeform 954"/>
          <p:cNvSpPr>
            <a:spLocks/>
          </p:cNvSpPr>
          <p:nvPr/>
        </p:nvSpPr>
        <p:spPr bwMode="auto">
          <a:xfrm>
            <a:off x="7735888" y="6288088"/>
            <a:ext cx="9525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7" name="Freeform 955"/>
          <p:cNvSpPr>
            <a:spLocks/>
          </p:cNvSpPr>
          <p:nvPr/>
        </p:nvSpPr>
        <p:spPr bwMode="auto">
          <a:xfrm>
            <a:off x="7735888" y="6283325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8" name="Freeform 956"/>
          <p:cNvSpPr>
            <a:spLocks/>
          </p:cNvSpPr>
          <p:nvPr/>
        </p:nvSpPr>
        <p:spPr bwMode="auto">
          <a:xfrm>
            <a:off x="7740650" y="629285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9" name="Freeform 957"/>
          <p:cNvSpPr>
            <a:spLocks/>
          </p:cNvSpPr>
          <p:nvPr/>
        </p:nvSpPr>
        <p:spPr bwMode="auto">
          <a:xfrm>
            <a:off x="7740650" y="6288088"/>
            <a:ext cx="14288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0" name="Freeform 958"/>
          <p:cNvSpPr>
            <a:spLocks/>
          </p:cNvSpPr>
          <p:nvPr/>
        </p:nvSpPr>
        <p:spPr bwMode="auto">
          <a:xfrm>
            <a:off x="7745413" y="629761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1" name="Freeform 959"/>
          <p:cNvSpPr>
            <a:spLocks/>
          </p:cNvSpPr>
          <p:nvPr/>
        </p:nvSpPr>
        <p:spPr bwMode="auto">
          <a:xfrm>
            <a:off x="7745413" y="6288088"/>
            <a:ext cx="14287" cy="14287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36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" name="Freeform 960"/>
          <p:cNvSpPr>
            <a:spLocks/>
          </p:cNvSpPr>
          <p:nvPr/>
        </p:nvSpPr>
        <p:spPr bwMode="auto">
          <a:xfrm>
            <a:off x="7750175" y="6302375"/>
            <a:ext cx="4763" cy="1588"/>
          </a:xfrm>
          <a:custGeom>
            <a:avLst/>
            <a:gdLst>
              <a:gd name="T0" fmla="*/ 0 w 12"/>
              <a:gd name="T1" fmla="*/ 0 w 12"/>
              <a:gd name="T2" fmla="*/ 0 w 12"/>
              <a:gd name="T3" fmla="*/ 12 w 12"/>
              <a:gd name="T4" fmla="*/ 0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" name="Freeform 961"/>
          <p:cNvSpPr>
            <a:spLocks/>
          </p:cNvSpPr>
          <p:nvPr/>
        </p:nvSpPr>
        <p:spPr bwMode="auto">
          <a:xfrm>
            <a:off x="7750175" y="6292850"/>
            <a:ext cx="14288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4" name="Freeform 962"/>
          <p:cNvSpPr>
            <a:spLocks/>
          </p:cNvSpPr>
          <p:nvPr/>
        </p:nvSpPr>
        <p:spPr bwMode="auto">
          <a:xfrm>
            <a:off x="7754938" y="6302375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5" name="Freeform 963"/>
          <p:cNvSpPr>
            <a:spLocks/>
          </p:cNvSpPr>
          <p:nvPr/>
        </p:nvSpPr>
        <p:spPr bwMode="auto">
          <a:xfrm>
            <a:off x="7754938" y="6297613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6" name="Freeform 964"/>
          <p:cNvSpPr>
            <a:spLocks/>
          </p:cNvSpPr>
          <p:nvPr/>
        </p:nvSpPr>
        <p:spPr bwMode="auto">
          <a:xfrm>
            <a:off x="7759700" y="6307138"/>
            <a:ext cx="4763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7" name="Freeform 965"/>
          <p:cNvSpPr>
            <a:spLocks/>
          </p:cNvSpPr>
          <p:nvPr/>
        </p:nvSpPr>
        <p:spPr bwMode="auto">
          <a:xfrm>
            <a:off x="7759700" y="6302375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24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24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8" name="Freeform 966"/>
          <p:cNvSpPr>
            <a:spLocks/>
          </p:cNvSpPr>
          <p:nvPr/>
        </p:nvSpPr>
        <p:spPr bwMode="auto">
          <a:xfrm>
            <a:off x="7764463" y="6313488"/>
            <a:ext cx="6350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9" name="Freeform 967"/>
          <p:cNvSpPr>
            <a:spLocks/>
          </p:cNvSpPr>
          <p:nvPr/>
        </p:nvSpPr>
        <p:spPr bwMode="auto">
          <a:xfrm>
            <a:off x="7764463" y="6302375"/>
            <a:ext cx="15875" cy="15875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36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12"/>
                </a:lnTo>
                <a:lnTo>
                  <a:pt x="24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0" name="Freeform 968"/>
          <p:cNvSpPr>
            <a:spLocks/>
          </p:cNvSpPr>
          <p:nvPr/>
        </p:nvSpPr>
        <p:spPr bwMode="auto">
          <a:xfrm>
            <a:off x="7770813" y="6313488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1" name="Freeform 969"/>
          <p:cNvSpPr>
            <a:spLocks/>
          </p:cNvSpPr>
          <p:nvPr/>
        </p:nvSpPr>
        <p:spPr bwMode="auto">
          <a:xfrm>
            <a:off x="7770813" y="6307138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" name="Freeform 970"/>
          <p:cNvSpPr>
            <a:spLocks/>
          </p:cNvSpPr>
          <p:nvPr/>
        </p:nvSpPr>
        <p:spPr bwMode="auto">
          <a:xfrm>
            <a:off x="7775575" y="631825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" name="Freeform 971"/>
          <p:cNvSpPr>
            <a:spLocks/>
          </p:cNvSpPr>
          <p:nvPr/>
        </p:nvSpPr>
        <p:spPr bwMode="auto">
          <a:xfrm>
            <a:off x="7775575" y="6307138"/>
            <a:ext cx="9525" cy="20637"/>
          </a:xfrm>
          <a:custGeom>
            <a:avLst/>
            <a:gdLst>
              <a:gd name="T0" fmla="*/ 12 w 24"/>
              <a:gd name="T1" fmla="*/ 48 h 48"/>
              <a:gd name="T2" fmla="*/ 24 w 24"/>
              <a:gd name="T3" fmla="*/ 12 h 48"/>
              <a:gd name="T4" fmla="*/ 12 w 24"/>
              <a:gd name="T5" fmla="*/ 0 h 48"/>
              <a:gd name="T6" fmla="*/ 0 w 24"/>
              <a:gd name="T7" fmla="*/ 36 h 48"/>
              <a:gd name="T8" fmla="*/ 12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12" y="48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4" name="Freeform 972"/>
          <p:cNvSpPr>
            <a:spLocks/>
          </p:cNvSpPr>
          <p:nvPr/>
        </p:nvSpPr>
        <p:spPr bwMode="auto">
          <a:xfrm>
            <a:off x="7780338" y="632301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5" name="Freeform 973"/>
          <p:cNvSpPr>
            <a:spLocks/>
          </p:cNvSpPr>
          <p:nvPr/>
        </p:nvSpPr>
        <p:spPr bwMode="auto">
          <a:xfrm>
            <a:off x="7780338" y="6313488"/>
            <a:ext cx="9525" cy="14287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12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12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6" name="Freeform 974"/>
          <p:cNvSpPr>
            <a:spLocks/>
          </p:cNvSpPr>
          <p:nvPr/>
        </p:nvSpPr>
        <p:spPr bwMode="auto">
          <a:xfrm>
            <a:off x="7785100" y="6323013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7" name="Freeform 975"/>
          <p:cNvSpPr>
            <a:spLocks/>
          </p:cNvSpPr>
          <p:nvPr/>
        </p:nvSpPr>
        <p:spPr bwMode="auto">
          <a:xfrm>
            <a:off x="7785100" y="6318250"/>
            <a:ext cx="15875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8" name="Freeform 976"/>
          <p:cNvSpPr>
            <a:spLocks/>
          </p:cNvSpPr>
          <p:nvPr/>
        </p:nvSpPr>
        <p:spPr bwMode="auto">
          <a:xfrm>
            <a:off x="7789863" y="6327775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9" name="Freeform 977"/>
          <p:cNvSpPr>
            <a:spLocks/>
          </p:cNvSpPr>
          <p:nvPr/>
        </p:nvSpPr>
        <p:spPr bwMode="auto">
          <a:xfrm>
            <a:off x="7789863" y="6318250"/>
            <a:ext cx="15875" cy="19050"/>
          </a:xfrm>
          <a:custGeom>
            <a:avLst/>
            <a:gdLst>
              <a:gd name="T0" fmla="*/ 12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12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12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12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0" name="Freeform 978"/>
          <p:cNvSpPr>
            <a:spLocks/>
          </p:cNvSpPr>
          <p:nvPr/>
        </p:nvSpPr>
        <p:spPr bwMode="auto">
          <a:xfrm>
            <a:off x="7794625" y="6332538"/>
            <a:ext cx="11113" cy="4762"/>
          </a:xfrm>
          <a:custGeom>
            <a:avLst/>
            <a:gdLst>
              <a:gd name="T0" fmla="*/ 0 w 24"/>
              <a:gd name="T1" fmla="*/ 12 h 12"/>
              <a:gd name="T2" fmla="*/ 0 w 24"/>
              <a:gd name="T3" fmla="*/ 12 h 12"/>
              <a:gd name="T4" fmla="*/ 0 w 24"/>
              <a:gd name="T5" fmla="*/ 12 h 12"/>
              <a:gd name="T6" fmla="*/ 24 w 24"/>
              <a:gd name="T7" fmla="*/ 0 h 12"/>
              <a:gd name="T8" fmla="*/ 0 w 24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1" name="Freeform 979"/>
          <p:cNvSpPr>
            <a:spLocks/>
          </p:cNvSpPr>
          <p:nvPr/>
        </p:nvSpPr>
        <p:spPr bwMode="auto">
          <a:xfrm>
            <a:off x="7794625" y="6323013"/>
            <a:ext cx="15875" cy="14287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12 h 36"/>
              <a:gd name="T4" fmla="*/ 24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12"/>
                </a:lnTo>
                <a:lnTo>
                  <a:pt x="24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2" name="Freeform 980"/>
          <p:cNvSpPr>
            <a:spLocks/>
          </p:cNvSpPr>
          <p:nvPr/>
        </p:nvSpPr>
        <p:spPr bwMode="auto">
          <a:xfrm>
            <a:off x="7805738" y="6332538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" name="Freeform 981"/>
          <p:cNvSpPr>
            <a:spLocks/>
          </p:cNvSpPr>
          <p:nvPr/>
        </p:nvSpPr>
        <p:spPr bwMode="auto">
          <a:xfrm>
            <a:off x="7805738" y="6327775"/>
            <a:ext cx="14287" cy="14288"/>
          </a:xfrm>
          <a:custGeom>
            <a:avLst/>
            <a:gdLst>
              <a:gd name="T0" fmla="*/ 12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24 h 36"/>
              <a:gd name="T8" fmla="*/ 12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12" y="36"/>
                </a:moveTo>
                <a:lnTo>
                  <a:pt x="36" y="0"/>
                </a:lnTo>
                <a:lnTo>
                  <a:pt x="12" y="0"/>
                </a:lnTo>
                <a:lnTo>
                  <a:pt x="0" y="24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4" name="Freeform 982"/>
          <p:cNvSpPr>
            <a:spLocks/>
          </p:cNvSpPr>
          <p:nvPr/>
        </p:nvSpPr>
        <p:spPr bwMode="auto">
          <a:xfrm>
            <a:off x="7810500" y="63373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5" name="Freeform 983"/>
          <p:cNvSpPr>
            <a:spLocks/>
          </p:cNvSpPr>
          <p:nvPr/>
        </p:nvSpPr>
        <p:spPr bwMode="auto">
          <a:xfrm>
            <a:off x="7810500" y="6327775"/>
            <a:ext cx="14288" cy="20638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6" name="Freeform 984"/>
          <p:cNvSpPr>
            <a:spLocks/>
          </p:cNvSpPr>
          <p:nvPr/>
        </p:nvSpPr>
        <p:spPr bwMode="auto">
          <a:xfrm>
            <a:off x="7820025" y="6337300"/>
            <a:ext cx="4763" cy="11113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7" name="Freeform 985"/>
          <p:cNvSpPr>
            <a:spLocks/>
          </p:cNvSpPr>
          <p:nvPr/>
        </p:nvSpPr>
        <p:spPr bwMode="auto">
          <a:xfrm>
            <a:off x="7820025" y="6332538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8" name="Freeform 986"/>
          <p:cNvSpPr>
            <a:spLocks/>
          </p:cNvSpPr>
          <p:nvPr/>
        </p:nvSpPr>
        <p:spPr bwMode="auto">
          <a:xfrm>
            <a:off x="7824788" y="6342063"/>
            <a:ext cx="4762" cy="6350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9" name="Freeform 987"/>
          <p:cNvSpPr>
            <a:spLocks/>
          </p:cNvSpPr>
          <p:nvPr/>
        </p:nvSpPr>
        <p:spPr bwMode="auto">
          <a:xfrm>
            <a:off x="7824788" y="6332538"/>
            <a:ext cx="15875" cy="20637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0" name="Freeform 988"/>
          <p:cNvSpPr>
            <a:spLocks/>
          </p:cNvSpPr>
          <p:nvPr/>
        </p:nvSpPr>
        <p:spPr bwMode="auto">
          <a:xfrm>
            <a:off x="7835900" y="6342063"/>
            <a:ext cx="4763" cy="11112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1" name="Freeform 989"/>
          <p:cNvSpPr>
            <a:spLocks/>
          </p:cNvSpPr>
          <p:nvPr/>
        </p:nvSpPr>
        <p:spPr bwMode="auto">
          <a:xfrm>
            <a:off x="7835900" y="6337300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0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2" name="Freeform 990"/>
          <p:cNvSpPr>
            <a:spLocks/>
          </p:cNvSpPr>
          <p:nvPr/>
        </p:nvSpPr>
        <p:spPr bwMode="auto">
          <a:xfrm>
            <a:off x="7840663" y="6348413"/>
            <a:ext cx="4762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" name="Freeform 991"/>
          <p:cNvSpPr>
            <a:spLocks/>
          </p:cNvSpPr>
          <p:nvPr/>
        </p:nvSpPr>
        <p:spPr bwMode="auto">
          <a:xfrm>
            <a:off x="7840663" y="6337300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4" name="Freeform 992"/>
          <p:cNvSpPr>
            <a:spLocks/>
          </p:cNvSpPr>
          <p:nvPr/>
        </p:nvSpPr>
        <p:spPr bwMode="auto">
          <a:xfrm>
            <a:off x="7845425" y="6348413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5" name="Freeform 993"/>
          <p:cNvSpPr>
            <a:spLocks/>
          </p:cNvSpPr>
          <p:nvPr/>
        </p:nvSpPr>
        <p:spPr bwMode="auto">
          <a:xfrm>
            <a:off x="7845425" y="6337300"/>
            <a:ext cx="14288" cy="20638"/>
          </a:xfrm>
          <a:custGeom>
            <a:avLst/>
            <a:gdLst>
              <a:gd name="T0" fmla="*/ 24 w 36"/>
              <a:gd name="T1" fmla="*/ 48 h 48"/>
              <a:gd name="T2" fmla="*/ 36 w 36"/>
              <a:gd name="T3" fmla="*/ 12 h 48"/>
              <a:gd name="T4" fmla="*/ 12 w 36"/>
              <a:gd name="T5" fmla="*/ 0 h 48"/>
              <a:gd name="T6" fmla="*/ 0 w 36"/>
              <a:gd name="T7" fmla="*/ 36 h 48"/>
              <a:gd name="T8" fmla="*/ 24 w 36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48">
                <a:moveTo>
                  <a:pt x="24" y="48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6" name="Freeform 994"/>
          <p:cNvSpPr>
            <a:spLocks/>
          </p:cNvSpPr>
          <p:nvPr/>
        </p:nvSpPr>
        <p:spPr bwMode="auto">
          <a:xfrm>
            <a:off x="7854950" y="6348413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7" name="Freeform 995"/>
          <p:cNvSpPr>
            <a:spLocks/>
          </p:cNvSpPr>
          <p:nvPr/>
        </p:nvSpPr>
        <p:spPr bwMode="auto">
          <a:xfrm>
            <a:off x="7854950" y="6342063"/>
            <a:ext cx="9525" cy="15875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8" name="Freeform 996"/>
          <p:cNvSpPr>
            <a:spLocks/>
          </p:cNvSpPr>
          <p:nvPr/>
        </p:nvSpPr>
        <p:spPr bwMode="auto">
          <a:xfrm>
            <a:off x="7859713" y="6353175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9" name="Freeform 997"/>
          <p:cNvSpPr>
            <a:spLocks/>
          </p:cNvSpPr>
          <p:nvPr/>
        </p:nvSpPr>
        <p:spPr bwMode="auto">
          <a:xfrm>
            <a:off x="7859713" y="6342063"/>
            <a:ext cx="15875" cy="15875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12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12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0" name="Freeform 998"/>
          <p:cNvSpPr>
            <a:spLocks/>
          </p:cNvSpPr>
          <p:nvPr/>
        </p:nvSpPr>
        <p:spPr bwMode="auto">
          <a:xfrm>
            <a:off x="7870825" y="6353175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1" name="Freeform 999"/>
          <p:cNvSpPr>
            <a:spLocks/>
          </p:cNvSpPr>
          <p:nvPr/>
        </p:nvSpPr>
        <p:spPr bwMode="auto">
          <a:xfrm>
            <a:off x="7870825" y="6348413"/>
            <a:ext cx="9525" cy="14287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24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12" y="0"/>
                </a:lnTo>
                <a:lnTo>
                  <a:pt x="0" y="24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2" name="Freeform 1000"/>
          <p:cNvSpPr>
            <a:spLocks/>
          </p:cNvSpPr>
          <p:nvPr/>
        </p:nvSpPr>
        <p:spPr bwMode="auto">
          <a:xfrm>
            <a:off x="7880350" y="6353175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" name="Rectangle 1001"/>
          <p:cNvSpPr>
            <a:spLocks noChangeArrowheads="1"/>
          </p:cNvSpPr>
          <p:nvPr/>
        </p:nvSpPr>
        <p:spPr bwMode="auto">
          <a:xfrm>
            <a:off x="7880350" y="6348413"/>
            <a:ext cx="9525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4" name="Freeform 1002"/>
          <p:cNvSpPr>
            <a:spLocks/>
          </p:cNvSpPr>
          <p:nvPr/>
        </p:nvSpPr>
        <p:spPr bwMode="auto">
          <a:xfrm>
            <a:off x="7889875" y="6357938"/>
            <a:ext cx="4763" cy="4762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5" name="Rectangle 1003"/>
          <p:cNvSpPr>
            <a:spLocks noChangeArrowheads="1"/>
          </p:cNvSpPr>
          <p:nvPr/>
        </p:nvSpPr>
        <p:spPr bwMode="auto">
          <a:xfrm>
            <a:off x="7889875" y="6348413"/>
            <a:ext cx="11113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6" name="Freeform 1004"/>
          <p:cNvSpPr>
            <a:spLocks/>
          </p:cNvSpPr>
          <p:nvPr/>
        </p:nvSpPr>
        <p:spPr bwMode="auto">
          <a:xfrm>
            <a:off x="7900988" y="6357938"/>
            <a:ext cx="0" cy="4762"/>
          </a:xfrm>
          <a:custGeom>
            <a:avLst/>
            <a:gdLst>
              <a:gd name="T0" fmla="*/ 12 h 12"/>
              <a:gd name="T1" fmla="*/ 12 h 12"/>
              <a:gd name="T2" fmla="*/ 12 h 12"/>
              <a:gd name="T3" fmla="*/ 0 h 12"/>
              <a:gd name="T4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7" name="Freeform 1005"/>
          <p:cNvSpPr>
            <a:spLocks/>
          </p:cNvSpPr>
          <p:nvPr/>
        </p:nvSpPr>
        <p:spPr bwMode="auto">
          <a:xfrm>
            <a:off x="7900988" y="6348413"/>
            <a:ext cx="9525" cy="19050"/>
          </a:xfrm>
          <a:custGeom>
            <a:avLst/>
            <a:gdLst>
              <a:gd name="T0" fmla="*/ 24 w 24"/>
              <a:gd name="T1" fmla="*/ 48 h 48"/>
              <a:gd name="T2" fmla="*/ 24 w 24"/>
              <a:gd name="T3" fmla="*/ 12 h 48"/>
              <a:gd name="T4" fmla="*/ 0 w 24"/>
              <a:gd name="T5" fmla="*/ 0 h 48"/>
              <a:gd name="T6" fmla="*/ 0 w 24"/>
              <a:gd name="T7" fmla="*/ 36 h 48"/>
              <a:gd name="T8" fmla="*/ 24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48"/>
                </a:moveTo>
                <a:lnTo>
                  <a:pt x="24" y="12"/>
                </a:lnTo>
                <a:lnTo>
                  <a:pt x="0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8" name="Freeform 1006"/>
          <p:cNvSpPr>
            <a:spLocks/>
          </p:cNvSpPr>
          <p:nvPr/>
        </p:nvSpPr>
        <p:spPr bwMode="auto">
          <a:xfrm>
            <a:off x="7910513" y="6357938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9" name="Freeform 1007"/>
          <p:cNvSpPr>
            <a:spLocks/>
          </p:cNvSpPr>
          <p:nvPr/>
        </p:nvSpPr>
        <p:spPr bwMode="auto">
          <a:xfrm>
            <a:off x="7910513" y="6353175"/>
            <a:ext cx="9525" cy="14288"/>
          </a:xfrm>
          <a:custGeom>
            <a:avLst/>
            <a:gdLst>
              <a:gd name="T0" fmla="*/ 12 w 24"/>
              <a:gd name="T1" fmla="*/ 36 h 36"/>
              <a:gd name="T2" fmla="*/ 24 w 24"/>
              <a:gd name="T3" fmla="*/ 0 h 36"/>
              <a:gd name="T4" fmla="*/ 0 w 24"/>
              <a:gd name="T5" fmla="*/ 0 h 36"/>
              <a:gd name="T6" fmla="*/ 0 w 24"/>
              <a:gd name="T7" fmla="*/ 36 h 36"/>
              <a:gd name="T8" fmla="*/ 12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12" y="36"/>
                </a:moveTo>
                <a:lnTo>
                  <a:pt x="24" y="0"/>
                </a:lnTo>
                <a:lnTo>
                  <a:pt x="0" y="0"/>
                </a:lnTo>
                <a:lnTo>
                  <a:pt x="0" y="36"/>
                </a:lnTo>
                <a:lnTo>
                  <a:pt x="12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0" name="Freeform 1008"/>
          <p:cNvSpPr>
            <a:spLocks/>
          </p:cNvSpPr>
          <p:nvPr/>
        </p:nvSpPr>
        <p:spPr bwMode="auto">
          <a:xfrm>
            <a:off x="7915275" y="6357938"/>
            <a:ext cx="4763" cy="9525"/>
          </a:xfrm>
          <a:custGeom>
            <a:avLst/>
            <a:gdLst>
              <a:gd name="T0" fmla="*/ 0 w 12"/>
              <a:gd name="T1" fmla="*/ 24 h 24"/>
              <a:gd name="T2" fmla="*/ 0 w 12"/>
              <a:gd name="T3" fmla="*/ 24 h 24"/>
              <a:gd name="T4" fmla="*/ 0 w 12"/>
              <a:gd name="T5" fmla="*/ 24 h 24"/>
              <a:gd name="T6" fmla="*/ 12 w 12"/>
              <a:gd name="T7" fmla="*/ 0 h 24"/>
              <a:gd name="T8" fmla="*/ 0 w 12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12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1" name="Freeform 1009"/>
          <p:cNvSpPr>
            <a:spLocks/>
          </p:cNvSpPr>
          <p:nvPr/>
        </p:nvSpPr>
        <p:spPr bwMode="auto">
          <a:xfrm>
            <a:off x="7915275" y="6353175"/>
            <a:ext cx="14288" cy="14288"/>
          </a:xfrm>
          <a:custGeom>
            <a:avLst/>
            <a:gdLst>
              <a:gd name="T0" fmla="*/ 24 w 36"/>
              <a:gd name="T1" fmla="*/ 36 h 36"/>
              <a:gd name="T2" fmla="*/ 36 w 36"/>
              <a:gd name="T3" fmla="*/ 0 h 36"/>
              <a:gd name="T4" fmla="*/ 12 w 36"/>
              <a:gd name="T5" fmla="*/ 0 h 36"/>
              <a:gd name="T6" fmla="*/ 0 w 36"/>
              <a:gd name="T7" fmla="*/ 36 h 36"/>
              <a:gd name="T8" fmla="*/ 24 w 36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24" y="36"/>
                </a:moveTo>
                <a:lnTo>
                  <a:pt x="36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2" name="Freeform 1010"/>
          <p:cNvSpPr>
            <a:spLocks/>
          </p:cNvSpPr>
          <p:nvPr/>
        </p:nvSpPr>
        <p:spPr bwMode="auto">
          <a:xfrm>
            <a:off x="7924800" y="6362700"/>
            <a:ext cx="4763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" name="Freeform 1011"/>
          <p:cNvSpPr>
            <a:spLocks/>
          </p:cNvSpPr>
          <p:nvPr/>
        </p:nvSpPr>
        <p:spPr bwMode="auto">
          <a:xfrm>
            <a:off x="7924800" y="6353175"/>
            <a:ext cx="11113" cy="14288"/>
          </a:xfrm>
          <a:custGeom>
            <a:avLst/>
            <a:gdLst>
              <a:gd name="T0" fmla="*/ 24 w 24"/>
              <a:gd name="T1" fmla="*/ 36 h 36"/>
              <a:gd name="T2" fmla="*/ 24 w 24"/>
              <a:gd name="T3" fmla="*/ 0 h 36"/>
              <a:gd name="T4" fmla="*/ 12 w 24"/>
              <a:gd name="T5" fmla="*/ 0 h 36"/>
              <a:gd name="T6" fmla="*/ 0 w 24"/>
              <a:gd name="T7" fmla="*/ 36 h 36"/>
              <a:gd name="T8" fmla="*/ 24 w 24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6">
                <a:moveTo>
                  <a:pt x="24" y="36"/>
                </a:moveTo>
                <a:lnTo>
                  <a:pt x="24" y="0"/>
                </a:lnTo>
                <a:lnTo>
                  <a:pt x="12" y="0"/>
                </a:lnTo>
                <a:lnTo>
                  <a:pt x="0" y="36"/>
                </a:lnTo>
                <a:lnTo>
                  <a:pt x="24" y="36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" name="Freeform 1012"/>
          <p:cNvSpPr>
            <a:spLocks/>
          </p:cNvSpPr>
          <p:nvPr/>
        </p:nvSpPr>
        <p:spPr bwMode="auto">
          <a:xfrm>
            <a:off x="7935913" y="6362700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5" name="Rectangle 1013"/>
          <p:cNvSpPr>
            <a:spLocks noChangeArrowheads="1"/>
          </p:cNvSpPr>
          <p:nvPr/>
        </p:nvSpPr>
        <p:spPr bwMode="auto">
          <a:xfrm>
            <a:off x="7935913" y="6353175"/>
            <a:ext cx="9525" cy="14288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6" name="Freeform 1014"/>
          <p:cNvSpPr>
            <a:spLocks/>
          </p:cNvSpPr>
          <p:nvPr/>
        </p:nvSpPr>
        <p:spPr bwMode="auto">
          <a:xfrm>
            <a:off x="7945438" y="6362700"/>
            <a:ext cx="4762" cy="4763"/>
          </a:xfrm>
          <a:custGeom>
            <a:avLst/>
            <a:gdLst>
              <a:gd name="T0" fmla="*/ 0 w 12"/>
              <a:gd name="T1" fmla="*/ 12 h 12"/>
              <a:gd name="T2" fmla="*/ 0 w 12"/>
              <a:gd name="T3" fmla="*/ 12 h 12"/>
              <a:gd name="T4" fmla="*/ 0 w 12"/>
              <a:gd name="T5" fmla="*/ 12 h 12"/>
              <a:gd name="T6" fmla="*/ 12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2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7" name="Freeform 1015"/>
          <p:cNvSpPr>
            <a:spLocks/>
          </p:cNvSpPr>
          <p:nvPr/>
        </p:nvSpPr>
        <p:spPr bwMode="auto">
          <a:xfrm>
            <a:off x="7945438" y="6353175"/>
            <a:ext cx="9525" cy="19050"/>
          </a:xfrm>
          <a:custGeom>
            <a:avLst/>
            <a:gdLst>
              <a:gd name="T0" fmla="*/ 24 w 24"/>
              <a:gd name="T1" fmla="*/ 48 h 48"/>
              <a:gd name="T2" fmla="*/ 24 w 24"/>
              <a:gd name="T3" fmla="*/ 12 h 48"/>
              <a:gd name="T4" fmla="*/ 0 w 24"/>
              <a:gd name="T5" fmla="*/ 0 h 48"/>
              <a:gd name="T6" fmla="*/ 0 w 24"/>
              <a:gd name="T7" fmla="*/ 36 h 48"/>
              <a:gd name="T8" fmla="*/ 24 w 24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8">
                <a:moveTo>
                  <a:pt x="24" y="48"/>
                </a:moveTo>
                <a:lnTo>
                  <a:pt x="24" y="12"/>
                </a:lnTo>
                <a:lnTo>
                  <a:pt x="0" y="0"/>
                </a:lnTo>
                <a:lnTo>
                  <a:pt x="0" y="36"/>
                </a:lnTo>
                <a:lnTo>
                  <a:pt x="24" y="48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8" name="Freeform 1016"/>
          <p:cNvSpPr>
            <a:spLocks/>
          </p:cNvSpPr>
          <p:nvPr/>
        </p:nvSpPr>
        <p:spPr bwMode="auto">
          <a:xfrm>
            <a:off x="7954963" y="6362700"/>
            <a:ext cx="0" cy="9525"/>
          </a:xfrm>
          <a:custGeom>
            <a:avLst/>
            <a:gdLst>
              <a:gd name="T0" fmla="*/ 24 h 24"/>
              <a:gd name="T1" fmla="*/ 24 h 24"/>
              <a:gd name="T2" fmla="*/ 24 h 24"/>
              <a:gd name="T3" fmla="*/ 0 h 24"/>
              <a:gd name="T4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762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9" name="Rectangle 1017"/>
          <p:cNvSpPr>
            <a:spLocks noChangeArrowheads="1"/>
          </p:cNvSpPr>
          <p:nvPr/>
        </p:nvSpPr>
        <p:spPr bwMode="auto">
          <a:xfrm>
            <a:off x="7954963" y="6357938"/>
            <a:ext cx="11112" cy="14287"/>
          </a:xfrm>
          <a:prstGeom prst="rect">
            <a:avLst/>
          </a:prstGeom>
          <a:solidFill>
            <a:srgbClr val="000000"/>
          </a:solidFill>
          <a:ln w="762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0" name="Line 1018"/>
          <p:cNvSpPr>
            <a:spLocks noChangeShapeType="1"/>
          </p:cNvSpPr>
          <p:nvPr/>
        </p:nvSpPr>
        <p:spPr bwMode="auto">
          <a:xfrm flipV="1">
            <a:off x="6178550" y="4281488"/>
            <a:ext cx="0" cy="2085975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1" name="Line 1019"/>
          <p:cNvSpPr>
            <a:spLocks noChangeShapeType="1"/>
          </p:cNvSpPr>
          <p:nvPr/>
        </p:nvSpPr>
        <p:spPr bwMode="auto">
          <a:xfrm>
            <a:off x="6178550" y="6367463"/>
            <a:ext cx="2571750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" name="Text Box 1020"/>
          <p:cNvSpPr txBox="1">
            <a:spLocks noChangeArrowheads="1"/>
          </p:cNvSpPr>
          <p:nvPr/>
        </p:nvSpPr>
        <p:spPr bwMode="auto">
          <a:xfrm rot="16200000">
            <a:off x="4479925" y="3092450"/>
            <a:ext cx="24574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400" i="1">
                <a:latin typeface="Times New Roman" pitchFamily="18" charset="0"/>
              </a:rPr>
              <a:t>Frequency</a:t>
            </a:r>
          </a:p>
        </p:txBody>
      </p:sp>
      <p:grpSp>
        <p:nvGrpSpPr>
          <p:cNvPr id="1023" name="Group 1021"/>
          <p:cNvGrpSpPr>
            <a:grpSpLocks/>
          </p:cNvGrpSpPr>
          <p:nvPr/>
        </p:nvGrpSpPr>
        <p:grpSpPr bwMode="auto">
          <a:xfrm>
            <a:off x="6169025" y="6372225"/>
            <a:ext cx="2620963" cy="385763"/>
            <a:chOff x="3886" y="4014"/>
            <a:chExt cx="1651" cy="243"/>
          </a:xfrm>
        </p:grpSpPr>
        <p:sp>
          <p:nvSpPr>
            <p:cNvPr id="1024" name="Rectangle 1022"/>
            <p:cNvSpPr>
              <a:spLocks noChangeArrowheads="1"/>
            </p:cNvSpPr>
            <p:nvPr/>
          </p:nvSpPr>
          <p:spPr bwMode="auto">
            <a:xfrm>
              <a:off x="5447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25" name="Rectangle 1023"/>
            <p:cNvSpPr>
              <a:spLocks noChangeArrowheads="1"/>
            </p:cNvSpPr>
            <p:nvPr/>
          </p:nvSpPr>
          <p:spPr bwMode="auto">
            <a:xfrm>
              <a:off x="5317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26" name="Rectangle 1024"/>
            <p:cNvSpPr>
              <a:spLocks noChangeArrowheads="1"/>
            </p:cNvSpPr>
            <p:nvPr/>
          </p:nvSpPr>
          <p:spPr bwMode="auto">
            <a:xfrm>
              <a:off x="5188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27" name="Rectangle 1025"/>
            <p:cNvSpPr>
              <a:spLocks noChangeArrowheads="1"/>
            </p:cNvSpPr>
            <p:nvPr/>
          </p:nvSpPr>
          <p:spPr bwMode="auto">
            <a:xfrm>
              <a:off x="5058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28" name="Rectangle 1026"/>
            <p:cNvSpPr>
              <a:spLocks noChangeArrowheads="1"/>
            </p:cNvSpPr>
            <p:nvPr/>
          </p:nvSpPr>
          <p:spPr bwMode="auto">
            <a:xfrm>
              <a:off x="4930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29" name="Rectangle 1027"/>
            <p:cNvSpPr>
              <a:spLocks noChangeArrowheads="1"/>
            </p:cNvSpPr>
            <p:nvPr/>
          </p:nvSpPr>
          <p:spPr bwMode="auto">
            <a:xfrm>
              <a:off x="4800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0" name="Rectangle 1028"/>
            <p:cNvSpPr>
              <a:spLocks noChangeArrowheads="1"/>
            </p:cNvSpPr>
            <p:nvPr/>
          </p:nvSpPr>
          <p:spPr bwMode="auto">
            <a:xfrm>
              <a:off x="4671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1" name="Rectangle 1029"/>
            <p:cNvSpPr>
              <a:spLocks noChangeArrowheads="1"/>
            </p:cNvSpPr>
            <p:nvPr/>
          </p:nvSpPr>
          <p:spPr bwMode="auto">
            <a:xfrm>
              <a:off x="4541" y="403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2" name="Rectangle 1030"/>
            <p:cNvSpPr>
              <a:spLocks noChangeArrowheads="1"/>
            </p:cNvSpPr>
            <p:nvPr/>
          </p:nvSpPr>
          <p:spPr bwMode="auto">
            <a:xfrm>
              <a:off x="4403" y="4030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-1.0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3" name="Rectangle 1031"/>
            <p:cNvSpPr>
              <a:spLocks noChangeArrowheads="1"/>
            </p:cNvSpPr>
            <p:nvPr/>
          </p:nvSpPr>
          <p:spPr bwMode="auto">
            <a:xfrm>
              <a:off x="4273" y="4030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-2.0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4" name="Rectangle 1032"/>
            <p:cNvSpPr>
              <a:spLocks noChangeArrowheads="1"/>
            </p:cNvSpPr>
            <p:nvPr/>
          </p:nvSpPr>
          <p:spPr bwMode="auto">
            <a:xfrm>
              <a:off x="4144" y="4030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-3.0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5" name="Rectangle 1033"/>
            <p:cNvSpPr>
              <a:spLocks noChangeArrowheads="1"/>
            </p:cNvSpPr>
            <p:nvPr/>
          </p:nvSpPr>
          <p:spPr bwMode="auto">
            <a:xfrm>
              <a:off x="4015" y="4030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-4.0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6" name="Rectangle 1034"/>
            <p:cNvSpPr>
              <a:spLocks noChangeArrowheads="1"/>
            </p:cNvSpPr>
            <p:nvPr/>
          </p:nvSpPr>
          <p:spPr bwMode="auto">
            <a:xfrm>
              <a:off x="3886" y="4030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-5.0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37" name="Freeform 1035"/>
            <p:cNvSpPr>
              <a:spLocks noEditPoints="1"/>
            </p:cNvSpPr>
            <p:nvPr/>
          </p:nvSpPr>
          <p:spPr bwMode="auto">
            <a:xfrm>
              <a:off x="3924" y="4014"/>
              <a:ext cx="1557" cy="7"/>
            </a:xfrm>
            <a:custGeom>
              <a:avLst/>
              <a:gdLst>
                <a:gd name="T0" fmla="*/ 5929 w 5929"/>
                <a:gd name="T1" fmla="*/ 0 h 24"/>
                <a:gd name="T2" fmla="*/ 5929 w 5929"/>
                <a:gd name="T3" fmla="*/ 24 h 24"/>
                <a:gd name="T4" fmla="*/ 5677 w 5929"/>
                <a:gd name="T5" fmla="*/ 0 h 24"/>
                <a:gd name="T6" fmla="*/ 5677 w 5929"/>
                <a:gd name="T7" fmla="*/ 24 h 24"/>
                <a:gd name="T8" fmla="*/ 5437 w 5929"/>
                <a:gd name="T9" fmla="*/ 0 h 24"/>
                <a:gd name="T10" fmla="*/ 5437 w 5929"/>
                <a:gd name="T11" fmla="*/ 24 h 24"/>
                <a:gd name="T12" fmla="*/ 5185 w 5929"/>
                <a:gd name="T13" fmla="*/ 0 h 24"/>
                <a:gd name="T14" fmla="*/ 5185 w 5929"/>
                <a:gd name="T15" fmla="*/ 24 h 24"/>
                <a:gd name="T16" fmla="*/ 4933 w 5929"/>
                <a:gd name="T17" fmla="*/ 0 h 24"/>
                <a:gd name="T18" fmla="*/ 4933 w 5929"/>
                <a:gd name="T19" fmla="*/ 24 h 24"/>
                <a:gd name="T20" fmla="*/ 4693 w 5929"/>
                <a:gd name="T21" fmla="*/ 0 h 24"/>
                <a:gd name="T22" fmla="*/ 4693 w 5929"/>
                <a:gd name="T23" fmla="*/ 24 h 24"/>
                <a:gd name="T24" fmla="*/ 4441 w 5929"/>
                <a:gd name="T25" fmla="*/ 0 h 24"/>
                <a:gd name="T26" fmla="*/ 4441 w 5929"/>
                <a:gd name="T27" fmla="*/ 24 h 24"/>
                <a:gd name="T28" fmla="*/ 4201 w 5929"/>
                <a:gd name="T29" fmla="*/ 0 h 24"/>
                <a:gd name="T30" fmla="*/ 4201 w 5929"/>
                <a:gd name="T31" fmla="*/ 24 h 24"/>
                <a:gd name="T32" fmla="*/ 3949 w 5929"/>
                <a:gd name="T33" fmla="*/ 0 h 24"/>
                <a:gd name="T34" fmla="*/ 3949 w 5929"/>
                <a:gd name="T35" fmla="*/ 24 h 24"/>
                <a:gd name="T36" fmla="*/ 3709 w 5929"/>
                <a:gd name="T37" fmla="*/ 0 h 24"/>
                <a:gd name="T38" fmla="*/ 3709 w 5929"/>
                <a:gd name="T39" fmla="*/ 24 h 24"/>
                <a:gd name="T40" fmla="*/ 3457 w 5929"/>
                <a:gd name="T41" fmla="*/ 0 h 24"/>
                <a:gd name="T42" fmla="*/ 3457 w 5929"/>
                <a:gd name="T43" fmla="*/ 24 h 24"/>
                <a:gd name="T44" fmla="*/ 3217 w 5929"/>
                <a:gd name="T45" fmla="*/ 0 h 24"/>
                <a:gd name="T46" fmla="*/ 3217 w 5929"/>
                <a:gd name="T47" fmla="*/ 24 h 24"/>
                <a:gd name="T48" fmla="*/ 2965 w 5929"/>
                <a:gd name="T49" fmla="*/ 0 h 24"/>
                <a:gd name="T50" fmla="*/ 2965 w 5929"/>
                <a:gd name="T51" fmla="*/ 24 h 24"/>
                <a:gd name="T52" fmla="*/ 2713 w 5929"/>
                <a:gd name="T53" fmla="*/ 0 h 24"/>
                <a:gd name="T54" fmla="*/ 2713 w 5929"/>
                <a:gd name="T55" fmla="*/ 24 h 24"/>
                <a:gd name="T56" fmla="*/ 2473 w 5929"/>
                <a:gd name="T57" fmla="*/ 0 h 24"/>
                <a:gd name="T58" fmla="*/ 2473 w 5929"/>
                <a:gd name="T59" fmla="*/ 24 h 24"/>
                <a:gd name="T60" fmla="*/ 2220 w 5929"/>
                <a:gd name="T61" fmla="*/ 0 h 24"/>
                <a:gd name="T62" fmla="*/ 2220 w 5929"/>
                <a:gd name="T63" fmla="*/ 24 h 24"/>
                <a:gd name="T64" fmla="*/ 1980 w 5929"/>
                <a:gd name="T65" fmla="*/ 0 h 24"/>
                <a:gd name="T66" fmla="*/ 1980 w 5929"/>
                <a:gd name="T67" fmla="*/ 24 h 24"/>
                <a:gd name="T68" fmla="*/ 1728 w 5929"/>
                <a:gd name="T69" fmla="*/ 0 h 24"/>
                <a:gd name="T70" fmla="*/ 1728 w 5929"/>
                <a:gd name="T71" fmla="*/ 24 h 24"/>
                <a:gd name="T72" fmla="*/ 1488 w 5929"/>
                <a:gd name="T73" fmla="*/ 0 h 24"/>
                <a:gd name="T74" fmla="*/ 1488 w 5929"/>
                <a:gd name="T75" fmla="*/ 24 h 24"/>
                <a:gd name="T76" fmla="*/ 1236 w 5929"/>
                <a:gd name="T77" fmla="*/ 0 h 24"/>
                <a:gd name="T78" fmla="*/ 1236 w 5929"/>
                <a:gd name="T79" fmla="*/ 24 h 24"/>
                <a:gd name="T80" fmla="*/ 996 w 5929"/>
                <a:gd name="T81" fmla="*/ 0 h 24"/>
                <a:gd name="T82" fmla="*/ 996 w 5929"/>
                <a:gd name="T83" fmla="*/ 24 h 24"/>
                <a:gd name="T84" fmla="*/ 744 w 5929"/>
                <a:gd name="T85" fmla="*/ 0 h 24"/>
                <a:gd name="T86" fmla="*/ 744 w 5929"/>
                <a:gd name="T87" fmla="*/ 24 h 24"/>
                <a:gd name="T88" fmla="*/ 492 w 5929"/>
                <a:gd name="T89" fmla="*/ 0 h 24"/>
                <a:gd name="T90" fmla="*/ 492 w 5929"/>
                <a:gd name="T91" fmla="*/ 24 h 24"/>
                <a:gd name="T92" fmla="*/ 252 w 5929"/>
                <a:gd name="T93" fmla="*/ 0 h 24"/>
                <a:gd name="T94" fmla="*/ 252 w 5929"/>
                <a:gd name="T95" fmla="*/ 24 h 24"/>
                <a:gd name="T96" fmla="*/ 0 w 5929"/>
                <a:gd name="T97" fmla="*/ 0 h 24"/>
                <a:gd name="T98" fmla="*/ 0 w 5929"/>
                <a:gd name="T9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29" h="24">
                  <a:moveTo>
                    <a:pt x="5929" y="0"/>
                  </a:moveTo>
                  <a:lnTo>
                    <a:pt x="5929" y="24"/>
                  </a:lnTo>
                  <a:moveTo>
                    <a:pt x="5677" y="0"/>
                  </a:moveTo>
                  <a:lnTo>
                    <a:pt x="5677" y="24"/>
                  </a:lnTo>
                  <a:moveTo>
                    <a:pt x="5437" y="0"/>
                  </a:moveTo>
                  <a:lnTo>
                    <a:pt x="5437" y="24"/>
                  </a:lnTo>
                  <a:moveTo>
                    <a:pt x="5185" y="0"/>
                  </a:moveTo>
                  <a:lnTo>
                    <a:pt x="5185" y="24"/>
                  </a:lnTo>
                  <a:moveTo>
                    <a:pt x="4933" y="0"/>
                  </a:moveTo>
                  <a:lnTo>
                    <a:pt x="4933" y="24"/>
                  </a:lnTo>
                  <a:moveTo>
                    <a:pt x="4693" y="0"/>
                  </a:moveTo>
                  <a:lnTo>
                    <a:pt x="4693" y="24"/>
                  </a:lnTo>
                  <a:moveTo>
                    <a:pt x="4441" y="0"/>
                  </a:moveTo>
                  <a:lnTo>
                    <a:pt x="4441" y="24"/>
                  </a:lnTo>
                  <a:moveTo>
                    <a:pt x="4201" y="0"/>
                  </a:moveTo>
                  <a:lnTo>
                    <a:pt x="4201" y="24"/>
                  </a:lnTo>
                  <a:moveTo>
                    <a:pt x="3949" y="0"/>
                  </a:moveTo>
                  <a:lnTo>
                    <a:pt x="3949" y="24"/>
                  </a:lnTo>
                  <a:moveTo>
                    <a:pt x="3709" y="0"/>
                  </a:moveTo>
                  <a:lnTo>
                    <a:pt x="3709" y="24"/>
                  </a:lnTo>
                  <a:moveTo>
                    <a:pt x="3457" y="0"/>
                  </a:moveTo>
                  <a:lnTo>
                    <a:pt x="3457" y="24"/>
                  </a:lnTo>
                  <a:moveTo>
                    <a:pt x="3217" y="0"/>
                  </a:moveTo>
                  <a:lnTo>
                    <a:pt x="3217" y="24"/>
                  </a:lnTo>
                  <a:moveTo>
                    <a:pt x="2965" y="0"/>
                  </a:moveTo>
                  <a:lnTo>
                    <a:pt x="2965" y="24"/>
                  </a:lnTo>
                  <a:moveTo>
                    <a:pt x="2713" y="0"/>
                  </a:moveTo>
                  <a:lnTo>
                    <a:pt x="2713" y="24"/>
                  </a:lnTo>
                  <a:moveTo>
                    <a:pt x="2473" y="0"/>
                  </a:moveTo>
                  <a:lnTo>
                    <a:pt x="2473" y="24"/>
                  </a:lnTo>
                  <a:moveTo>
                    <a:pt x="2220" y="0"/>
                  </a:moveTo>
                  <a:lnTo>
                    <a:pt x="2220" y="24"/>
                  </a:lnTo>
                  <a:moveTo>
                    <a:pt x="1980" y="0"/>
                  </a:moveTo>
                  <a:lnTo>
                    <a:pt x="1980" y="24"/>
                  </a:lnTo>
                  <a:moveTo>
                    <a:pt x="1728" y="0"/>
                  </a:moveTo>
                  <a:lnTo>
                    <a:pt x="1728" y="24"/>
                  </a:lnTo>
                  <a:moveTo>
                    <a:pt x="1488" y="0"/>
                  </a:moveTo>
                  <a:lnTo>
                    <a:pt x="1488" y="24"/>
                  </a:lnTo>
                  <a:moveTo>
                    <a:pt x="1236" y="0"/>
                  </a:moveTo>
                  <a:lnTo>
                    <a:pt x="1236" y="24"/>
                  </a:lnTo>
                  <a:moveTo>
                    <a:pt x="996" y="0"/>
                  </a:moveTo>
                  <a:lnTo>
                    <a:pt x="996" y="24"/>
                  </a:lnTo>
                  <a:moveTo>
                    <a:pt x="744" y="0"/>
                  </a:moveTo>
                  <a:lnTo>
                    <a:pt x="744" y="24"/>
                  </a:lnTo>
                  <a:moveTo>
                    <a:pt x="492" y="0"/>
                  </a:moveTo>
                  <a:lnTo>
                    <a:pt x="492" y="24"/>
                  </a:lnTo>
                  <a:moveTo>
                    <a:pt x="252" y="0"/>
                  </a:moveTo>
                  <a:lnTo>
                    <a:pt x="252" y="24"/>
                  </a:lnTo>
                  <a:moveTo>
                    <a:pt x="0" y="0"/>
                  </a:moveTo>
                  <a:lnTo>
                    <a:pt x="0" y="24"/>
                  </a:lnTo>
                </a:path>
              </a:pathLst>
            </a:custGeom>
            <a:noFill/>
            <a:ln w="228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Text Box 1036"/>
            <p:cNvSpPr txBox="1">
              <a:spLocks noChangeArrowheads="1"/>
            </p:cNvSpPr>
            <p:nvPr/>
          </p:nvSpPr>
          <p:spPr bwMode="auto">
            <a:xfrm>
              <a:off x="4621" y="4096"/>
              <a:ext cx="143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400" i="1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39" name="Group 1037"/>
          <p:cNvGrpSpPr>
            <a:grpSpLocks/>
          </p:cNvGrpSpPr>
          <p:nvPr/>
        </p:nvGrpSpPr>
        <p:grpSpPr bwMode="auto">
          <a:xfrm>
            <a:off x="5911850" y="57150"/>
            <a:ext cx="2838450" cy="2192338"/>
            <a:chOff x="3724" y="36"/>
            <a:chExt cx="1788" cy="1381"/>
          </a:xfrm>
        </p:grpSpPr>
        <p:sp>
          <p:nvSpPr>
            <p:cNvPr id="1040" name="Rectangle 1038"/>
            <p:cNvSpPr>
              <a:spLocks noChangeArrowheads="1"/>
            </p:cNvSpPr>
            <p:nvPr/>
          </p:nvSpPr>
          <p:spPr bwMode="auto">
            <a:xfrm>
              <a:off x="3724" y="36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41" name="Rectangle 1039"/>
            <p:cNvSpPr>
              <a:spLocks noChangeArrowheads="1"/>
            </p:cNvSpPr>
            <p:nvPr/>
          </p:nvSpPr>
          <p:spPr bwMode="auto">
            <a:xfrm>
              <a:off x="3724" y="474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42" name="Rectangle 1040"/>
            <p:cNvSpPr>
              <a:spLocks noChangeArrowheads="1"/>
            </p:cNvSpPr>
            <p:nvPr/>
          </p:nvSpPr>
          <p:spPr bwMode="auto">
            <a:xfrm>
              <a:off x="3724" y="913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43" name="Rectangle 1041"/>
            <p:cNvSpPr>
              <a:spLocks noChangeArrowheads="1"/>
            </p:cNvSpPr>
            <p:nvPr/>
          </p:nvSpPr>
          <p:spPr bwMode="auto">
            <a:xfrm>
              <a:off x="3845" y="134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044" name="Freeform 1042"/>
            <p:cNvSpPr>
              <a:spLocks noEditPoints="1"/>
            </p:cNvSpPr>
            <p:nvPr/>
          </p:nvSpPr>
          <p:spPr bwMode="auto">
            <a:xfrm>
              <a:off x="3883" y="75"/>
              <a:ext cx="9" cy="1315"/>
            </a:xfrm>
            <a:custGeom>
              <a:avLst/>
              <a:gdLst>
                <a:gd name="T0" fmla="*/ 0 w 36"/>
                <a:gd name="T1" fmla="*/ 0 h 5017"/>
                <a:gd name="T2" fmla="*/ 36 w 36"/>
                <a:gd name="T3" fmla="*/ 0 h 5017"/>
                <a:gd name="T4" fmla="*/ 0 w 36"/>
                <a:gd name="T5" fmla="*/ 1668 h 5017"/>
                <a:gd name="T6" fmla="*/ 36 w 36"/>
                <a:gd name="T7" fmla="*/ 1668 h 5017"/>
                <a:gd name="T8" fmla="*/ 0 w 36"/>
                <a:gd name="T9" fmla="*/ 3349 h 5017"/>
                <a:gd name="T10" fmla="*/ 36 w 36"/>
                <a:gd name="T11" fmla="*/ 3349 h 5017"/>
                <a:gd name="T12" fmla="*/ 0 w 36"/>
                <a:gd name="T13" fmla="*/ 5017 h 5017"/>
                <a:gd name="T14" fmla="*/ 36 w 36"/>
                <a:gd name="T15" fmla="*/ 5017 h 5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017">
                  <a:moveTo>
                    <a:pt x="0" y="0"/>
                  </a:moveTo>
                  <a:lnTo>
                    <a:pt x="36" y="0"/>
                  </a:lnTo>
                  <a:moveTo>
                    <a:pt x="0" y="1668"/>
                  </a:moveTo>
                  <a:lnTo>
                    <a:pt x="36" y="1668"/>
                  </a:lnTo>
                  <a:moveTo>
                    <a:pt x="0" y="3349"/>
                  </a:moveTo>
                  <a:lnTo>
                    <a:pt x="36" y="3349"/>
                  </a:lnTo>
                  <a:moveTo>
                    <a:pt x="0" y="5017"/>
                  </a:moveTo>
                  <a:lnTo>
                    <a:pt x="36" y="5017"/>
                  </a:lnTo>
                </a:path>
              </a:pathLst>
            </a:custGeom>
            <a:noFill/>
            <a:ln w="2286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Rectangle 1043"/>
            <p:cNvSpPr>
              <a:spLocks noChangeArrowheads="1"/>
            </p:cNvSpPr>
            <p:nvPr/>
          </p:nvSpPr>
          <p:spPr bwMode="auto">
            <a:xfrm>
              <a:off x="3892" y="75"/>
              <a:ext cx="1620" cy="1315"/>
            </a:xfrm>
            <a:prstGeom prst="rect">
              <a:avLst/>
            </a:prstGeom>
            <a:solidFill>
              <a:srgbClr val="FFFFFF"/>
            </a:solidFill>
            <a:ln w="762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044"/>
            <p:cNvSpPr>
              <a:spLocks noEditPoints="1"/>
            </p:cNvSpPr>
            <p:nvPr/>
          </p:nvSpPr>
          <p:spPr bwMode="auto">
            <a:xfrm>
              <a:off x="3892" y="75"/>
              <a:ext cx="1620" cy="1315"/>
            </a:xfrm>
            <a:custGeom>
              <a:avLst/>
              <a:gdLst>
                <a:gd name="T0" fmla="*/ 0 w 6169"/>
                <a:gd name="T1" fmla="*/ 5017 h 5017"/>
                <a:gd name="T2" fmla="*/ 6169 w 6169"/>
                <a:gd name="T3" fmla="*/ 5017 h 5017"/>
                <a:gd name="T4" fmla="*/ 6169 w 6169"/>
                <a:gd name="T5" fmla="*/ 5017 h 5017"/>
                <a:gd name="T6" fmla="*/ 6169 w 6169"/>
                <a:gd name="T7" fmla="*/ 0 h 5017"/>
                <a:gd name="T8" fmla="*/ 6169 w 6169"/>
                <a:gd name="T9" fmla="*/ 0 h 5017"/>
                <a:gd name="T10" fmla="*/ 0 w 6169"/>
                <a:gd name="T11" fmla="*/ 0 h 5017"/>
                <a:gd name="T12" fmla="*/ 0 w 6169"/>
                <a:gd name="T13" fmla="*/ 0 h 5017"/>
                <a:gd name="T14" fmla="*/ 0 w 6169"/>
                <a:gd name="T15" fmla="*/ 5017 h 5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9" h="5017">
                  <a:moveTo>
                    <a:pt x="0" y="5017"/>
                  </a:moveTo>
                  <a:lnTo>
                    <a:pt x="6169" y="5017"/>
                  </a:lnTo>
                  <a:moveTo>
                    <a:pt x="6169" y="5017"/>
                  </a:moveTo>
                  <a:lnTo>
                    <a:pt x="6169" y="0"/>
                  </a:lnTo>
                  <a:moveTo>
                    <a:pt x="6169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5017"/>
                  </a:lnTo>
                </a:path>
              </a:pathLst>
            </a:custGeom>
            <a:noFill/>
            <a:ln w="762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045"/>
            <p:cNvSpPr>
              <a:spLocks/>
            </p:cNvSpPr>
            <p:nvPr/>
          </p:nvSpPr>
          <p:spPr bwMode="auto">
            <a:xfrm>
              <a:off x="4996" y="1387"/>
              <a:ext cx="63" cy="3"/>
            </a:xfrm>
            <a:custGeom>
              <a:avLst/>
              <a:gdLst>
                <a:gd name="T0" fmla="*/ 0 w 240"/>
                <a:gd name="T1" fmla="*/ 12 h 12"/>
                <a:gd name="T2" fmla="*/ 0 w 240"/>
                <a:gd name="T3" fmla="*/ 12 h 12"/>
                <a:gd name="T4" fmla="*/ 240 w 240"/>
                <a:gd name="T5" fmla="*/ 12 h 12"/>
                <a:gd name="T6" fmla="*/ 240 w 240"/>
                <a:gd name="T7" fmla="*/ 0 h 12"/>
                <a:gd name="T8" fmla="*/ 0 w 240"/>
                <a:gd name="T9" fmla="*/ 0 h 12"/>
                <a:gd name="T10" fmla="*/ 0 w 240"/>
                <a:gd name="T11" fmla="*/ 12 h 12"/>
                <a:gd name="T12" fmla="*/ 0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0" y="12"/>
                  </a:moveTo>
                  <a:lnTo>
                    <a:pt x="0" y="12"/>
                  </a:lnTo>
                  <a:lnTo>
                    <a:pt x="240" y="12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046"/>
            <p:cNvSpPr>
              <a:spLocks/>
            </p:cNvSpPr>
            <p:nvPr/>
          </p:nvSpPr>
          <p:spPr bwMode="auto">
            <a:xfrm>
              <a:off x="4929" y="1374"/>
              <a:ext cx="67" cy="16"/>
            </a:xfrm>
            <a:custGeom>
              <a:avLst/>
              <a:gdLst>
                <a:gd name="T0" fmla="*/ 0 w 252"/>
                <a:gd name="T1" fmla="*/ 60 h 60"/>
                <a:gd name="T2" fmla="*/ 0 w 252"/>
                <a:gd name="T3" fmla="*/ 60 h 60"/>
                <a:gd name="T4" fmla="*/ 252 w 252"/>
                <a:gd name="T5" fmla="*/ 60 h 60"/>
                <a:gd name="T6" fmla="*/ 252 w 252"/>
                <a:gd name="T7" fmla="*/ 0 h 60"/>
                <a:gd name="T8" fmla="*/ 0 w 252"/>
                <a:gd name="T9" fmla="*/ 0 h 60"/>
                <a:gd name="T10" fmla="*/ 0 w 252"/>
                <a:gd name="T11" fmla="*/ 60 h 60"/>
                <a:gd name="T12" fmla="*/ 0 w 25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60">
                  <a:moveTo>
                    <a:pt x="0" y="60"/>
                  </a:moveTo>
                  <a:lnTo>
                    <a:pt x="0" y="60"/>
                  </a:lnTo>
                  <a:lnTo>
                    <a:pt x="252" y="6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047"/>
            <p:cNvSpPr>
              <a:spLocks/>
            </p:cNvSpPr>
            <p:nvPr/>
          </p:nvSpPr>
          <p:spPr bwMode="auto">
            <a:xfrm>
              <a:off x="4863" y="1346"/>
              <a:ext cx="66" cy="44"/>
            </a:xfrm>
            <a:custGeom>
              <a:avLst/>
              <a:gdLst>
                <a:gd name="T0" fmla="*/ 0 w 252"/>
                <a:gd name="T1" fmla="*/ 168 h 168"/>
                <a:gd name="T2" fmla="*/ 0 w 252"/>
                <a:gd name="T3" fmla="*/ 168 h 168"/>
                <a:gd name="T4" fmla="*/ 252 w 252"/>
                <a:gd name="T5" fmla="*/ 168 h 168"/>
                <a:gd name="T6" fmla="*/ 252 w 252"/>
                <a:gd name="T7" fmla="*/ 0 h 168"/>
                <a:gd name="T8" fmla="*/ 0 w 252"/>
                <a:gd name="T9" fmla="*/ 0 h 168"/>
                <a:gd name="T10" fmla="*/ 0 w 252"/>
                <a:gd name="T11" fmla="*/ 168 h 168"/>
                <a:gd name="T12" fmla="*/ 0 w 252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68">
                  <a:moveTo>
                    <a:pt x="0" y="168"/>
                  </a:moveTo>
                  <a:lnTo>
                    <a:pt x="0" y="168"/>
                  </a:lnTo>
                  <a:lnTo>
                    <a:pt x="252" y="168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048"/>
            <p:cNvSpPr>
              <a:spLocks/>
            </p:cNvSpPr>
            <p:nvPr/>
          </p:nvSpPr>
          <p:spPr bwMode="auto">
            <a:xfrm>
              <a:off x="4800" y="1273"/>
              <a:ext cx="63" cy="117"/>
            </a:xfrm>
            <a:custGeom>
              <a:avLst/>
              <a:gdLst>
                <a:gd name="T0" fmla="*/ 0 w 240"/>
                <a:gd name="T1" fmla="*/ 444 h 444"/>
                <a:gd name="T2" fmla="*/ 0 w 240"/>
                <a:gd name="T3" fmla="*/ 444 h 444"/>
                <a:gd name="T4" fmla="*/ 240 w 240"/>
                <a:gd name="T5" fmla="*/ 444 h 444"/>
                <a:gd name="T6" fmla="*/ 240 w 240"/>
                <a:gd name="T7" fmla="*/ 0 h 444"/>
                <a:gd name="T8" fmla="*/ 0 w 240"/>
                <a:gd name="T9" fmla="*/ 0 h 444"/>
                <a:gd name="T10" fmla="*/ 0 w 240"/>
                <a:gd name="T11" fmla="*/ 444 h 444"/>
                <a:gd name="T12" fmla="*/ 0 w 240"/>
                <a:gd name="T1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44">
                  <a:moveTo>
                    <a:pt x="0" y="444"/>
                  </a:moveTo>
                  <a:lnTo>
                    <a:pt x="0" y="444"/>
                  </a:lnTo>
                  <a:lnTo>
                    <a:pt x="240" y="444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44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049"/>
            <p:cNvSpPr>
              <a:spLocks/>
            </p:cNvSpPr>
            <p:nvPr/>
          </p:nvSpPr>
          <p:spPr bwMode="auto">
            <a:xfrm>
              <a:off x="4734" y="1075"/>
              <a:ext cx="66" cy="315"/>
            </a:xfrm>
            <a:custGeom>
              <a:avLst/>
              <a:gdLst>
                <a:gd name="T0" fmla="*/ 0 w 252"/>
                <a:gd name="T1" fmla="*/ 1200 h 1200"/>
                <a:gd name="T2" fmla="*/ 0 w 252"/>
                <a:gd name="T3" fmla="*/ 1200 h 1200"/>
                <a:gd name="T4" fmla="*/ 252 w 252"/>
                <a:gd name="T5" fmla="*/ 1200 h 1200"/>
                <a:gd name="T6" fmla="*/ 252 w 252"/>
                <a:gd name="T7" fmla="*/ 0 h 1200"/>
                <a:gd name="T8" fmla="*/ 0 w 252"/>
                <a:gd name="T9" fmla="*/ 0 h 1200"/>
                <a:gd name="T10" fmla="*/ 0 w 252"/>
                <a:gd name="T11" fmla="*/ 1200 h 1200"/>
                <a:gd name="T12" fmla="*/ 0 w 252"/>
                <a:gd name="T13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200">
                  <a:moveTo>
                    <a:pt x="0" y="1200"/>
                  </a:moveTo>
                  <a:lnTo>
                    <a:pt x="0" y="1200"/>
                  </a:lnTo>
                  <a:lnTo>
                    <a:pt x="252" y="120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120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050"/>
            <p:cNvSpPr>
              <a:spLocks/>
            </p:cNvSpPr>
            <p:nvPr/>
          </p:nvSpPr>
          <p:spPr bwMode="auto">
            <a:xfrm>
              <a:off x="4671" y="862"/>
              <a:ext cx="63" cy="528"/>
            </a:xfrm>
            <a:custGeom>
              <a:avLst/>
              <a:gdLst>
                <a:gd name="T0" fmla="*/ 0 w 240"/>
                <a:gd name="T1" fmla="*/ 2016 h 2016"/>
                <a:gd name="T2" fmla="*/ 0 w 240"/>
                <a:gd name="T3" fmla="*/ 2016 h 2016"/>
                <a:gd name="T4" fmla="*/ 240 w 240"/>
                <a:gd name="T5" fmla="*/ 2016 h 2016"/>
                <a:gd name="T6" fmla="*/ 240 w 240"/>
                <a:gd name="T7" fmla="*/ 0 h 2016"/>
                <a:gd name="T8" fmla="*/ 0 w 240"/>
                <a:gd name="T9" fmla="*/ 0 h 2016"/>
                <a:gd name="T10" fmla="*/ 0 w 240"/>
                <a:gd name="T11" fmla="*/ 2016 h 2016"/>
                <a:gd name="T12" fmla="*/ 0 w 240"/>
                <a:gd name="T13" fmla="*/ 201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016">
                  <a:moveTo>
                    <a:pt x="0" y="2016"/>
                  </a:moveTo>
                  <a:lnTo>
                    <a:pt x="0" y="2016"/>
                  </a:lnTo>
                  <a:lnTo>
                    <a:pt x="240" y="201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2016"/>
                  </a:lnTo>
                  <a:lnTo>
                    <a:pt x="0" y="2016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051"/>
            <p:cNvSpPr>
              <a:spLocks/>
            </p:cNvSpPr>
            <p:nvPr/>
          </p:nvSpPr>
          <p:spPr bwMode="auto">
            <a:xfrm>
              <a:off x="4605" y="613"/>
              <a:ext cx="66" cy="777"/>
            </a:xfrm>
            <a:custGeom>
              <a:avLst/>
              <a:gdLst>
                <a:gd name="T0" fmla="*/ 0 w 252"/>
                <a:gd name="T1" fmla="*/ 2965 h 2965"/>
                <a:gd name="T2" fmla="*/ 0 w 252"/>
                <a:gd name="T3" fmla="*/ 2965 h 2965"/>
                <a:gd name="T4" fmla="*/ 252 w 252"/>
                <a:gd name="T5" fmla="*/ 2965 h 2965"/>
                <a:gd name="T6" fmla="*/ 252 w 252"/>
                <a:gd name="T7" fmla="*/ 0 h 2965"/>
                <a:gd name="T8" fmla="*/ 0 w 252"/>
                <a:gd name="T9" fmla="*/ 0 h 2965"/>
                <a:gd name="T10" fmla="*/ 0 w 252"/>
                <a:gd name="T11" fmla="*/ 2965 h 2965"/>
                <a:gd name="T12" fmla="*/ 0 w 252"/>
                <a:gd name="T13" fmla="*/ 2965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965">
                  <a:moveTo>
                    <a:pt x="0" y="2965"/>
                  </a:moveTo>
                  <a:lnTo>
                    <a:pt x="0" y="2965"/>
                  </a:lnTo>
                  <a:lnTo>
                    <a:pt x="252" y="2965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965"/>
                  </a:lnTo>
                  <a:lnTo>
                    <a:pt x="0" y="2965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052"/>
            <p:cNvSpPr>
              <a:spLocks/>
            </p:cNvSpPr>
            <p:nvPr/>
          </p:nvSpPr>
          <p:spPr bwMode="auto">
            <a:xfrm>
              <a:off x="4541" y="572"/>
              <a:ext cx="64" cy="818"/>
            </a:xfrm>
            <a:custGeom>
              <a:avLst/>
              <a:gdLst>
                <a:gd name="T0" fmla="*/ 0 w 241"/>
                <a:gd name="T1" fmla="*/ 3121 h 3121"/>
                <a:gd name="T2" fmla="*/ 0 w 241"/>
                <a:gd name="T3" fmla="*/ 3121 h 3121"/>
                <a:gd name="T4" fmla="*/ 241 w 241"/>
                <a:gd name="T5" fmla="*/ 3121 h 3121"/>
                <a:gd name="T6" fmla="*/ 241 w 241"/>
                <a:gd name="T7" fmla="*/ 0 h 3121"/>
                <a:gd name="T8" fmla="*/ 0 w 241"/>
                <a:gd name="T9" fmla="*/ 0 h 3121"/>
                <a:gd name="T10" fmla="*/ 0 w 241"/>
                <a:gd name="T11" fmla="*/ 3121 h 3121"/>
                <a:gd name="T12" fmla="*/ 0 w 241"/>
                <a:gd name="T13" fmla="*/ 3121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3121">
                  <a:moveTo>
                    <a:pt x="0" y="3121"/>
                  </a:moveTo>
                  <a:lnTo>
                    <a:pt x="0" y="3121"/>
                  </a:lnTo>
                  <a:lnTo>
                    <a:pt x="241" y="3121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3121"/>
                  </a:lnTo>
                  <a:lnTo>
                    <a:pt x="0" y="3121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053"/>
            <p:cNvSpPr>
              <a:spLocks/>
            </p:cNvSpPr>
            <p:nvPr/>
          </p:nvSpPr>
          <p:spPr bwMode="auto">
            <a:xfrm>
              <a:off x="4475" y="635"/>
              <a:ext cx="66" cy="755"/>
            </a:xfrm>
            <a:custGeom>
              <a:avLst/>
              <a:gdLst>
                <a:gd name="T0" fmla="*/ 0 w 252"/>
                <a:gd name="T1" fmla="*/ 2881 h 2881"/>
                <a:gd name="T2" fmla="*/ 0 w 252"/>
                <a:gd name="T3" fmla="*/ 2881 h 2881"/>
                <a:gd name="T4" fmla="*/ 252 w 252"/>
                <a:gd name="T5" fmla="*/ 2881 h 2881"/>
                <a:gd name="T6" fmla="*/ 252 w 252"/>
                <a:gd name="T7" fmla="*/ 0 h 2881"/>
                <a:gd name="T8" fmla="*/ 0 w 252"/>
                <a:gd name="T9" fmla="*/ 0 h 2881"/>
                <a:gd name="T10" fmla="*/ 0 w 252"/>
                <a:gd name="T11" fmla="*/ 2881 h 2881"/>
                <a:gd name="T12" fmla="*/ 0 w 252"/>
                <a:gd name="T13" fmla="*/ 2881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881">
                  <a:moveTo>
                    <a:pt x="0" y="2881"/>
                  </a:moveTo>
                  <a:lnTo>
                    <a:pt x="0" y="2881"/>
                  </a:lnTo>
                  <a:lnTo>
                    <a:pt x="252" y="288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881"/>
                  </a:lnTo>
                  <a:lnTo>
                    <a:pt x="0" y="2881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054"/>
            <p:cNvSpPr>
              <a:spLocks/>
            </p:cNvSpPr>
            <p:nvPr/>
          </p:nvSpPr>
          <p:spPr bwMode="auto">
            <a:xfrm>
              <a:off x="4409" y="855"/>
              <a:ext cx="66" cy="535"/>
            </a:xfrm>
            <a:custGeom>
              <a:avLst/>
              <a:gdLst>
                <a:gd name="T0" fmla="*/ 0 w 252"/>
                <a:gd name="T1" fmla="*/ 2040 h 2040"/>
                <a:gd name="T2" fmla="*/ 0 w 252"/>
                <a:gd name="T3" fmla="*/ 2040 h 2040"/>
                <a:gd name="T4" fmla="*/ 252 w 252"/>
                <a:gd name="T5" fmla="*/ 2040 h 2040"/>
                <a:gd name="T6" fmla="*/ 252 w 252"/>
                <a:gd name="T7" fmla="*/ 0 h 2040"/>
                <a:gd name="T8" fmla="*/ 0 w 252"/>
                <a:gd name="T9" fmla="*/ 0 h 2040"/>
                <a:gd name="T10" fmla="*/ 0 w 252"/>
                <a:gd name="T11" fmla="*/ 2040 h 2040"/>
                <a:gd name="T12" fmla="*/ 0 w 252"/>
                <a:gd name="T13" fmla="*/ 204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2040">
                  <a:moveTo>
                    <a:pt x="0" y="2040"/>
                  </a:moveTo>
                  <a:lnTo>
                    <a:pt x="0" y="2040"/>
                  </a:lnTo>
                  <a:lnTo>
                    <a:pt x="252" y="204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040"/>
                  </a:lnTo>
                  <a:lnTo>
                    <a:pt x="0" y="204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055"/>
            <p:cNvSpPr>
              <a:spLocks/>
            </p:cNvSpPr>
            <p:nvPr/>
          </p:nvSpPr>
          <p:spPr bwMode="auto">
            <a:xfrm>
              <a:off x="4346" y="1094"/>
              <a:ext cx="63" cy="296"/>
            </a:xfrm>
            <a:custGeom>
              <a:avLst/>
              <a:gdLst>
                <a:gd name="T0" fmla="*/ 0 w 240"/>
                <a:gd name="T1" fmla="*/ 1128 h 1128"/>
                <a:gd name="T2" fmla="*/ 0 w 240"/>
                <a:gd name="T3" fmla="*/ 1128 h 1128"/>
                <a:gd name="T4" fmla="*/ 240 w 240"/>
                <a:gd name="T5" fmla="*/ 1128 h 1128"/>
                <a:gd name="T6" fmla="*/ 240 w 240"/>
                <a:gd name="T7" fmla="*/ 0 h 1128"/>
                <a:gd name="T8" fmla="*/ 0 w 240"/>
                <a:gd name="T9" fmla="*/ 0 h 1128"/>
                <a:gd name="T10" fmla="*/ 0 w 240"/>
                <a:gd name="T11" fmla="*/ 1128 h 1128"/>
                <a:gd name="T12" fmla="*/ 0 w 240"/>
                <a:gd name="T13" fmla="*/ 1128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128">
                  <a:moveTo>
                    <a:pt x="0" y="1128"/>
                  </a:moveTo>
                  <a:lnTo>
                    <a:pt x="0" y="1128"/>
                  </a:lnTo>
                  <a:lnTo>
                    <a:pt x="240" y="1128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112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056"/>
            <p:cNvSpPr>
              <a:spLocks/>
            </p:cNvSpPr>
            <p:nvPr/>
          </p:nvSpPr>
          <p:spPr bwMode="auto">
            <a:xfrm>
              <a:off x="4280" y="1264"/>
              <a:ext cx="66" cy="126"/>
            </a:xfrm>
            <a:custGeom>
              <a:avLst/>
              <a:gdLst>
                <a:gd name="T0" fmla="*/ 0 w 252"/>
                <a:gd name="T1" fmla="*/ 480 h 480"/>
                <a:gd name="T2" fmla="*/ 0 w 252"/>
                <a:gd name="T3" fmla="*/ 480 h 480"/>
                <a:gd name="T4" fmla="*/ 252 w 252"/>
                <a:gd name="T5" fmla="*/ 480 h 480"/>
                <a:gd name="T6" fmla="*/ 252 w 252"/>
                <a:gd name="T7" fmla="*/ 0 h 480"/>
                <a:gd name="T8" fmla="*/ 0 w 252"/>
                <a:gd name="T9" fmla="*/ 0 h 480"/>
                <a:gd name="T10" fmla="*/ 0 w 252"/>
                <a:gd name="T11" fmla="*/ 480 h 480"/>
                <a:gd name="T12" fmla="*/ 0 w 252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480">
                  <a:moveTo>
                    <a:pt x="0" y="480"/>
                  </a:moveTo>
                  <a:lnTo>
                    <a:pt x="0" y="480"/>
                  </a:lnTo>
                  <a:lnTo>
                    <a:pt x="252" y="480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057"/>
            <p:cNvSpPr>
              <a:spLocks/>
            </p:cNvSpPr>
            <p:nvPr/>
          </p:nvSpPr>
          <p:spPr bwMode="auto">
            <a:xfrm>
              <a:off x="4217" y="1349"/>
              <a:ext cx="63" cy="41"/>
            </a:xfrm>
            <a:custGeom>
              <a:avLst/>
              <a:gdLst>
                <a:gd name="T0" fmla="*/ 0 w 240"/>
                <a:gd name="T1" fmla="*/ 156 h 156"/>
                <a:gd name="T2" fmla="*/ 0 w 240"/>
                <a:gd name="T3" fmla="*/ 156 h 156"/>
                <a:gd name="T4" fmla="*/ 240 w 240"/>
                <a:gd name="T5" fmla="*/ 156 h 156"/>
                <a:gd name="T6" fmla="*/ 240 w 240"/>
                <a:gd name="T7" fmla="*/ 0 h 156"/>
                <a:gd name="T8" fmla="*/ 0 w 240"/>
                <a:gd name="T9" fmla="*/ 0 h 156"/>
                <a:gd name="T10" fmla="*/ 0 w 240"/>
                <a:gd name="T11" fmla="*/ 156 h 156"/>
                <a:gd name="T12" fmla="*/ 0 w 240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56">
                  <a:moveTo>
                    <a:pt x="0" y="156"/>
                  </a:moveTo>
                  <a:lnTo>
                    <a:pt x="0" y="156"/>
                  </a:lnTo>
                  <a:lnTo>
                    <a:pt x="240" y="15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1058"/>
            <p:cNvSpPr>
              <a:spLocks/>
            </p:cNvSpPr>
            <p:nvPr/>
          </p:nvSpPr>
          <p:spPr bwMode="auto">
            <a:xfrm>
              <a:off x="4151" y="1380"/>
              <a:ext cx="66" cy="10"/>
            </a:xfrm>
            <a:custGeom>
              <a:avLst/>
              <a:gdLst>
                <a:gd name="T0" fmla="*/ 0 w 252"/>
                <a:gd name="T1" fmla="*/ 36 h 36"/>
                <a:gd name="T2" fmla="*/ 0 w 252"/>
                <a:gd name="T3" fmla="*/ 36 h 36"/>
                <a:gd name="T4" fmla="*/ 252 w 252"/>
                <a:gd name="T5" fmla="*/ 36 h 36"/>
                <a:gd name="T6" fmla="*/ 252 w 252"/>
                <a:gd name="T7" fmla="*/ 0 h 36"/>
                <a:gd name="T8" fmla="*/ 0 w 252"/>
                <a:gd name="T9" fmla="*/ 0 h 36"/>
                <a:gd name="T10" fmla="*/ 0 w 252"/>
                <a:gd name="T11" fmla="*/ 36 h 36"/>
                <a:gd name="T12" fmla="*/ 0 w 25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6">
                  <a:moveTo>
                    <a:pt x="0" y="36"/>
                  </a:moveTo>
                  <a:lnTo>
                    <a:pt x="0" y="36"/>
                  </a:lnTo>
                  <a:lnTo>
                    <a:pt x="252" y="36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1059"/>
            <p:cNvSpPr>
              <a:spLocks/>
            </p:cNvSpPr>
            <p:nvPr/>
          </p:nvSpPr>
          <p:spPr bwMode="auto">
            <a:xfrm>
              <a:off x="4088" y="1387"/>
              <a:ext cx="63" cy="3"/>
            </a:xfrm>
            <a:custGeom>
              <a:avLst/>
              <a:gdLst>
                <a:gd name="T0" fmla="*/ 0 w 240"/>
                <a:gd name="T1" fmla="*/ 12 h 12"/>
                <a:gd name="T2" fmla="*/ 0 w 240"/>
                <a:gd name="T3" fmla="*/ 12 h 12"/>
                <a:gd name="T4" fmla="*/ 240 w 240"/>
                <a:gd name="T5" fmla="*/ 12 h 12"/>
                <a:gd name="T6" fmla="*/ 240 w 240"/>
                <a:gd name="T7" fmla="*/ 0 h 12"/>
                <a:gd name="T8" fmla="*/ 0 w 240"/>
                <a:gd name="T9" fmla="*/ 0 h 12"/>
                <a:gd name="T10" fmla="*/ 0 w 240"/>
                <a:gd name="T11" fmla="*/ 12 h 12"/>
                <a:gd name="T12" fmla="*/ 0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0" y="12"/>
                  </a:moveTo>
                  <a:lnTo>
                    <a:pt x="0" y="12"/>
                  </a:lnTo>
                  <a:lnTo>
                    <a:pt x="240" y="12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0C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1060"/>
            <p:cNvSpPr>
              <a:spLocks/>
            </p:cNvSpPr>
            <p:nvPr/>
          </p:nvSpPr>
          <p:spPr bwMode="auto">
            <a:xfrm>
              <a:off x="4113" y="1383"/>
              <a:ext cx="6" cy="10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1061"/>
            <p:cNvSpPr>
              <a:spLocks/>
            </p:cNvSpPr>
            <p:nvPr/>
          </p:nvSpPr>
          <p:spPr bwMode="auto">
            <a:xfrm>
              <a:off x="4119" y="1387"/>
              <a:ext cx="3" cy="6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1062"/>
            <p:cNvSpPr>
              <a:spLocks/>
            </p:cNvSpPr>
            <p:nvPr/>
          </p:nvSpPr>
          <p:spPr bwMode="auto">
            <a:xfrm>
              <a:off x="4119" y="1383"/>
              <a:ext cx="6" cy="10"/>
            </a:xfrm>
            <a:custGeom>
              <a:avLst/>
              <a:gdLst>
                <a:gd name="T0" fmla="*/ 24 w 24"/>
                <a:gd name="T1" fmla="*/ 24 h 36"/>
                <a:gd name="T2" fmla="*/ 24 w 24"/>
                <a:gd name="T3" fmla="*/ 0 h 36"/>
                <a:gd name="T4" fmla="*/ 0 w 24"/>
                <a:gd name="T5" fmla="*/ 0 h 36"/>
                <a:gd name="T6" fmla="*/ 0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1063"/>
            <p:cNvSpPr>
              <a:spLocks/>
            </p:cNvSpPr>
            <p:nvPr/>
          </p:nvSpPr>
          <p:spPr bwMode="auto">
            <a:xfrm>
              <a:off x="4125" y="1387"/>
              <a:ext cx="4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1064"/>
            <p:cNvSpPr>
              <a:spLocks/>
            </p:cNvSpPr>
            <p:nvPr/>
          </p:nvSpPr>
          <p:spPr bwMode="auto">
            <a:xfrm>
              <a:off x="4125" y="1380"/>
              <a:ext cx="7" cy="10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0 w 24"/>
                <a:gd name="T5" fmla="*/ 12 h 36"/>
                <a:gd name="T6" fmla="*/ 0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1065"/>
            <p:cNvSpPr>
              <a:spLocks/>
            </p:cNvSpPr>
            <p:nvPr/>
          </p:nvSpPr>
          <p:spPr bwMode="auto">
            <a:xfrm>
              <a:off x="4132" y="1387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1066"/>
            <p:cNvSpPr>
              <a:spLocks noChangeArrowheads="1"/>
            </p:cNvSpPr>
            <p:nvPr/>
          </p:nvSpPr>
          <p:spPr bwMode="auto">
            <a:xfrm>
              <a:off x="4132" y="1380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067"/>
            <p:cNvSpPr>
              <a:spLocks/>
            </p:cNvSpPr>
            <p:nvPr/>
          </p:nvSpPr>
          <p:spPr bwMode="auto">
            <a:xfrm>
              <a:off x="4138" y="1387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1068"/>
            <p:cNvSpPr>
              <a:spLocks noChangeArrowheads="1"/>
            </p:cNvSpPr>
            <p:nvPr/>
          </p:nvSpPr>
          <p:spPr bwMode="auto">
            <a:xfrm>
              <a:off x="4138" y="1380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069"/>
            <p:cNvSpPr>
              <a:spLocks/>
            </p:cNvSpPr>
            <p:nvPr/>
          </p:nvSpPr>
          <p:spPr bwMode="auto">
            <a:xfrm>
              <a:off x="4144" y="1383"/>
              <a:ext cx="1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1070"/>
            <p:cNvSpPr>
              <a:spLocks noChangeArrowheads="1"/>
            </p:cNvSpPr>
            <p:nvPr/>
          </p:nvSpPr>
          <p:spPr bwMode="auto">
            <a:xfrm>
              <a:off x="4144" y="1380"/>
              <a:ext cx="7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071"/>
            <p:cNvSpPr>
              <a:spLocks/>
            </p:cNvSpPr>
            <p:nvPr/>
          </p:nvSpPr>
          <p:spPr bwMode="auto">
            <a:xfrm>
              <a:off x="4151" y="1383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072"/>
            <p:cNvSpPr>
              <a:spLocks/>
            </p:cNvSpPr>
            <p:nvPr/>
          </p:nvSpPr>
          <p:spPr bwMode="auto">
            <a:xfrm>
              <a:off x="4151" y="1377"/>
              <a:ext cx="6" cy="13"/>
            </a:xfrm>
            <a:custGeom>
              <a:avLst/>
              <a:gdLst>
                <a:gd name="T0" fmla="*/ 24 w 24"/>
                <a:gd name="T1" fmla="*/ 36 h 48"/>
                <a:gd name="T2" fmla="*/ 24 w 24"/>
                <a:gd name="T3" fmla="*/ 0 h 48"/>
                <a:gd name="T4" fmla="*/ 0 w 24"/>
                <a:gd name="T5" fmla="*/ 12 h 48"/>
                <a:gd name="T6" fmla="*/ 0 w 24"/>
                <a:gd name="T7" fmla="*/ 48 h 48"/>
                <a:gd name="T8" fmla="*/ 24 w 24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24" y="36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073"/>
            <p:cNvSpPr>
              <a:spLocks/>
            </p:cNvSpPr>
            <p:nvPr/>
          </p:nvSpPr>
          <p:spPr bwMode="auto">
            <a:xfrm>
              <a:off x="4157" y="1383"/>
              <a:ext cx="0" cy="4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074"/>
            <p:cNvSpPr>
              <a:spLocks/>
            </p:cNvSpPr>
            <p:nvPr/>
          </p:nvSpPr>
          <p:spPr bwMode="auto">
            <a:xfrm>
              <a:off x="4157" y="1377"/>
              <a:ext cx="6" cy="10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0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1075"/>
            <p:cNvSpPr>
              <a:spLocks/>
            </p:cNvSpPr>
            <p:nvPr/>
          </p:nvSpPr>
          <p:spPr bwMode="auto">
            <a:xfrm>
              <a:off x="4163" y="1383"/>
              <a:ext cx="1" cy="4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1076"/>
            <p:cNvSpPr>
              <a:spLocks/>
            </p:cNvSpPr>
            <p:nvPr/>
          </p:nvSpPr>
          <p:spPr bwMode="auto">
            <a:xfrm>
              <a:off x="4160" y="1377"/>
              <a:ext cx="10" cy="10"/>
            </a:xfrm>
            <a:custGeom>
              <a:avLst/>
              <a:gdLst>
                <a:gd name="T0" fmla="*/ 36 w 36"/>
                <a:gd name="T1" fmla="*/ 36 h 36"/>
                <a:gd name="T2" fmla="*/ 24 w 36"/>
                <a:gd name="T3" fmla="*/ 0 h 36"/>
                <a:gd name="T4" fmla="*/ 0 w 36"/>
                <a:gd name="T5" fmla="*/ 0 h 36"/>
                <a:gd name="T6" fmla="*/ 12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1077"/>
            <p:cNvSpPr>
              <a:spLocks/>
            </p:cNvSpPr>
            <p:nvPr/>
          </p:nvSpPr>
          <p:spPr bwMode="auto">
            <a:xfrm>
              <a:off x="4170" y="1380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1078"/>
            <p:cNvSpPr>
              <a:spLocks/>
            </p:cNvSpPr>
            <p:nvPr/>
          </p:nvSpPr>
          <p:spPr bwMode="auto">
            <a:xfrm>
              <a:off x="4166" y="1377"/>
              <a:ext cx="10" cy="10"/>
            </a:xfrm>
            <a:custGeom>
              <a:avLst/>
              <a:gdLst>
                <a:gd name="T0" fmla="*/ 36 w 36"/>
                <a:gd name="T1" fmla="*/ 36 h 36"/>
                <a:gd name="T2" fmla="*/ 24 w 36"/>
                <a:gd name="T3" fmla="*/ 0 h 36"/>
                <a:gd name="T4" fmla="*/ 0 w 36"/>
                <a:gd name="T5" fmla="*/ 0 h 36"/>
                <a:gd name="T6" fmla="*/ 12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1079"/>
            <p:cNvSpPr>
              <a:spLocks/>
            </p:cNvSpPr>
            <p:nvPr/>
          </p:nvSpPr>
          <p:spPr bwMode="auto">
            <a:xfrm>
              <a:off x="4176" y="1380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1080"/>
            <p:cNvSpPr>
              <a:spLocks/>
            </p:cNvSpPr>
            <p:nvPr/>
          </p:nvSpPr>
          <p:spPr bwMode="auto">
            <a:xfrm>
              <a:off x="4173" y="1374"/>
              <a:ext cx="9" cy="13"/>
            </a:xfrm>
            <a:custGeom>
              <a:avLst/>
              <a:gdLst>
                <a:gd name="T0" fmla="*/ 36 w 36"/>
                <a:gd name="T1" fmla="*/ 36 h 48"/>
                <a:gd name="T2" fmla="*/ 24 w 36"/>
                <a:gd name="T3" fmla="*/ 0 h 48"/>
                <a:gd name="T4" fmla="*/ 0 w 36"/>
                <a:gd name="T5" fmla="*/ 12 h 48"/>
                <a:gd name="T6" fmla="*/ 12 w 36"/>
                <a:gd name="T7" fmla="*/ 48 h 48"/>
                <a:gd name="T8" fmla="*/ 36 w 36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36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1081"/>
            <p:cNvSpPr>
              <a:spLocks/>
            </p:cNvSpPr>
            <p:nvPr/>
          </p:nvSpPr>
          <p:spPr bwMode="auto">
            <a:xfrm>
              <a:off x="4182" y="1380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1082"/>
            <p:cNvSpPr>
              <a:spLocks/>
            </p:cNvSpPr>
            <p:nvPr/>
          </p:nvSpPr>
          <p:spPr bwMode="auto">
            <a:xfrm>
              <a:off x="4179" y="1374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1083"/>
            <p:cNvSpPr>
              <a:spLocks/>
            </p:cNvSpPr>
            <p:nvPr/>
          </p:nvSpPr>
          <p:spPr bwMode="auto">
            <a:xfrm>
              <a:off x="4185" y="1377"/>
              <a:ext cx="1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1084"/>
            <p:cNvSpPr>
              <a:spLocks/>
            </p:cNvSpPr>
            <p:nvPr/>
          </p:nvSpPr>
          <p:spPr bwMode="auto">
            <a:xfrm>
              <a:off x="4182" y="1374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1085"/>
            <p:cNvSpPr>
              <a:spLocks/>
            </p:cNvSpPr>
            <p:nvPr/>
          </p:nvSpPr>
          <p:spPr bwMode="auto">
            <a:xfrm>
              <a:off x="4188" y="1377"/>
              <a:ext cx="4" cy="6"/>
            </a:xfrm>
            <a:custGeom>
              <a:avLst/>
              <a:gdLst>
                <a:gd name="T0" fmla="*/ 12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1086"/>
            <p:cNvSpPr>
              <a:spLocks/>
            </p:cNvSpPr>
            <p:nvPr/>
          </p:nvSpPr>
          <p:spPr bwMode="auto">
            <a:xfrm>
              <a:off x="4188" y="1371"/>
              <a:ext cx="7" cy="12"/>
            </a:xfrm>
            <a:custGeom>
              <a:avLst/>
              <a:gdLst>
                <a:gd name="T0" fmla="*/ 24 w 24"/>
                <a:gd name="T1" fmla="*/ 36 h 48"/>
                <a:gd name="T2" fmla="*/ 12 w 24"/>
                <a:gd name="T3" fmla="*/ 0 h 48"/>
                <a:gd name="T4" fmla="*/ 0 w 24"/>
                <a:gd name="T5" fmla="*/ 12 h 48"/>
                <a:gd name="T6" fmla="*/ 12 w 24"/>
                <a:gd name="T7" fmla="*/ 48 h 48"/>
                <a:gd name="T8" fmla="*/ 24 w 24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24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1087"/>
            <p:cNvSpPr>
              <a:spLocks/>
            </p:cNvSpPr>
            <p:nvPr/>
          </p:nvSpPr>
          <p:spPr bwMode="auto">
            <a:xfrm>
              <a:off x="4195" y="1377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1088"/>
            <p:cNvSpPr>
              <a:spLocks/>
            </p:cNvSpPr>
            <p:nvPr/>
          </p:nvSpPr>
          <p:spPr bwMode="auto">
            <a:xfrm>
              <a:off x="4192" y="1371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1089"/>
            <p:cNvSpPr>
              <a:spLocks/>
            </p:cNvSpPr>
            <p:nvPr/>
          </p:nvSpPr>
          <p:spPr bwMode="auto">
            <a:xfrm>
              <a:off x="4198" y="1374"/>
              <a:ext cx="0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1090"/>
            <p:cNvSpPr>
              <a:spLocks/>
            </p:cNvSpPr>
            <p:nvPr/>
          </p:nvSpPr>
          <p:spPr bwMode="auto">
            <a:xfrm>
              <a:off x="4198" y="1368"/>
              <a:ext cx="6" cy="12"/>
            </a:xfrm>
            <a:custGeom>
              <a:avLst/>
              <a:gdLst>
                <a:gd name="T0" fmla="*/ 24 w 24"/>
                <a:gd name="T1" fmla="*/ 36 h 48"/>
                <a:gd name="T2" fmla="*/ 12 w 24"/>
                <a:gd name="T3" fmla="*/ 0 h 48"/>
                <a:gd name="T4" fmla="*/ 0 w 24"/>
                <a:gd name="T5" fmla="*/ 12 h 48"/>
                <a:gd name="T6" fmla="*/ 0 w 24"/>
                <a:gd name="T7" fmla="*/ 48 h 48"/>
                <a:gd name="T8" fmla="*/ 24 w 24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24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091"/>
            <p:cNvSpPr>
              <a:spLocks/>
            </p:cNvSpPr>
            <p:nvPr/>
          </p:nvSpPr>
          <p:spPr bwMode="auto">
            <a:xfrm>
              <a:off x="4204" y="1374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092"/>
            <p:cNvSpPr>
              <a:spLocks/>
            </p:cNvSpPr>
            <p:nvPr/>
          </p:nvSpPr>
          <p:spPr bwMode="auto">
            <a:xfrm>
              <a:off x="4201" y="1368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093"/>
            <p:cNvSpPr>
              <a:spLocks/>
            </p:cNvSpPr>
            <p:nvPr/>
          </p:nvSpPr>
          <p:spPr bwMode="auto">
            <a:xfrm>
              <a:off x="4207" y="1371"/>
              <a:ext cx="1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094"/>
            <p:cNvSpPr>
              <a:spLocks/>
            </p:cNvSpPr>
            <p:nvPr/>
          </p:nvSpPr>
          <p:spPr bwMode="auto">
            <a:xfrm>
              <a:off x="4204" y="1365"/>
              <a:ext cx="10" cy="12"/>
            </a:xfrm>
            <a:custGeom>
              <a:avLst/>
              <a:gdLst>
                <a:gd name="T0" fmla="*/ 36 w 36"/>
                <a:gd name="T1" fmla="*/ 36 h 48"/>
                <a:gd name="T2" fmla="*/ 24 w 36"/>
                <a:gd name="T3" fmla="*/ 0 h 48"/>
                <a:gd name="T4" fmla="*/ 0 w 36"/>
                <a:gd name="T5" fmla="*/ 12 h 48"/>
                <a:gd name="T6" fmla="*/ 12 w 36"/>
                <a:gd name="T7" fmla="*/ 48 h 48"/>
                <a:gd name="T8" fmla="*/ 36 w 36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36"/>
                  </a:move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095"/>
            <p:cNvSpPr>
              <a:spLocks/>
            </p:cNvSpPr>
            <p:nvPr/>
          </p:nvSpPr>
          <p:spPr bwMode="auto">
            <a:xfrm>
              <a:off x="4214" y="1371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096"/>
            <p:cNvSpPr>
              <a:spLocks/>
            </p:cNvSpPr>
            <p:nvPr/>
          </p:nvSpPr>
          <p:spPr bwMode="auto">
            <a:xfrm>
              <a:off x="4211" y="1365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097"/>
            <p:cNvSpPr>
              <a:spLocks/>
            </p:cNvSpPr>
            <p:nvPr/>
          </p:nvSpPr>
          <p:spPr bwMode="auto">
            <a:xfrm>
              <a:off x="4217" y="1368"/>
              <a:ext cx="0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098"/>
            <p:cNvSpPr>
              <a:spLocks/>
            </p:cNvSpPr>
            <p:nvPr/>
          </p:nvSpPr>
          <p:spPr bwMode="auto">
            <a:xfrm>
              <a:off x="4214" y="1361"/>
              <a:ext cx="9" cy="13"/>
            </a:xfrm>
            <a:custGeom>
              <a:avLst/>
              <a:gdLst>
                <a:gd name="T0" fmla="*/ 36 w 36"/>
                <a:gd name="T1" fmla="*/ 36 h 48"/>
                <a:gd name="T2" fmla="*/ 12 w 36"/>
                <a:gd name="T3" fmla="*/ 0 h 48"/>
                <a:gd name="T4" fmla="*/ 0 w 36"/>
                <a:gd name="T5" fmla="*/ 12 h 48"/>
                <a:gd name="T6" fmla="*/ 12 w 36"/>
                <a:gd name="T7" fmla="*/ 48 h 48"/>
                <a:gd name="T8" fmla="*/ 36 w 36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099"/>
            <p:cNvSpPr>
              <a:spLocks/>
            </p:cNvSpPr>
            <p:nvPr/>
          </p:nvSpPr>
          <p:spPr bwMode="auto">
            <a:xfrm>
              <a:off x="4223" y="1365"/>
              <a:ext cx="0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100"/>
            <p:cNvSpPr>
              <a:spLocks/>
            </p:cNvSpPr>
            <p:nvPr/>
          </p:nvSpPr>
          <p:spPr bwMode="auto">
            <a:xfrm>
              <a:off x="4217" y="1361"/>
              <a:ext cx="9" cy="10"/>
            </a:xfrm>
            <a:custGeom>
              <a:avLst/>
              <a:gdLst>
                <a:gd name="T0" fmla="*/ 36 w 36"/>
                <a:gd name="T1" fmla="*/ 24 h 36"/>
                <a:gd name="T2" fmla="*/ 24 w 36"/>
                <a:gd name="T3" fmla="*/ 0 h 36"/>
                <a:gd name="T4" fmla="*/ 0 w 36"/>
                <a:gd name="T5" fmla="*/ 0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1101"/>
            <p:cNvSpPr>
              <a:spLocks/>
            </p:cNvSpPr>
            <p:nvPr/>
          </p:nvSpPr>
          <p:spPr bwMode="auto">
            <a:xfrm>
              <a:off x="4226" y="1365"/>
              <a:ext cx="1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102"/>
            <p:cNvSpPr>
              <a:spLocks/>
            </p:cNvSpPr>
            <p:nvPr/>
          </p:nvSpPr>
          <p:spPr bwMode="auto">
            <a:xfrm>
              <a:off x="4223" y="1358"/>
              <a:ext cx="10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12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103"/>
            <p:cNvSpPr>
              <a:spLocks/>
            </p:cNvSpPr>
            <p:nvPr/>
          </p:nvSpPr>
          <p:spPr bwMode="auto">
            <a:xfrm>
              <a:off x="4229" y="1361"/>
              <a:ext cx="4" cy="4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104"/>
            <p:cNvSpPr>
              <a:spLocks/>
            </p:cNvSpPr>
            <p:nvPr/>
          </p:nvSpPr>
          <p:spPr bwMode="auto">
            <a:xfrm>
              <a:off x="4226" y="1355"/>
              <a:ext cx="10" cy="10"/>
            </a:xfrm>
            <a:custGeom>
              <a:avLst/>
              <a:gdLst>
                <a:gd name="T0" fmla="*/ 36 w 36"/>
                <a:gd name="T1" fmla="*/ 36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1105"/>
            <p:cNvSpPr>
              <a:spLocks/>
            </p:cNvSpPr>
            <p:nvPr/>
          </p:nvSpPr>
          <p:spPr bwMode="auto">
            <a:xfrm>
              <a:off x="4233" y="1358"/>
              <a:ext cx="3" cy="7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1106"/>
            <p:cNvSpPr>
              <a:spLocks/>
            </p:cNvSpPr>
            <p:nvPr/>
          </p:nvSpPr>
          <p:spPr bwMode="auto">
            <a:xfrm>
              <a:off x="4229" y="1355"/>
              <a:ext cx="10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0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107"/>
            <p:cNvSpPr>
              <a:spLocks/>
            </p:cNvSpPr>
            <p:nvPr/>
          </p:nvSpPr>
          <p:spPr bwMode="auto">
            <a:xfrm>
              <a:off x="4236" y="1358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108"/>
            <p:cNvSpPr>
              <a:spLocks/>
            </p:cNvSpPr>
            <p:nvPr/>
          </p:nvSpPr>
          <p:spPr bwMode="auto">
            <a:xfrm>
              <a:off x="4233" y="1352"/>
              <a:ext cx="9" cy="9"/>
            </a:xfrm>
            <a:custGeom>
              <a:avLst/>
              <a:gdLst>
                <a:gd name="T0" fmla="*/ 36 w 36"/>
                <a:gd name="T1" fmla="*/ 36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1109"/>
            <p:cNvSpPr>
              <a:spLocks/>
            </p:cNvSpPr>
            <p:nvPr/>
          </p:nvSpPr>
          <p:spPr bwMode="auto">
            <a:xfrm>
              <a:off x="4239" y="1355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110"/>
            <p:cNvSpPr>
              <a:spLocks/>
            </p:cNvSpPr>
            <p:nvPr/>
          </p:nvSpPr>
          <p:spPr bwMode="auto">
            <a:xfrm>
              <a:off x="4236" y="1352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0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111"/>
            <p:cNvSpPr>
              <a:spLocks/>
            </p:cNvSpPr>
            <p:nvPr/>
          </p:nvSpPr>
          <p:spPr bwMode="auto">
            <a:xfrm>
              <a:off x="4242" y="1352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1112"/>
            <p:cNvSpPr>
              <a:spLocks/>
            </p:cNvSpPr>
            <p:nvPr/>
          </p:nvSpPr>
          <p:spPr bwMode="auto">
            <a:xfrm>
              <a:off x="4239" y="1349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1113"/>
            <p:cNvSpPr>
              <a:spLocks/>
            </p:cNvSpPr>
            <p:nvPr/>
          </p:nvSpPr>
          <p:spPr bwMode="auto">
            <a:xfrm>
              <a:off x="4245" y="1352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1114"/>
            <p:cNvSpPr>
              <a:spLocks/>
            </p:cNvSpPr>
            <p:nvPr/>
          </p:nvSpPr>
          <p:spPr bwMode="auto">
            <a:xfrm>
              <a:off x="4242" y="1346"/>
              <a:ext cx="10" cy="9"/>
            </a:xfrm>
            <a:custGeom>
              <a:avLst/>
              <a:gdLst>
                <a:gd name="T0" fmla="*/ 36 w 36"/>
                <a:gd name="T1" fmla="*/ 36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1115"/>
            <p:cNvSpPr>
              <a:spLocks/>
            </p:cNvSpPr>
            <p:nvPr/>
          </p:nvSpPr>
          <p:spPr bwMode="auto">
            <a:xfrm>
              <a:off x="4248" y="1349"/>
              <a:ext cx="4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1116"/>
            <p:cNvSpPr>
              <a:spLocks/>
            </p:cNvSpPr>
            <p:nvPr/>
          </p:nvSpPr>
          <p:spPr bwMode="auto">
            <a:xfrm>
              <a:off x="4245" y="1346"/>
              <a:ext cx="7" cy="9"/>
            </a:xfrm>
            <a:custGeom>
              <a:avLst/>
              <a:gdLst>
                <a:gd name="T0" fmla="*/ 24 w 24"/>
                <a:gd name="T1" fmla="*/ 24 h 36"/>
                <a:gd name="T2" fmla="*/ 12 w 24"/>
                <a:gd name="T3" fmla="*/ 0 h 36"/>
                <a:gd name="T4" fmla="*/ 0 w 24"/>
                <a:gd name="T5" fmla="*/ 0 h 36"/>
                <a:gd name="T6" fmla="*/ 24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1117"/>
            <p:cNvSpPr>
              <a:spLocks/>
            </p:cNvSpPr>
            <p:nvPr/>
          </p:nvSpPr>
          <p:spPr bwMode="auto">
            <a:xfrm>
              <a:off x="4252" y="1346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1118"/>
            <p:cNvSpPr>
              <a:spLocks/>
            </p:cNvSpPr>
            <p:nvPr/>
          </p:nvSpPr>
          <p:spPr bwMode="auto">
            <a:xfrm>
              <a:off x="4248" y="1343"/>
              <a:ext cx="7" cy="9"/>
            </a:xfrm>
            <a:custGeom>
              <a:avLst/>
              <a:gdLst>
                <a:gd name="T0" fmla="*/ 24 w 24"/>
                <a:gd name="T1" fmla="*/ 24 h 36"/>
                <a:gd name="T2" fmla="*/ 12 w 24"/>
                <a:gd name="T3" fmla="*/ 0 h 36"/>
                <a:gd name="T4" fmla="*/ 0 w 24"/>
                <a:gd name="T5" fmla="*/ 12 h 36"/>
                <a:gd name="T6" fmla="*/ 24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119"/>
            <p:cNvSpPr>
              <a:spLocks/>
            </p:cNvSpPr>
            <p:nvPr/>
          </p:nvSpPr>
          <p:spPr bwMode="auto">
            <a:xfrm>
              <a:off x="4255" y="1346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120"/>
            <p:cNvSpPr>
              <a:spLocks/>
            </p:cNvSpPr>
            <p:nvPr/>
          </p:nvSpPr>
          <p:spPr bwMode="auto">
            <a:xfrm>
              <a:off x="4252" y="1339"/>
              <a:ext cx="6" cy="10"/>
            </a:xfrm>
            <a:custGeom>
              <a:avLst/>
              <a:gdLst>
                <a:gd name="T0" fmla="*/ 24 w 24"/>
                <a:gd name="T1" fmla="*/ 24 h 36"/>
                <a:gd name="T2" fmla="*/ 0 w 24"/>
                <a:gd name="T3" fmla="*/ 0 h 36"/>
                <a:gd name="T4" fmla="*/ 0 w 24"/>
                <a:gd name="T5" fmla="*/ 12 h 36"/>
                <a:gd name="T6" fmla="*/ 12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1121"/>
            <p:cNvSpPr>
              <a:spLocks/>
            </p:cNvSpPr>
            <p:nvPr/>
          </p:nvSpPr>
          <p:spPr bwMode="auto">
            <a:xfrm>
              <a:off x="4258" y="1343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1122"/>
            <p:cNvSpPr>
              <a:spLocks/>
            </p:cNvSpPr>
            <p:nvPr/>
          </p:nvSpPr>
          <p:spPr bwMode="auto">
            <a:xfrm>
              <a:off x="4252" y="1336"/>
              <a:ext cx="9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1123"/>
            <p:cNvSpPr>
              <a:spLocks/>
            </p:cNvSpPr>
            <p:nvPr/>
          </p:nvSpPr>
          <p:spPr bwMode="auto">
            <a:xfrm>
              <a:off x="4261" y="1339"/>
              <a:ext cx="0" cy="4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1124"/>
            <p:cNvSpPr>
              <a:spLocks/>
            </p:cNvSpPr>
            <p:nvPr/>
          </p:nvSpPr>
          <p:spPr bwMode="auto">
            <a:xfrm>
              <a:off x="4255" y="1333"/>
              <a:ext cx="9" cy="10"/>
            </a:xfrm>
            <a:custGeom>
              <a:avLst/>
              <a:gdLst>
                <a:gd name="T0" fmla="*/ 36 w 36"/>
                <a:gd name="T1" fmla="*/ 36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1125"/>
            <p:cNvSpPr>
              <a:spLocks/>
            </p:cNvSpPr>
            <p:nvPr/>
          </p:nvSpPr>
          <p:spPr bwMode="auto">
            <a:xfrm>
              <a:off x="4264" y="1336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1126"/>
            <p:cNvSpPr>
              <a:spLocks/>
            </p:cNvSpPr>
            <p:nvPr/>
          </p:nvSpPr>
          <p:spPr bwMode="auto">
            <a:xfrm>
              <a:off x="4258" y="1333"/>
              <a:ext cx="9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0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1127"/>
            <p:cNvSpPr>
              <a:spLocks/>
            </p:cNvSpPr>
            <p:nvPr/>
          </p:nvSpPr>
          <p:spPr bwMode="auto">
            <a:xfrm>
              <a:off x="4264" y="1333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1128"/>
            <p:cNvSpPr>
              <a:spLocks/>
            </p:cNvSpPr>
            <p:nvPr/>
          </p:nvSpPr>
          <p:spPr bwMode="auto">
            <a:xfrm>
              <a:off x="4261" y="1330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1129"/>
            <p:cNvSpPr>
              <a:spLocks/>
            </p:cNvSpPr>
            <p:nvPr/>
          </p:nvSpPr>
          <p:spPr bwMode="auto">
            <a:xfrm>
              <a:off x="4267" y="1333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1130"/>
            <p:cNvSpPr>
              <a:spLocks/>
            </p:cNvSpPr>
            <p:nvPr/>
          </p:nvSpPr>
          <p:spPr bwMode="auto">
            <a:xfrm>
              <a:off x="4264" y="1327"/>
              <a:ext cx="10" cy="9"/>
            </a:xfrm>
            <a:custGeom>
              <a:avLst/>
              <a:gdLst>
                <a:gd name="T0" fmla="*/ 36 w 36"/>
                <a:gd name="T1" fmla="*/ 24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1131"/>
            <p:cNvSpPr>
              <a:spLocks/>
            </p:cNvSpPr>
            <p:nvPr/>
          </p:nvSpPr>
          <p:spPr bwMode="auto">
            <a:xfrm>
              <a:off x="4270" y="1330"/>
              <a:ext cx="4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1132"/>
            <p:cNvSpPr>
              <a:spLocks/>
            </p:cNvSpPr>
            <p:nvPr/>
          </p:nvSpPr>
          <p:spPr bwMode="auto">
            <a:xfrm>
              <a:off x="4264" y="1327"/>
              <a:ext cx="10" cy="6"/>
            </a:xfrm>
            <a:custGeom>
              <a:avLst/>
              <a:gdLst>
                <a:gd name="T0" fmla="*/ 36 w 36"/>
                <a:gd name="T1" fmla="*/ 24 h 24"/>
                <a:gd name="T2" fmla="*/ 12 w 36"/>
                <a:gd name="T3" fmla="*/ 0 h 24"/>
                <a:gd name="T4" fmla="*/ 0 w 36"/>
                <a:gd name="T5" fmla="*/ 0 h 24"/>
                <a:gd name="T6" fmla="*/ 36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1133"/>
            <p:cNvSpPr>
              <a:spLocks/>
            </p:cNvSpPr>
            <p:nvPr/>
          </p:nvSpPr>
          <p:spPr bwMode="auto">
            <a:xfrm>
              <a:off x="4274" y="1327"/>
              <a:ext cx="0" cy="6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1134"/>
            <p:cNvSpPr>
              <a:spLocks/>
            </p:cNvSpPr>
            <p:nvPr/>
          </p:nvSpPr>
          <p:spPr bwMode="auto">
            <a:xfrm>
              <a:off x="4267" y="1324"/>
              <a:ext cx="10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1135"/>
            <p:cNvSpPr>
              <a:spLocks/>
            </p:cNvSpPr>
            <p:nvPr/>
          </p:nvSpPr>
          <p:spPr bwMode="auto">
            <a:xfrm>
              <a:off x="4274" y="1327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1136"/>
            <p:cNvSpPr>
              <a:spLocks/>
            </p:cNvSpPr>
            <p:nvPr/>
          </p:nvSpPr>
          <p:spPr bwMode="auto">
            <a:xfrm>
              <a:off x="4270" y="1321"/>
              <a:ext cx="10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1137"/>
            <p:cNvSpPr>
              <a:spLocks/>
            </p:cNvSpPr>
            <p:nvPr/>
          </p:nvSpPr>
          <p:spPr bwMode="auto">
            <a:xfrm>
              <a:off x="4277" y="1324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1138"/>
            <p:cNvSpPr>
              <a:spLocks/>
            </p:cNvSpPr>
            <p:nvPr/>
          </p:nvSpPr>
          <p:spPr bwMode="auto">
            <a:xfrm>
              <a:off x="4270" y="1317"/>
              <a:ext cx="10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1139"/>
            <p:cNvSpPr>
              <a:spLocks/>
            </p:cNvSpPr>
            <p:nvPr/>
          </p:nvSpPr>
          <p:spPr bwMode="auto">
            <a:xfrm>
              <a:off x="4280" y="1321"/>
              <a:ext cx="0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1140"/>
            <p:cNvSpPr>
              <a:spLocks/>
            </p:cNvSpPr>
            <p:nvPr/>
          </p:nvSpPr>
          <p:spPr bwMode="auto">
            <a:xfrm>
              <a:off x="4274" y="1317"/>
              <a:ext cx="9" cy="7"/>
            </a:xfrm>
            <a:custGeom>
              <a:avLst/>
              <a:gdLst>
                <a:gd name="T0" fmla="*/ 36 w 36"/>
                <a:gd name="T1" fmla="*/ 24 h 24"/>
                <a:gd name="T2" fmla="*/ 12 w 36"/>
                <a:gd name="T3" fmla="*/ 0 h 24"/>
                <a:gd name="T4" fmla="*/ 0 w 36"/>
                <a:gd name="T5" fmla="*/ 0 h 24"/>
                <a:gd name="T6" fmla="*/ 24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1141"/>
            <p:cNvSpPr>
              <a:spLocks/>
            </p:cNvSpPr>
            <p:nvPr/>
          </p:nvSpPr>
          <p:spPr bwMode="auto">
            <a:xfrm>
              <a:off x="4280" y="1317"/>
              <a:ext cx="3" cy="7"/>
            </a:xfrm>
            <a:custGeom>
              <a:avLst/>
              <a:gdLst>
                <a:gd name="T0" fmla="*/ 12 w 12"/>
                <a:gd name="T1" fmla="*/ 12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12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1142"/>
            <p:cNvSpPr>
              <a:spLocks/>
            </p:cNvSpPr>
            <p:nvPr/>
          </p:nvSpPr>
          <p:spPr bwMode="auto">
            <a:xfrm>
              <a:off x="4277" y="1314"/>
              <a:ext cx="9" cy="7"/>
            </a:xfrm>
            <a:custGeom>
              <a:avLst/>
              <a:gdLst>
                <a:gd name="T0" fmla="*/ 36 w 36"/>
                <a:gd name="T1" fmla="*/ 24 h 24"/>
                <a:gd name="T2" fmla="*/ 12 w 36"/>
                <a:gd name="T3" fmla="*/ 0 h 24"/>
                <a:gd name="T4" fmla="*/ 0 w 36"/>
                <a:gd name="T5" fmla="*/ 12 h 24"/>
                <a:gd name="T6" fmla="*/ 24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1143"/>
            <p:cNvSpPr>
              <a:spLocks/>
            </p:cNvSpPr>
            <p:nvPr/>
          </p:nvSpPr>
          <p:spPr bwMode="auto">
            <a:xfrm>
              <a:off x="4283" y="1314"/>
              <a:ext cx="3" cy="7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1144"/>
            <p:cNvSpPr>
              <a:spLocks/>
            </p:cNvSpPr>
            <p:nvPr/>
          </p:nvSpPr>
          <p:spPr bwMode="auto">
            <a:xfrm>
              <a:off x="4280" y="1311"/>
              <a:ext cx="9" cy="10"/>
            </a:xfrm>
            <a:custGeom>
              <a:avLst/>
              <a:gdLst>
                <a:gd name="T0" fmla="*/ 36 w 36"/>
                <a:gd name="T1" fmla="*/ 24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1145"/>
            <p:cNvSpPr>
              <a:spLocks/>
            </p:cNvSpPr>
            <p:nvPr/>
          </p:nvSpPr>
          <p:spPr bwMode="auto">
            <a:xfrm>
              <a:off x="4286" y="1311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1146"/>
            <p:cNvSpPr>
              <a:spLocks/>
            </p:cNvSpPr>
            <p:nvPr/>
          </p:nvSpPr>
          <p:spPr bwMode="auto">
            <a:xfrm>
              <a:off x="4280" y="1308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1147"/>
            <p:cNvSpPr>
              <a:spLocks/>
            </p:cNvSpPr>
            <p:nvPr/>
          </p:nvSpPr>
          <p:spPr bwMode="auto">
            <a:xfrm>
              <a:off x="4286" y="1308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1148"/>
            <p:cNvSpPr>
              <a:spLocks/>
            </p:cNvSpPr>
            <p:nvPr/>
          </p:nvSpPr>
          <p:spPr bwMode="auto">
            <a:xfrm>
              <a:off x="4283" y="1305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1149"/>
            <p:cNvSpPr>
              <a:spLocks/>
            </p:cNvSpPr>
            <p:nvPr/>
          </p:nvSpPr>
          <p:spPr bwMode="auto">
            <a:xfrm>
              <a:off x="4289" y="1308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1150"/>
            <p:cNvSpPr>
              <a:spLocks/>
            </p:cNvSpPr>
            <p:nvPr/>
          </p:nvSpPr>
          <p:spPr bwMode="auto">
            <a:xfrm>
              <a:off x="4283" y="1305"/>
              <a:ext cx="9" cy="6"/>
            </a:xfrm>
            <a:custGeom>
              <a:avLst/>
              <a:gdLst>
                <a:gd name="T0" fmla="*/ 36 w 36"/>
                <a:gd name="T1" fmla="*/ 24 h 24"/>
                <a:gd name="T2" fmla="*/ 12 w 36"/>
                <a:gd name="T3" fmla="*/ 0 h 24"/>
                <a:gd name="T4" fmla="*/ 0 w 36"/>
                <a:gd name="T5" fmla="*/ 0 h 24"/>
                <a:gd name="T6" fmla="*/ 36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1151"/>
            <p:cNvSpPr>
              <a:spLocks/>
            </p:cNvSpPr>
            <p:nvPr/>
          </p:nvSpPr>
          <p:spPr bwMode="auto">
            <a:xfrm>
              <a:off x="4289" y="1305"/>
              <a:ext cx="3" cy="6"/>
            </a:xfrm>
            <a:custGeom>
              <a:avLst/>
              <a:gdLst>
                <a:gd name="T0" fmla="*/ 12 w 12"/>
                <a:gd name="T1" fmla="*/ 12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12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1152"/>
            <p:cNvSpPr>
              <a:spLocks/>
            </p:cNvSpPr>
            <p:nvPr/>
          </p:nvSpPr>
          <p:spPr bwMode="auto">
            <a:xfrm>
              <a:off x="4286" y="1302"/>
              <a:ext cx="10" cy="6"/>
            </a:xfrm>
            <a:custGeom>
              <a:avLst/>
              <a:gdLst>
                <a:gd name="T0" fmla="*/ 36 w 36"/>
                <a:gd name="T1" fmla="*/ 24 h 24"/>
                <a:gd name="T2" fmla="*/ 0 w 36"/>
                <a:gd name="T3" fmla="*/ 0 h 24"/>
                <a:gd name="T4" fmla="*/ 0 w 36"/>
                <a:gd name="T5" fmla="*/ 12 h 24"/>
                <a:gd name="T6" fmla="*/ 24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1153"/>
            <p:cNvSpPr>
              <a:spLocks/>
            </p:cNvSpPr>
            <p:nvPr/>
          </p:nvSpPr>
          <p:spPr bwMode="auto">
            <a:xfrm>
              <a:off x="4292" y="1305"/>
              <a:ext cx="4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1154"/>
            <p:cNvSpPr>
              <a:spLocks/>
            </p:cNvSpPr>
            <p:nvPr/>
          </p:nvSpPr>
          <p:spPr bwMode="auto">
            <a:xfrm>
              <a:off x="4286" y="1299"/>
              <a:ext cx="10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1155"/>
            <p:cNvSpPr>
              <a:spLocks/>
            </p:cNvSpPr>
            <p:nvPr/>
          </p:nvSpPr>
          <p:spPr bwMode="auto">
            <a:xfrm>
              <a:off x="4292" y="1302"/>
              <a:ext cx="4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1156"/>
            <p:cNvSpPr>
              <a:spLocks/>
            </p:cNvSpPr>
            <p:nvPr/>
          </p:nvSpPr>
          <p:spPr bwMode="auto">
            <a:xfrm>
              <a:off x="4289" y="1299"/>
              <a:ext cx="10" cy="6"/>
            </a:xfrm>
            <a:custGeom>
              <a:avLst/>
              <a:gdLst>
                <a:gd name="T0" fmla="*/ 36 w 36"/>
                <a:gd name="T1" fmla="*/ 12 h 24"/>
                <a:gd name="T2" fmla="*/ 0 w 36"/>
                <a:gd name="T3" fmla="*/ 0 h 24"/>
                <a:gd name="T4" fmla="*/ 0 w 36"/>
                <a:gd name="T5" fmla="*/ 0 h 24"/>
                <a:gd name="T6" fmla="*/ 24 w 36"/>
                <a:gd name="T7" fmla="*/ 24 h 24"/>
                <a:gd name="T8" fmla="*/ 36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4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1157"/>
            <p:cNvSpPr>
              <a:spLocks/>
            </p:cNvSpPr>
            <p:nvPr/>
          </p:nvSpPr>
          <p:spPr bwMode="auto">
            <a:xfrm>
              <a:off x="4296" y="1299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1158"/>
            <p:cNvSpPr>
              <a:spLocks/>
            </p:cNvSpPr>
            <p:nvPr/>
          </p:nvSpPr>
          <p:spPr bwMode="auto">
            <a:xfrm>
              <a:off x="4289" y="1295"/>
              <a:ext cx="10" cy="7"/>
            </a:xfrm>
            <a:custGeom>
              <a:avLst/>
              <a:gdLst>
                <a:gd name="T0" fmla="*/ 36 w 36"/>
                <a:gd name="T1" fmla="*/ 24 h 24"/>
                <a:gd name="T2" fmla="*/ 12 w 36"/>
                <a:gd name="T3" fmla="*/ 0 h 24"/>
                <a:gd name="T4" fmla="*/ 0 w 36"/>
                <a:gd name="T5" fmla="*/ 12 h 24"/>
                <a:gd name="T6" fmla="*/ 36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1159"/>
            <p:cNvSpPr>
              <a:spLocks/>
            </p:cNvSpPr>
            <p:nvPr/>
          </p:nvSpPr>
          <p:spPr bwMode="auto">
            <a:xfrm>
              <a:off x="4296" y="1295"/>
              <a:ext cx="3" cy="7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1160"/>
            <p:cNvSpPr>
              <a:spLocks/>
            </p:cNvSpPr>
            <p:nvPr/>
          </p:nvSpPr>
          <p:spPr bwMode="auto">
            <a:xfrm>
              <a:off x="4292" y="1292"/>
              <a:ext cx="10" cy="10"/>
            </a:xfrm>
            <a:custGeom>
              <a:avLst/>
              <a:gdLst>
                <a:gd name="T0" fmla="*/ 36 w 36"/>
                <a:gd name="T1" fmla="*/ 24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1161"/>
            <p:cNvSpPr>
              <a:spLocks/>
            </p:cNvSpPr>
            <p:nvPr/>
          </p:nvSpPr>
          <p:spPr bwMode="auto">
            <a:xfrm>
              <a:off x="4299" y="1295"/>
              <a:ext cx="3" cy="4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1162"/>
            <p:cNvSpPr>
              <a:spLocks/>
            </p:cNvSpPr>
            <p:nvPr/>
          </p:nvSpPr>
          <p:spPr bwMode="auto">
            <a:xfrm>
              <a:off x="4292" y="1292"/>
              <a:ext cx="10" cy="7"/>
            </a:xfrm>
            <a:custGeom>
              <a:avLst/>
              <a:gdLst>
                <a:gd name="T0" fmla="*/ 36 w 36"/>
                <a:gd name="T1" fmla="*/ 12 h 24"/>
                <a:gd name="T2" fmla="*/ 12 w 36"/>
                <a:gd name="T3" fmla="*/ 0 h 24"/>
                <a:gd name="T4" fmla="*/ 0 w 36"/>
                <a:gd name="T5" fmla="*/ 0 h 24"/>
                <a:gd name="T6" fmla="*/ 36 w 36"/>
                <a:gd name="T7" fmla="*/ 24 h 24"/>
                <a:gd name="T8" fmla="*/ 36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36" y="24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1163"/>
            <p:cNvSpPr>
              <a:spLocks/>
            </p:cNvSpPr>
            <p:nvPr/>
          </p:nvSpPr>
          <p:spPr bwMode="auto">
            <a:xfrm>
              <a:off x="4299" y="1292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1164"/>
            <p:cNvSpPr>
              <a:spLocks/>
            </p:cNvSpPr>
            <p:nvPr/>
          </p:nvSpPr>
          <p:spPr bwMode="auto">
            <a:xfrm>
              <a:off x="4296" y="1289"/>
              <a:ext cx="9" cy="6"/>
            </a:xfrm>
            <a:custGeom>
              <a:avLst/>
              <a:gdLst>
                <a:gd name="T0" fmla="*/ 36 w 36"/>
                <a:gd name="T1" fmla="*/ 24 h 24"/>
                <a:gd name="T2" fmla="*/ 0 w 36"/>
                <a:gd name="T3" fmla="*/ 0 h 24"/>
                <a:gd name="T4" fmla="*/ 0 w 36"/>
                <a:gd name="T5" fmla="*/ 12 h 24"/>
                <a:gd name="T6" fmla="*/ 24 w 36"/>
                <a:gd name="T7" fmla="*/ 24 h 24"/>
                <a:gd name="T8" fmla="*/ 36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1165"/>
            <p:cNvSpPr>
              <a:spLocks/>
            </p:cNvSpPr>
            <p:nvPr/>
          </p:nvSpPr>
          <p:spPr bwMode="auto">
            <a:xfrm>
              <a:off x="4302" y="1289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1166"/>
            <p:cNvSpPr>
              <a:spLocks/>
            </p:cNvSpPr>
            <p:nvPr/>
          </p:nvSpPr>
          <p:spPr bwMode="auto">
            <a:xfrm>
              <a:off x="4296" y="1286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1167"/>
            <p:cNvSpPr>
              <a:spLocks/>
            </p:cNvSpPr>
            <p:nvPr/>
          </p:nvSpPr>
          <p:spPr bwMode="auto">
            <a:xfrm>
              <a:off x="4302" y="1289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1168"/>
            <p:cNvSpPr>
              <a:spLocks/>
            </p:cNvSpPr>
            <p:nvPr/>
          </p:nvSpPr>
          <p:spPr bwMode="auto">
            <a:xfrm>
              <a:off x="4299" y="1283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1169"/>
            <p:cNvSpPr>
              <a:spLocks/>
            </p:cNvSpPr>
            <p:nvPr/>
          </p:nvSpPr>
          <p:spPr bwMode="auto">
            <a:xfrm>
              <a:off x="4305" y="1286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1170"/>
            <p:cNvSpPr>
              <a:spLocks/>
            </p:cNvSpPr>
            <p:nvPr/>
          </p:nvSpPr>
          <p:spPr bwMode="auto">
            <a:xfrm>
              <a:off x="4299" y="1280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1171"/>
            <p:cNvSpPr>
              <a:spLocks/>
            </p:cNvSpPr>
            <p:nvPr/>
          </p:nvSpPr>
          <p:spPr bwMode="auto">
            <a:xfrm>
              <a:off x="4305" y="1283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1172"/>
            <p:cNvSpPr>
              <a:spLocks/>
            </p:cNvSpPr>
            <p:nvPr/>
          </p:nvSpPr>
          <p:spPr bwMode="auto">
            <a:xfrm>
              <a:off x="4302" y="1277"/>
              <a:ext cx="9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1173"/>
            <p:cNvSpPr>
              <a:spLocks/>
            </p:cNvSpPr>
            <p:nvPr/>
          </p:nvSpPr>
          <p:spPr bwMode="auto">
            <a:xfrm>
              <a:off x="4308" y="1277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1174"/>
            <p:cNvSpPr>
              <a:spLocks/>
            </p:cNvSpPr>
            <p:nvPr/>
          </p:nvSpPr>
          <p:spPr bwMode="auto">
            <a:xfrm>
              <a:off x="4305" y="1273"/>
              <a:ext cx="10" cy="10"/>
            </a:xfrm>
            <a:custGeom>
              <a:avLst/>
              <a:gdLst>
                <a:gd name="T0" fmla="*/ 36 w 36"/>
                <a:gd name="T1" fmla="*/ 12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1175"/>
            <p:cNvSpPr>
              <a:spLocks/>
            </p:cNvSpPr>
            <p:nvPr/>
          </p:nvSpPr>
          <p:spPr bwMode="auto">
            <a:xfrm>
              <a:off x="4311" y="1273"/>
              <a:ext cx="4" cy="4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1176"/>
            <p:cNvSpPr>
              <a:spLocks/>
            </p:cNvSpPr>
            <p:nvPr/>
          </p:nvSpPr>
          <p:spPr bwMode="auto">
            <a:xfrm>
              <a:off x="4305" y="1270"/>
              <a:ext cx="13" cy="7"/>
            </a:xfrm>
            <a:custGeom>
              <a:avLst/>
              <a:gdLst>
                <a:gd name="T0" fmla="*/ 48 w 48"/>
                <a:gd name="T1" fmla="*/ 12 h 24"/>
                <a:gd name="T2" fmla="*/ 12 w 48"/>
                <a:gd name="T3" fmla="*/ 0 h 24"/>
                <a:gd name="T4" fmla="*/ 0 w 48"/>
                <a:gd name="T5" fmla="*/ 12 h 24"/>
                <a:gd name="T6" fmla="*/ 36 w 48"/>
                <a:gd name="T7" fmla="*/ 24 h 24"/>
                <a:gd name="T8" fmla="*/ 48 w 4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24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1177"/>
            <p:cNvSpPr>
              <a:spLocks/>
            </p:cNvSpPr>
            <p:nvPr/>
          </p:nvSpPr>
          <p:spPr bwMode="auto">
            <a:xfrm>
              <a:off x="4311" y="1270"/>
              <a:ext cx="7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1178"/>
            <p:cNvSpPr>
              <a:spLocks/>
            </p:cNvSpPr>
            <p:nvPr/>
          </p:nvSpPr>
          <p:spPr bwMode="auto">
            <a:xfrm>
              <a:off x="4308" y="1264"/>
              <a:ext cx="10" cy="9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24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1179"/>
            <p:cNvSpPr>
              <a:spLocks/>
            </p:cNvSpPr>
            <p:nvPr/>
          </p:nvSpPr>
          <p:spPr bwMode="auto">
            <a:xfrm>
              <a:off x="4315" y="1267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1180"/>
            <p:cNvSpPr>
              <a:spLocks/>
            </p:cNvSpPr>
            <p:nvPr/>
          </p:nvSpPr>
          <p:spPr bwMode="auto">
            <a:xfrm>
              <a:off x="4311" y="1261"/>
              <a:ext cx="10" cy="9"/>
            </a:xfrm>
            <a:custGeom>
              <a:avLst/>
              <a:gdLst>
                <a:gd name="T0" fmla="*/ 36 w 36"/>
                <a:gd name="T1" fmla="*/ 12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1181"/>
            <p:cNvSpPr>
              <a:spLocks/>
            </p:cNvSpPr>
            <p:nvPr/>
          </p:nvSpPr>
          <p:spPr bwMode="auto">
            <a:xfrm>
              <a:off x="4318" y="1261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1182"/>
            <p:cNvSpPr>
              <a:spLocks/>
            </p:cNvSpPr>
            <p:nvPr/>
          </p:nvSpPr>
          <p:spPr bwMode="auto">
            <a:xfrm>
              <a:off x="4311" y="1258"/>
              <a:ext cx="13" cy="6"/>
            </a:xfrm>
            <a:custGeom>
              <a:avLst/>
              <a:gdLst>
                <a:gd name="T0" fmla="*/ 48 w 48"/>
                <a:gd name="T1" fmla="*/ 12 h 24"/>
                <a:gd name="T2" fmla="*/ 12 w 48"/>
                <a:gd name="T3" fmla="*/ 0 h 24"/>
                <a:gd name="T4" fmla="*/ 0 w 48"/>
                <a:gd name="T5" fmla="*/ 12 h 24"/>
                <a:gd name="T6" fmla="*/ 36 w 48"/>
                <a:gd name="T7" fmla="*/ 24 h 24"/>
                <a:gd name="T8" fmla="*/ 48 w 4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24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1183"/>
            <p:cNvSpPr>
              <a:spLocks/>
            </p:cNvSpPr>
            <p:nvPr/>
          </p:nvSpPr>
          <p:spPr bwMode="auto">
            <a:xfrm>
              <a:off x="4321" y="1258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1184"/>
            <p:cNvSpPr>
              <a:spLocks/>
            </p:cNvSpPr>
            <p:nvPr/>
          </p:nvSpPr>
          <p:spPr bwMode="auto">
            <a:xfrm>
              <a:off x="4315" y="1251"/>
              <a:ext cx="9" cy="10"/>
            </a:xfrm>
            <a:custGeom>
              <a:avLst/>
              <a:gdLst>
                <a:gd name="T0" fmla="*/ 36 w 36"/>
                <a:gd name="T1" fmla="*/ 24 h 36"/>
                <a:gd name="T2" fmla="*/ 12 w 36"/>
                <a:gd name="T3" fmla="*/ 0 h 36"/>
                <a:gd name="T4" fmla="*/ 0 w 36"/>
                <a:gd name="T5" fmla="*/ 24 h 36"/>
                <a:gd name="T6" fmla="*/ 36 w 36"/>
                <a:gd name="T7" fmla="*/ 36 h 36"/>
                <a:gd name="T8" fmla="*/ 36 w 36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36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1185"/>
            <p:cNvSpPr>
              <a:spLocks/>
            </p:cNvSpPr>
            <p:nvPr/>
          </p:nvSpPr>
          <p:spPr bwMode="auto">
            <a:xfrm>
              <a:off x="4321" y="1251"/>
              <a:ext cx="3" cy="7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1186"/>
            <p:cNvSpPr>
              <a:spLocks/>
            </p:cNvSpPr>
            <p:nvPr/>
          </p:nvSpPr>
          <p:spPr bwMode="auto">
            <a:xfrm>
              <a:off x="4318" y="1248"/>
              <a:ext cx="9" cy="10"/>
            </a:xfrm>
            <a:custGeom>
              <a:avLst/>
              <a:gdLst>
                <a:gd name="T0" fmla="*/ 36 w 36"/>
                <a:gd name="T1" fmla="*/ 12 h 36"/>
                <a:gd name="T2" fmla="*/ 0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1187"/>
            <p:cNvSpPr>
              <a:spLocks/>
            </p:cNvSpPr>
            <p:nvPr/>
          </p:nvSpPr>
          <p:spPr bwMode="auto">
            <a:xfrm>
              <a:off x="4324" y="1248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1188"/>
            <p:cNvSpPr>
              <a:spLocks/>
            </p:cNvSpPr>
            <p:nvPr/>
          </p:nvSpPr>
          <p:spPr bwMode="auto">
            <a:xfrm>
              <a:off x="4318" y="1242"/>
              <a:ext cx="12" cy="9"/>
            </a:xfrm>
            <a:custGeom>
              <a:avLst/>
              <a:gdLst>
                <a:gd name="T0" fmla="*/ 48 w 48"/>
                <a:gd name="T1" fmla="*/ 24 h 36"/>
                <a:gd name="T2" fmla="*/ 12 w 48"/>
                <a:gd name="T3" fmla="*/ 0 h 36"/>
                <a:gd name="T4" fmla="*/ 0 w 48"/>
                <a:gd name="T5" fmla="*/ 24 h 36"/>
                <a:gd name="T6" fmla="*/ 36 w 48"/>
                <a:gd name="T7" fmla="*/ 36 h 36"/>
                <a:gd name="T8" fmla="*/ 48 w 48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36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1189"/>
            <p:cNvSpPr>
              <a:spLocks/>
            </p:cNvSpPr>
            <p:nvPr/>
          </p:nvSpPr>
          <p:spPr bwMode="auto">
            <a:xfrm>
              <a:off x="4327" y="1242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1190"/>
            <p:cNvSpPr>
              <a:spLocks/>
            </p:cNvSpPr>
            <p:nvPr/>
          </p:nvSpPr>
          <p:spPr bwMode="auto">
            <a:xfrm>
              <a:off x="4321" y="1239"/>
              <a:ext cx="12" cy="9"/>
            </a:xfrm>
            <a:custGeom>
              <a:avLst/>
              <a:gdLst>
                <a:gd name="T0" fmla="*/ 48 w 48"/>
                <a:gd name="T1" fmla="*/ 12 h 36"/>
                <a:gd name="T2" fmla="*/ 12 w 48"/>
                <a:gd name="T3" fmla="*/ 0 h 36"/>
                <a:gd name="T4" fmla="*/ 0 w 48"/>
                <a:gd name="T5" fmla="*/ 12 h 36"/>
                <a:gd name="T6" fmla="*/ 36 w 48"/>
                <a:gd name="T7" fmla="*/ 36 h 36"/>
                <a:gd name="T8" fmla="*/ 48 w 48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8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6" y="3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1191"/>
            <p:cNvSpPr>
              <a:spLocks/>
            </p:cNvSpPr>
            <p:nvPr/>
          </p:nvSpPr>
          <p:spPr bwMode="auto">
            <a:xfrm>
              <a:off x="4327" y="1239"/>
              <a:ext cx="6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1192"/>
            <p:cNvSpPr>
              <a:spLocks/>
            </p:cNvSpPr>
            <p:nvPr/>
          </p:nvSpPr>
          <p:spPr bwMode="auto">
            <a:xfrm>
              <a:off x="4324" y="1229"/>
              <a:ext cx="13" cy="13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1193"/>
            <p:cNvSpPr>
              <a:spLocks/>
            </p:cNvSpPr>
            <p:nvPr/>
          </p:nvSpPr>
          <p:spPr bwMode="auto">
            <a:xfrm>
              <a:off x="4333" y="1229"/>
              <a:ext cx="4" cy="4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1194"/>
            <p:cNvSpPr>
              <a:spLocks/>
            </p:cNvSpPr>
            <p:nvPr/>
          </p:nvSpPr>
          <p:spPr bwMode="auto">
            <a:xfrm>
              <a:off x="4327" y="1217"/>
              <a:ext cx="13" cy="16"/>
            </a:xfrm>
            <a:custGeom>
              <a:avLst/>
              <a:gdLst>
                <a:gd name="T0" fmla="*/ 48 w 48"/>
                <a:gd name="T1" fmla="*/ 24 h 60"/>
                <a:gd name="T2" fmla="*/ 24 w 48"/>
                <a:gd name="T3" fmla="*/ 0 h 60"/>
                <a:gd name="T4" fmla="*/ 0 w 48"/>
                <a:gd name="T5" fmla="*/ 48 h 60"/>
                <a:gd name="T6" fmla="*/ 36 w 48"/>
                <a:gd name="T7" fmla="*/ 60 h 60"/>
                <a:gd name="T8" fmla="*/ 48 w 48"/>
                <a:gd name="T9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24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1195"/>
            <p:cNvSpPr>
              <a:spLocks/>
            </p:cNvSpPr>
            <p:nvPr/>
          </p:nvSpPr>
          <p:spPr bwMode="auto">
            <a:xfrm>
              <a:off x="4337" y="1217"/>
              <a:ext cx="3" cy="6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24 h 24"/>
                <a:gd name="T4" fmla="*/ 12 w 12"/>
                <a:gd name="T5" fmla="*/ 24 h 24"/>
                <a:gd name="T6" fmla="*/ 0 w 12"/>
                <a:gd name="T7" fmla="*/ 0 h 24"/>
                <a:gd name="T8" fmla="*/ 12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1196"/>
            <p:cNvSpPr>
              <a:spLocks/>
            </p:cNvSpPr>
            <p:nvPr/>
          </p:nvSpPr>
          <p:spPr bwMode="auto">
            <a:xfrm>
              <a:off x="4333" y="1207"/>
              <a:ext cx="13" cy="16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36 h 60"/>
                <a:gd name="T6" fmla="*/ 24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1197"/>
            <p:cNvSpPr>
              <a:spLocks/>
            </p:cNvSpPr>
            <p:nvPr/>
          </p:nvSpPr>
          <p:spPr bwMode="auto">
            <a:xfrm>
              <a:off x="4343" y="1207"/>
              <a:ext cx="3" cy="4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1198"/>
            <p:cNvSpPr>
              <a:spLocks/>
            </p:cNvSpPr>
            <p:nvPr/>
          </p:nvSpPr>
          <p:spPr bwMode="auto">
            <a:xfrm>
              <a:off x="4337" y="1195"/>
              <a:ext cx="12" cy="16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48 h 60"/>
                <a:gd name="T6" fmla="*/ 36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1199"/>
            <p:cNvSpPr>
              <a:spLocks/>
            </p:cNvSpPr>
            <p:nvPr/>
          </p:nvSpPr>
          <p:spPr bwMode="auto">
            <a:xfrm>
              <a:off x="4346" y="1195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1200"/>
            <p:cNvSpPr>
              <a:spLocks/>
            </p:cNvSpPr>
            <p:nvPr/>
          </p:nvSpPr>
          <p:spPr bwMode="auto">
            <a:xfrm>
              <a:off x="4340" y="1185"/>
              <a:ext cx="16" cy="13"/>
            </a:xfrm>
            <a:custGeom>
              <a:avLst/>
              <a:gdLst>
                <a:gd name="T0" fmla="*/ 60 w 60"/>
                <a:gd name="T1" fmla="*/ 12 h 48"/>
                <a:gd name="T2" fmla="*/ 24 w 60"/>
                <a:gd name="T3" fmla="*/ 0 h 48"/>
                <a:gd name="T4" fmla="*/ 0 w 60"/>
                <a:gd name="T5" fmla="*/ 36 h 48"/>
                <a:gd name="T6" fmla="*/ 36 w 60"/>
                <a:gd name="T7" fmla="*/ 48 h 48"/>
                <a:gd name="T8" fmla="*/ 60 w 60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8">
                  <a:moveTo>
                    <a:pt x="60" y="12"/>
                  </a:moveTo>
                  <a:lnTo>
                    <a:pt x="24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1201"/>
            <p:cNvSpPr>
              <a:spLocks/>
            </p:cNvSpPr>
            <p:nvPr/>
          </p:nvSpPr>
          <p:spPr bwMode="auto">
            <a:xfrm>
              <a:off x="4349" y="1185"/>
              <a:ext cx="7" cy="4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1202"/>
            <p:cNvSpPr>
              <a:spLocks/>
            </p:cNvSpPr>
            <p:nvPr/>
          </p:nvSpPr>
          <p:spPr bwMode="auto">
            <a:xfrm>
              <a:off x="4346" y="1173"/>
              <a:ext cx="13" cy="16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48 h 60"/>
                <a:gd name="T6" fmla="*/ 36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1203"/>
            <p:cNvSpPr>
              <a:spLocks/>
            </p:cNvSpPr>
            <p:nvPr/>
          </p:nvSpPr>
          <p:spPr bwMode="auto">
            <a:xfrm>
              <a:off x="4356" y="1173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1204"/>
            <p:cNvSpPr>
              <a:spLocks/>
            </p:cNvSpPr>
            <p:nvPr/>
          </p:nvSpPr>
          <p:spPr bwMode="auto">
            <a:xfrm>
              <a:off x="4349" y="1160"/>
              <a:ext cx="16" cy="16"/>
            </a:xfrm>
            <a:custGeom>
              <a:avLst/>
              <a:gdLst>
                <a:gd name="T0" fmla="*/ 60 w 60"/>
                <a:gd name="T1" fmla="*/ 12 h 60"/>
                <a:gd name="T2" fmla="*/ 24 w 60"/>
                <a:gd name="T3" fmla="*/ 0 h 60"/>
                <a:gd name="T4" fmla="*/ 0 w 60"/>
                <a:gd name="T5" fmla="*/ 48 h 60"/>
                <a:gd name="T6" fmla="*/ 36 w 60"/>
                <a:gd name="T7" fmla="*/ 60 h 60"/>
                <a:gd name="T8" fmla="*/ 60 w 60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12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1205"/>
            <p:cNvSpPr>
              <a:spLocks/>
            </p:cNvSpPr>
            <p:nvPr/>
          </p:nvSpPr>
          <p:spPr bwMode="auto">
            <a:xfrm>
              <a:off x="4359" y="1160"/>
              <a:ext cx="6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1206"/>
            <p:cNvSpPr>
              <a:spLocks/>
            </p:cNvSpPr>
            <p:nvPr/>
          </p:nvSpPr>
          <p:spPr bwMode="auto">
            <a:xfrm>
              <a:off x="4356" y="1148"/>
              <a:ext cx="12" cy="15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48 h 60"/>
                <a:gd name="T6" fmla="*/ 36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1207"/>
            <p:cNvSpPr>
              <a:spLocks/>
            </p:cNvSpPr>
            <p:nvPr/>
          </p:nvSpPr>
          <p:spPr bwMode="auto">
            <a:xfrm>
              <a:off x="4365" y="1148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1208"/>
            <p:cNvSpPr>
              <a:spLocks/>
            </p:cNvSpPr>
            <p:nvPr/>
          </p:nvSpPr>
          <p:spPr bwMode="auto">
            <a:xfrm>
              <a:off x="4359" y="1132"/>
              <a:ext cx="12" cy="19"/>
            </a:xfrm>
            <a:custGeom>
              <a:avLst/>
              <a:gdLst>
                <a:gd name="T0" fmla="*/ 48 w 48"/>
                <a:gd name="T1" fmla="*/ 12 h 72"/>
                <a:gd name="T2" fmla="*/ 24 w 48"/>
                <a:gd name="T3" fmla="*/ 0 h 72"/>
                <a:gd name="T4" fmla="*/ 0 w 48"/>
                <a:gd name="T5" fmla="*/ 60 h 72"/>
                <a:gd name="T6" fmla="*/ 36 w 48"/>
                <a:gd name="T7" fmla="*/ 72 h 72"/>
                <a:gd name="T8" fmla="*/ 48 w 48"/>
                <a:gd name="T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48" y="12"/>
                  </a:moveTo>
                  <a:lnTo>
                    <a:pt x="24" y="0"/>
                  </a:lnTo>
                  <a:lnTo>
                    <a:pt x="0" y="60"/>
                  </a:lnTo>
                  <a:lnTo>
                    <a:pt x="36" y="7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1209"/>
            <p:cNvSpPr>
              <a:spLocks/>
            </p:cNvSpPr>
            <p:nvPr/>
          </p:nvSpPr>
          <p:spPr bwMode="auto">
            <a:xfrm>
              <a:off x="4368" y="1132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1210"/>
            <p:cNvSpPr>
              <a:spLocks/>
            </p:cNvSpPr>
            <p:nvPr/>
          </p:nvSpPr>
          <p:spPr bwMode="auto">
            <a:xfrm>
              <a:off x="4365" y="1119"/>
              <a:ext cx="13" cy="16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48 h 60"/>
                <a:gd name="T6" fmla="*/ 24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24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1211"/>
            <p:cNvSpPr>
              <a:spLocks/>
            </p:cNvSpPr>
            <p:nvPr/>
          </p:nvSpPr>
          <p:spPr bwMode="auto">
            <a:xfrm>
              <a:off x="4374" y="1119"/>
              <a:ext cx="4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1212"/>
            <p:cNvSpPr>
              <a:spLocks/>
            </p:cNvSpPr>
            <p:nvPr/>
          </p:nvSpPr>
          <p:spPr bwMode="auto">
            <a:xfrm>
              <a:off x="4368" y="1104"/>
              <a:ext cx="13" cy="18"/>
            </a:xfrm>
            <a:custGeom>
              <a:avLst/>
              <a:gdLst>
                <a:gd name="T0" fmla="*/ 48 w 48"/>
                <a:gd name="T1" fmla="*/ 12 h 72"/>
                <a:gd name="T2" fmla="*/ 12 w 48"/>
                <a:gd name="T3" fmla="*/ 0 h 72"/>
                <a:gd name="T4" fmla="*/ 0 w 48"/>
                <a:gd name="T5" fmla="*/ 60 h 72"/>
                <a:gd name="T6" fmla="*/ 36 w 48"/>
                <a:gd name="T7" fmla="*/ 72 h 72"/>
                <a:gd name="T8" fmla="*/ 48 w 48"/>
                <a:gd name="T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2">
                  <a:moveTo>
                    <a:pt x="48" y="12"/>
                  </a:moveTo>
                  <a:lnTo>
                    <a:pt x="12" y="0"/>
                  </a:lnTo>
                  <a:lnTo>
                    <a:pt x="0" y="60"/>
                  </a:lnTo>
                  <a:lnTo>
                    <a:pt x="36" y="72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1213"/>
            <p:cNvSpPr>
              <a:spLocks/>
            </p:cNvSpPr>
            <p:nvPr/>
          </p:nvSpPr>
          <p:spPr bwMode="auto">
            <a:xfrm>
              <a:off x="4378" y="1104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1214"/>
            <p:cNvSpPr>
              <a:spLocks/>
            </p:cNvSpPr>
            <p:nvPr/>
          </p:nvSpPr>
          <p:spPr bwMode="auto">
            <a:xfrm>
              <a:off x="4371" y="1085"/>
              <a:ext cx="16" cy="22"/>
            </a:xfrm>
            <a:custGeom>
              <a:avLst/>
              <a:gdLst>
                <a:gd name="T0" fmla="*/ 60 w 60"/>
                <a:gd name="T1" fmla="*/ 12 h 84"/>
                <a:gd name="T2" fmla="*/ 24 w 60"/>
                <a:gd name="T3" fmla="*/ 0 h 84"/>
                <a:gd name="T4" fmla="*/ 0 w 60"/>
                <a:gd name="T5" fmla="*/ 72 h 84"/>
                <a:gd name="T6" fmla="*/ 36 w 60"/>
                <a:gd name="T7" fmla="*/ 84 h 84"/>
                <a:gd name="T8" fmla="*/ 60 w 60"/>
                <a:gd name="T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12"/>
                  </a:moveTo>
                  <a:lnTo>
                    <a:pt x="24" y="0"/>
                  </a:lnTo>
                  <a:lnTo>
                    <a:pt x="0" y="72"/>
                  </a:lnTo>
                  <a:lnTo>
                    <a:pt x="36" y="84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1215"/>
            <p:cNvSpPr>
              <a:spLocks/>
            </p:cNvSpPr>
            <p:nvPr/>
          </p:nvSpPr>
          <p:spPr bwMode="auto">
            <a:xfrm>
              <a:off x="4384" y="1085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1216"/>
            <p:cNvSpPr>
              <a:spLocks/>
            </p:cNvSpPr>
            <p:nvPr/>
          </p:nvSpPr>
          <p:spPr bwMode="auto">
            <a:xfrm>
              <a:off x="4378" y="1066"/>
              <a:ext cx="15" cy="22"/>
            </a:xfrm>
            <a:custGeom>
              <a:avLst/>
              <a:gdLst>
                <a:gd name="T0" fmla="*/ 60 w 60"/>
                <a:gd name="T1" fmla="*/ 12 h 84"/>
                <a:gd name="T2" fmla="*/ 24 w 60"/>
                <a:gd name="T3" fmla="*/ 0 h 84"/>
                <a:gd name="T4" fmla="*/ 0 w 60"/>
                <a:gd name="T5" fmla="*/ 72 h 84"/>
                <a:gd name="T6" fmla="*/ 36 w 60"/>
                <a:gd name="T7" fmla="*/ 84 h 84"/>
                <a:gd name="T8" fmla="*/ 60 w 60"/>
                <a:gd name="T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12"/>
                  </a:moveTo>
                  <a:lnTo>
                    <a:pt x="24" y="0"/>
                  </a:lnTo>
                  <a:lnTo>
                    <a:pt x="0" y="72"/>
                  </a:lnTo>
                  <a:lnTo>
                    <a:pt x="36" y="84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1217"/>
            <p:cNvSpPr>
              <a:spLocks/>
            </p:cNvSpPr>
            <p:nvPr/>
          </p:nvSpPr>
          <p:spPr bwMode="auto">
            <a:xfrm>
              <a:off x="4390" y="1066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1218"/>
            <p:cNvSpPr>
              <a:spLocks/>
            </p:cNvSpPr>
            <p:nvPr/>
          </p:nvSpPr>
          <p:spPr bwMode="auto">
            <a:xfrm>
              <a:off x="4384" y="1044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1219"/>
            <p:cNvSpPr>
              <a:spLocks/>
            </p:cNvSpPr>
            <p:nvPr/>
          </p:nvSpPr>
          <p:spPr bwMode="auto">
            <a:xfrm>
              <a:off x="4396" y="1044"/>
              <a:ext cx="4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1220"/>
            <p:cNvSpPr>
              <a:spLocks/>
            </p:cNvSpPr>
            <p:nvPr/>
          </p:nvSpPr>
          <p:spPr bwMode="auto">
            <a:xfrm>
              <a:off x="4390" y="1022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1221"/>
            <p:cNvSpPr>
              <a:spLocks/>
            </p:cNvSpPr>
            <p:nvPr/>
          </p:nvSpPr>
          <p:spPr bwMode="auto">
            <a:xfrm>
              <a:off x="4403" y="1022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12 h 12"/>
                <a:gd name="T4" fmla="*/ 12 w 12"/>
                <a:gd name="T5" fmla="*/ 12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1222"/>
            <p:cNvSpPr>
              <a:spLocks/>
            </p:cNvSpPr>
            <p:nvPr/>
          </p:nvSpPr>
          <p:spPr bwMode="auto">
            <a:xfrm>
              <a:off x="4396" y="1000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1223"/>
            <p:cNvSpPr>
              <a:spLocks/>
            </p:cNvSpPr>
            <p:nvPr/>
          </p:nvSpPr>
          <p:spPr bwMode="auto">
            <a:xfrm>
              <a:off x="4406" y="1000"/>
              <a:ext cx="6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1224"/>
            <p:cNvSpPr>
              <a:spLocks/>
            </p:cNvSpPr>
            <p:nvPr/>
          </p:nvSpPr>
          <p:spPr bwMode="auto">
            <a:xfrm>
              <a:off x="4403" y="978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1225"/>
            <p:cNvSpPr>
              <a:spLocks/>
            </p:cNvSpPr>
            <p:nvPr/>
          </p:nvSpPr>
          <p:spPr bwMode="auto">
            <a:xfrm>
              <a:off x="4412" y="978"/>
              <a:ext cx="7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1226"/>
            <p:cNvSpPr>
              <a:spLocks/>
            </p:cNvSpPr>
            <p:nvPr/>
          </p:nvSpPr>
          <p:spPr bwMode="auto">
            <a:xfrm>
              <a:off x="4409" y="956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1227"/>
            <p:cNvSpPr>
              <a:spLocks/>
            </p:cNvSpPr>
            <p:nvPr/>
          </p:nvSpPr>
          <p:spPr bwMode="auto">
            <a:xfrm>
              <a:off x="4419" y="956"/>
              <a:ext cx="6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12 h 12"/>
                <a:gd name="T4" fmla="*/ 24 w 24"/>
                <a:gd name="T5" fmla="*/ 12 h 12"/>
                <a:gd name="T6" fmla="*/ 0 w 24"/>
                <a:gd name="T7" fmla="*/ 0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1228"/>
            <p:cNvSpPr>
              <a:spLocks/>
            </p:cNvSpPr>
            <p:nvPr/>
          </p:nvSpPr>
          <p:spPr bwMode="auto">
            <a:xfrm>
              <a:off x="4415" y="934"/>
              <a:ext cx="13" cy="25"/>
            </a:xfrm>
            <a:custGeom>
              <a:avLst/>
              <a:gdLst>
                <a:gd name="T0" fmla="*/ 48 w 48"/>
                <a:gd name="T1" fmla="*/ 12 h 96"/>
                <a:gd name="T2" fmla="*/ 24 w 48"/>
                <a:gd name="T3" fmla="*/ 0 h 96"/>
                <a:gd name="T4" fmla="*/ 0 w 48"/>
                <a:gd name="T5" fmla="*/ 84 h 96"/>
                <a:gd name="T6" fmla="*/ 36 w 48"/>
                <a:gd name="T7" fmla="*/ 96 h 96"/>
                <a:gd name="T8" fmla="*/ 48 w 48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48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1229"/>
            <p:cNvSpPr>
              <a:spLocks/>
            </p:cNvSpPr>
            <p:nvPr/>
          </p:nvSpPr>
          <p:spPr bwMode="auto">
            <a:xfrm>
              <a:off x="4425" y="934"/>
              <a:ext cx="3" cy="3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2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1230"/>
            <p:cNvSpPr>
              <a:spLocks/>
            </p:cNvSpPr>
            <p:nvPr/>
          </p:nvSpPr>
          <p:spPr bwMode="auto">
            <a:xfrm>
              <a:off x="4422" y="912"/>
              <a:ext cx="12" cy="25"/>
            </a:xfrm>
            <a:custGeom>
              <a:avLst/>
              <a:gdLst>
                <a:gd name="T0" fmla="*/ 48 w 48"/>
                <a:gd name="T1" fmla="*/ 12 h 96"/>
                <a:gd name="T2" fmla="*/ 12 w 48"/>
                <a:gd name="T3" fmla="*/ 0 h 96"/>
                <a:gd name="T4" fmla="*/ 0 w 48"/>
                <a:gd name="T5" fmla="*/ 84 h 96"/>
                <a:gd name="T6" fmla="*/ 24 w 48"/>
                <a:gd name="T7" fmla="*/ 96 h 96"/>
                <a:gd name="T8" fmla="*/ 48 w 48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48" y="12"/>
                  </a:moveTo>
                  <a:lnTo>
                    <a:pt x="12" y="0"/>
                  </a:lnTo>
                  <a:lnTo>
                    <a:pt x="0" y="84"/>
                  </a:lnTo>
                  <a:lnTo>
                    <a:pt x="24" y="9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1231"/>
            <p:cNvSpPr>
              <a:spLocks/>
            </p:cNvSpPr>
            <p:nvPr/>
          </p:nvSpPr>
          <p:spPr bwMode="auto">
            <a:xfrm>
              <a:off x="4431" y="912"/>
              <a:ext cx="3" cy="3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12 h 12"/>
                <a:gd name="T4" fmla="*/ 12 w 12"/>
                <a:gd name="T5" fmla="*/ 12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1232"/>
            <p:cNvSpPr>
              <a:spLocks/>
            </p:cNvSpPr>
            <p:nvPr/>
          </p:nvSpPr>
          <p:spPr bwMode="auto">
            <a:xfrm>
              <a:off x="4425" y="890"/>
              <a:ext cx="16" cy="25"/>
            </a:xfrm>
            <a:custGeom>
              <a:avLst/>
              <a:gdLst>
                <a:gd name="T0" fmla="*/ 60 w 60"/>
                <a:gd name="T1" fmla="*/ 0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1233"/>
            <p:cNvSpPr>
              <a:spLocks/>
            </p:cNvSpPr>
            <p:nvPr/>
          </p:nvSpPr>
          <p:spPr bwMode="auto">
            <a:xfrm>
              <a:off x="4437" y="890"/>
              <a:ext cx="4" cy="0"/>
            </a:xfrm>
            <a:custGeom>
              <a:avLst/>
              <a:gdLst>
                <a:gd name="T0" fmla="*/ 0 w 12"/>
                <a:gd name="T1" fmla="*/ 12 w 12"/>
                <a:gd name="T2" fmla="*/ 12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1234"/>
            <p:cNvSpPr>
              <a:spLocks/>
            </p:cNvSpPr>
            <p:nvPr/>
          </p:nvSpPr>
          <p:spPr bwMode="auto">
            <a:xfrm>
              <a:off x="4431" y="865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96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96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1235"/>
            <p:cNvSpPr>
              <a:spLocks/>
            </p:cNvSpPr>
            <p:nvPr/>
          </p:nvSpPr>
          <p:spPr bwMode="auto">
            <a:xfrm>
              <a:off x="4437" y="865"/>
              <a:ext cx="7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1236"/>
            <p:cNvSpPr>
              <a:spLocks/>
            </p:cNvSpPr>
            <p:nvPr/>
          </p:nvSpPr>
          <p:spPr bwMode="auto">
            <a:xfrm>
              <a:off x="4437" y="843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1237"/>
            <p:cNvSpPr>
              <a:spLocks/>
            </p:cNvSpPr>
            <p:nvPr/>
          </p:nvSpPr>
          <p:spPr bwMode="auto">
            <a:xfrm>
              <a:off x="4444" y="843"/>
              <a:ext cx="6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1238"/>
            <p:cNvSpPr>
              <a:spLocks/>
            </p:cNvSpPr>
            <p:nvPr/>
          </p:nvSpPr>
          <p:spPr bwMode="auto">
            <a:xfrm>
              <a:off x="4444" y="821"/>
              <a:ext cx="16" cy="25"/>
            </a:xfrm>
            <a:custGeom>
              <a:avLst/>
              <a:gdLst>
                <a:gd name="T0" fmla="*/ 60 w 60"/>
                <a:gd name="T1" fmla="*/ 12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12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1239"/>
            <p:cNvSpPr>
              <a:spLocks/>
            </p:cNvSpPr>
            <p:nvPr/>
          </p:nvSpPr>
          <p:spPr bwMode="auto">
            <a:xfrm>
              <a:off x="4450" y="821"/>
              <a:ext cx="6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1240"/>
            <p:cNvSpPr>
              <a:spLocks/>
            </p:cNvSpPr>
            <p:nvPr/>
          </p:nvSpPr>
          <p:spPr bwMode="auto">
            <a:xfrm>
              <a:off x="4450" y="799"/>
              <a:ext cx="16" cy="25"/>
            </a:xfrm>
            <a:custGeom>
              <a:avLst/>
              <a:gdLst>
                <a:gd name="T0" fmla="*/ 60 w 60"/>
                <a:gd name="T1" fmla="*/ 0 h 96"/>
                <a:gd name="T2" fmla="*/ 24 w 60"/>
                <a:gd name="T3" fmla="*/ 0 h 96"/>
                <a:gd name="T4" fmla="*/ 0 w 60"/>
                <a:gd name="T5" fmla="*/ 84 h 96"/>
                <a:gd name="T6" fmla="*/ 36 w 60"/>
                <a:gd name="T7" fmla="*/ 96 h 96"/>
                <a:gd name="T8" fmla="*/ 60 w 6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9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1241"/>
            <p:cNvSpPr>
              <a:spLocks/>
            </p:cNvSpPr>
            <p:nvPr/>
          </p:nvSpPr>
          <p:spPr bwMode="auto">
            <a:xfrm>
              <a:off x="4456" y="799"/>
              <a:ext cx="4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1242"/>
            <p:cNvSpPr>
              <a:spLocks/>
            </p:cNvSpPr>
            <p:nvPr/>
          </p:nvSpPr>
          <p:spPr bwMode="auto">
            <a:xfrm>
              <a:off x="4456" y="777"/>
              <a:ext cx="16" cy="22"/>
            </a:xfrm>
            <a:custGeom>
              <a:avLst/>
              <a:gdLst>
                <a:gd name="T0" fmla="*/ 60 w 60"/>
                <a:gd name="T1" fmla="*/ 0 h 84"/>
                <a:gd name="T2" fmla="*/ 24 w 60"/>
                <a:gd name="T3" fmla="*/ 0 h 84"/>
                <a:gd name="T4" fmla="*/ 0 w 60"/>
                <a:gd name="T5" fmla="*/ 84 h 84"/>
                <a:gd name="T6" fmla="*/ 36 w 60"/>
                <a:gd name="T7" fmla="*/ 84 h 84"/>
                <a:gd name="T8" fmla="*/ 60 w 60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1243"/>
            <p:cNvSpPr>
              <a:spLocks/>
            </p:cNvSpPr>
            <p:nvPr/>
          </p:nvSpPr>
          <p:spPr bwMode="auto">
            <a:xfrm>
              <a:off x="4463" y="777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1244"/>
            <p:cNvSpPr>
              <a:spLocks/>
            </p:cNvSpPr>
            <p:nvPr/>
          </p:nvSpPr>
          <p:spPr bwMode="auto">
            <a:xfrm>
              <a:off x="4463" y="755"/>
              <a:ext cx="15" cy="22"/>
            </a:xfrm>
            <a:custGeom>
              <a:avLst/>
              <a:gdLst>
                <a:gd name="T0" fmla="*/ 60 w 60"/>
                <a:gd name="T1" fmla="*/ 0 h 84"/>
                <a:gd name="T2" fmla="*/ 24 w 60"/>
                <a:gd name="T3" fmla="*/ 0 h 84"/>
                <a:gd name="T4" fmla="*/ 0 w 60"/>
                <a:gd name="T5" fmla="*/ 84 h 84"/>
                <a:gd name="T6" fmla="*/ 36 w 60"/>
                <a:gd name="T7" fmla="*/ 84 h 84"/>
                <a:gd name="T8" fmla="*/ 60 w 60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0"/>
                  </a:moveTo>
                  <a:lnTo>
                    <a:pt x="24" y="0"/>
                  </a:lnTo>
                  <a:lnTo>
                    <a:pt x="0" y="84"/>
                  </a:lnTo>
                  <a:lnTo>
                    <a:pt x="36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1245"/>
            <p:cNvSpPr>
              <a:spLocks/>
            </p:cNvSpPr>
            <p:nvPr/>
          </p:nvSpPr>
          <p:spPr bwMode="auto">
            <a:xfrm>
              <a:off x="4469" y="755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1246"/>
            <p:cNvSpPr>
              <a:spLocks/>
            </p:cNvSpPr>
            <p:nvPr/>
          </p:nvSpPr>
          <p:spPr bwMode="auto">
            <a:xfrm>
              <a:off x="4469" y="733"/>
              <a:ext cx="13" cy="22"/>
            </a:xfrm>
            <a:custGeom>
              <a:avLst/>
              <a:gdLst>
                <a:gd name="T0" fmla="*/ 36 w 48"/>
                <a:gd name="T1" fmla="*/ 84 h 84"/>
                <a:gd name="T2" fmla="*/ 0 w 48"/>
                <a:gd name="T3" fmla="*/ 84 h 84"/>
                <a:gd name="T4" fmla="*/ 24 w 48"/>
                <a:gd name="T5" fmla="*/ 0 h 84"/>
                <a:gd name="T6" fmla="*/ 48 w 48"/>
                <a:gd name="T7" fmla="*/ 12 h 84"/>
                <a:gd name="T8" fmla="*/ 36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36" y="84"/>
                  </a:moveTo>
                  <a:lnTo>
                    <a:pt x="0" y="84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1247"/>
            <p:cNvSpPr>
              <a:spLocks/>
            </p:cNvSpPr>
            <p:nvPr/>
          </p:nvSpPr>
          <p:spPr bwMode="auto">
            <a:xfrm>
              <a:off x="4475" y="733"/>
              <a:ext cx="3" cy="0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1248"/>
            <p:cNvSpPr>
              <a:spLocks/>
            </p:cNvSpPr>
            <p:nvPr/>
          </p:nvSpPr>
          <p:spPr bwMode="auto">
            <a:xfrm>
              <a:off x="4475" y="711"/>
              <a:ext cx="13" cy="25"/>
            </a:xfrm>
            <a:custGeom>
              <a:avLst/>
              <a:gdLst>
                <a:gd name="T0" fmla="*/ 24 w 48"/>
                <a:gd name="T1" fmla="*/ 96 h 96"/>
                <a:gd name="T2" fmla="*/ 0 w 48"/>
                <a:gd name="T3" fmla="*/ 84 h 96"/>
                <a:gd name="T4" fmla="*/ 24 w 48"/>
                <a:gd name="T5" fmla="*/ 0 h 96"/>
                <a:gd name="T6" fmla="*/ 48 w 48"/>
                <a:gd name="T7" fmla="*/ 12 h 96"/>
                <a:gd name="T8" fmla="*/ 24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24" y="96"/>
                  </a:moveTo>
                  <a:lnTo>
                    <a:pt x="0" y="84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1249"/>
            <p:cNvSpPr>
              <a:spLocks/>
            </p:cNvSpPr>
            <p:nvPr/>
          </p:nvSpPr>
          <p:spPr bwMode="auto">
            <a:xfrm>
              <a:off x="4482" y="711"/>
              <a:ext cx="3" cy="0"/>
            </a:xfrm>
            <a:custGeom>
              <a:avLst/>
              <a:gdLst>
                <a:gd name="T0" fmla="*/ 12 w 12"/>
                <a:gd name="T1" fmla="*/ 0 w 12"/>
                <a:gd name="T2" fmla="*/ 0 w 12"/>
                <a:gd name="T3" fmla="*/ 0 w 12"/>
                <a:gd name="T4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1250"/>
            <p:cNvSpPr>
              <a:spLocks/>
            </p:cNvSpPr>
            <p:nvPr/>
          </p:nvSpPr>
          <p:spPr bwMode="auto">
            <a:xfrm>
              <a:off x="4482" y="692"/>
              <a:ext cx="12" cy="22"/>
            </a:xfrm>
            <a:custGeom>
              <a:avLst/>
              <a:gdLst>
                <a:gd name="T0" fmla="*/ 24 w 48"/>
                <a:gd name="T1" fmla="*/ 84 h 84"/>
                <a:gd name="T2" fmla="*/ 0 w 48"/>
                <a:gd name="T3" fmla="*/ 72 h 84"/>
                <a:gd name="T4" fmla="*/ 12 w 48"/>
                <a:gd name="T5" fmla="*/ 0 h 84"/>
                <a:gd name="T6" fmla="*/ 48 w 48"/>
                <a:gd name="T7" fmla="*/ 0 h 84"/>
                <a:gd name="T8" fmla="*/ 24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84"/>
                  </a:moveTo>
                  <a:lnTo>
                    <a:pt x="0" y="72"/>
                  </a:lnTo>
                  <a:lnTo>
                    <a:pt x="12" y="0"/>
                  </a:lnTo>
                  <a:lnTo>
                    <a:pt x="48" y="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1251"/>
            <p:cNvSpPr>
              <a:spLocks/>
            </p:cNvSpPr>
            <p:nvPr/>
          </p:nvSpPr>
          <p:spPr bwMode="auto">
            <a:xfrm>
              <a:off x="4485" y="692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1252"/>
            <p:cNvSpPr>
              <a:spLocks/>
            </p:cNvSpPr>
            <p:nvPr/>
          </p:nvSpPr>
          <p:spPr bwMode="auto">
            <a:xfrm>
              <a:off x="4485" y="670"/>
              <a:ext cx="15" cy="25"/>
            </a:xfrm>
            <a:custGeom>
              <a:avLst/>
              <a:gdLst>
                <a:gd name="T0" fmla="*/ 36 w 60"/>
                <a:gd name="T1" fmla="*/ 97 h 97"/>
                <a:gd name="T2" fmla="*/ 0 w 60"/>
                <a:gd name="T3" fmla="*/ 85 h 97"/>
                <a:gd name="T4" fmla="*/ 24 w 60"/>
                <a:gd name="T5" fmla="*/ 0 h 97"/>
                <a:gd name="T6" fmla="*/ 60 w 60"/>
                <a:gd name="T7" fmla="*/ 12 h 97"/>
                <a:gd name="T8" fmla="*/ 36 w 60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7">
                  <a:moveTo>
                    <a:pt x="36" y="97"/>
                  </a:moveTo>
                  <a:lnTo>
                    <a:pt x="0" y="85"/>
                  </a:lnTo>
                  <a:lnTo>
                    <a:pt x="24" y="0"/>
                  </a:lnTo>
                  <a:lnTo>
                    <a:pt x="60" y="12"/>
                  </a:lnTo>
                  <a:lnTo>
                    <a:pt x="36" y="97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1253"/>
            <p:cNvSpPr>
              <a:spLocks/>
            </p:cNvSpPr>
            <p:nvPr/>
          </p:nvSpPr>
          <p:spPr bwMode="auto">
            <a:xfrm>
              <a:off x="4491" y="670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1254"/>
            <p:cNvSpPr>
              <a:spLocks/>
            </p:cNvSpPr>
            <p:nvPr/>
          </p:nvSpPr>
          <p:spPr bwMode="auto">
            <a:xfrm>
              <a:off x="4491" y="651"/>
              <a:ext cx="16" cy="22"/>
            </a:xfrm>
            <a:custGeom>
              <a:avLst/>
              <a:gdLst>
                <a:gd name="T0" fmla="*/ 60 w 60"/>
                <a:gd name="T1" fmla="*/ 12 h 84"/>
                <a:gd name="T2" fmla="*/ 24 w 60"/>
                <a:gd name="T3" fmla="*/ 0 h 84"/>
                <a:gd name="T4" fmla="*/ 0 w 60"/>
                <a:gd name="T5" fmla="*/ 72 h 84"/>
                <a:gd name="T6" fmla="*/ 36 w 60"/>
                <a:gd name="T7" fmla="*/ 84 h 84"/>
                <a:gd name="T8" fmla="*/ 60 w 60"/>
                <a:gd name="T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60" y="12"/>
                  </a:moveTo>
                  <a:lnTo>
                    <a:pt x="24" y="0"/>
                  </a:lnTo>
                  <a:lnTo>
                    <a:pt x="0" y="72"/>
                  </a:lnTo>
                  <a:lnTo>
                    <a:pt x="36" y="84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1255"/>
            <p:cNvSpPr>
              <a:spLocks/>
            </p:cNvSpPr>
            <p:nvPr/>
          </p:nvSpPr>
          <p:spPr bwMode="auto">
            <a:xfrm>
              <a:off x="4497" y="651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1256"/>
            <p:cNvSpPr>
              <a:spLocks/>
            </p:cNvSpPr>
            <p:nvPr/>
          </p:nvSpPr>
          <p:spPr bwMode="auto">
            <a:xfrm>
              <a:off x="4497" y="635"/>
              <a:ext cx="16" cy="19"/>
            </a:xfrm>
            <a:custGeom>
              <a:avLst/>
              <a:gdLst>
                <a:gd name="T0" fmla="*/ 60 w 60"/>
                <a:gd name="T1" fmla="*/ 0 h 72"/>
                <a:gd name="T2" fmla="*/ 24 w 60"/>
                <a:gd name="T3" fmla="*/ 0 h 72"/>
                <a:gd name="T4" fmla="*/ 0 w 60"/>
                <a:gd name="T5" fmla="*/ 60 h 72"/>
                <a:gd name="T6" fmla="*/ 36 w 60"/>
                <a:gd name="T7" fmla="*/ 72 h 72"/>
                <a:gd name="T8" fmla="*/ 60 w 60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60" y="0"/>
                  </a:moveTo>
                  <a:lnTo>
                    <a:pt x="24" y="0"/>
                  </a:lnTo>
                  <a:lnTo>
                    <a:pt x="0" y="60"/>
                  </a:lnTo>
                  <a:lnTo>
                    <a:pt x="36" y="7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1257"/>
            <p:cNvSpPr>
              <a:spLocks/>
            </p:cNvSpPr>
            <p:nvPr/>
          </p:nvSpPr>
          <p:spPr bwMode="auto">
            <a:xfrm>
              <a:off x="4504" y="632"/>
              <a:ext cx="6" cy="3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1258"/>
            <p:cNvSpPr>
              <a:spLocks/>
            </p:cNvSpPr>
            <p:nvPr/>
          </p:nvSpPr>
          <p:spPr bwMode="auto">
            <a:xfrm>
              <a:off x="4504" y="622"/>
              <a:ext cx="12" cy="13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1259"/>
            <p:cNvSpPr>
              <a:spLocks/>
            </p:cNvSpPr>
            <p:nvPr/>
          </p:nvSpPr>
          <p:spPr bwMode="auto">
            <a:xfrm>
              <a:off x="4507" y="622"/>
              <a:ext cx="6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1260"/>
            <p:cNvSpPr>
              <a:spLocks/>
            </p:cNvSpPr>
            <p:nvPr/>
          </p:nvSpPr>
          <p:spPr bwMode="auto">
            <a:xfrm>
              <a:off x="4507" y="613"/>
              <a:ext cx="12" cy="13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1261"/>
            <p:cNvSpPr>
              <a:spLocks/>
            </p:cNvSpPr>
            <p:nvPr/>
          </p:nvSpPr>
          <p:spPr bwMode="auto">
            <a:xfrm>
              <a:off x="4510" y="613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1262"/>
            <p:cNvSpPr>
              <a:spLocks/>
            </p:cNvSpPr>
            <p:nvPr/>
          </p:nvSpPr>
          <p:spPr bwMode="auto">
            <a:xfrm>
              <a:off x="4510" y="600"/>
              <a:ext cx="13" cy="16"/>
            </a:xfrm>
            <a:custGeom>
              <a:avLst/>
              <a:gdLst>
                <a:gd name="T0" fmla="*/ 48 w 48"/>
                <a:gd name="T1" fmla="*/ 12 h 60"/>
                <a:gd name="T2" fmla="*/ 24 w 48"/>
                <a:gd name="T3" fmla="*/ 0 h 60"/>
                <a:gd name="T4" fmla="*/ 0 w 48"/>
                <a:gd name="T5" fmla="*/ 48 h 60"/>
                <a:gd name="T6" fmla="*/ 36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1263"/>
            <p:cNvSpPr>
              <a:spLocks/>
            </p:cNvSpPr>
            <p:nvPr/>
          </p:nvSpPr>
          <p:spPr bwMode="auto">
            <a:xfrm>
              <a:off x="4516" y="600"/>
              <a:ext cx="3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1264"/>
            <p:cNvSpPr>
              <a:spLocks/>
            </p:cNvSpPr>
            <p:nvPr/>
          </p:nvSpPr>
          <p:spPr bwMode="auto">
            <a:xfrm>
              <a:off x="4516" y="591"/>
              <a:ext cx="13" cy="16"/>
            </a:xfrm>
            <a:custGeom>
              <a:avLst/>
              <a:gdLst>
                <a:gd name="T0" fmla="*/ 48 w 48"/>
                <a:gd name="T1" fmla="*/ 12 h 60"/>
                <a:gd name="T2" fmla="*/ 12 w 48"/>
                <a:gd name="T3" fmla="*/ 0 h 60"/>
                <a:gd name="T4" fmla="*/ 0 w 48"/>
                <a:gd name="T5" fmla="*/ 36 h 60"/>
                <a:gd name="T6" fmla="*/ 24 w 48"/>
                <a:gd name="T7" fmla="*/ 60 h 60"/>
                <a:gd name="T8" fmla="*/ 48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1265"/>
            <p:cNvSpPr>
              <a:spLocks/>
            </p:cNvSpPr>
            <p:nvPr/>
          </p:nvSpPr>
          <p:spPr bwMode="auto">
            <a:xfrm>
              <a:off x="4519" y="591"/>
              <a:ext cx="4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1266"/>
            <p:cNvSpPr>
              <a:spLocks/>
            </p:cNvSpPr>
            <p:nvPr/>
          </p:nvSpPr>
          <p:spPr bwMode="auto">
            <a:xfrm>
              <a:off x="4519" y="582"/>
              <a:ext cx="13" cy="12"/>
            </a:xfrm>
            <a:custGeom>
              <a:avLst/>
              <a:gdLst>
                <a:gd name="T0" fmla="*/ 48 w 48"/>
                <a:gd name="T1" fmla="*/ 24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1267"/>
            <p:cNvSpPr>
              <a:spLocks/>
            </p:cNvSpPr>
            <p:nvPr/>
          </p:nvSpPr>
          <p:spPr bwMode="auto">
            <a:xfrm>
              <a:off x="4523" y="582"/>
              <a:ext cx="6" cy="3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1268"/>
            <p:cNvSpPr>
              <a:spLocks/>
            </p:cNvSpPr>
            <p:nvPr/>
          </p:nvSpPr>
          <p:spPr bwMode="auto">
            <a:xfrm>
              <a:off x="4523" y="575"/>
              <a:ext cx="12" cy="13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24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1269"/>
            <p:cNvSpPr>
              <a:spLocks/>
            </p:cNvSpPr>
            <p:nvPr/>
          </p:nvSpPr>
          <p:spPr bwMode="auto">
            <a:xfrm>
              <a:off x="4526" y="575"/>
              <a:ext cx="6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1270"/>
            <p:cNvSpPr>
              <a:spLocks/>
            </p:cNvSpPr>
            <p:nvPr/>
          </p:nvSpPr>
          <p:spPr bwMode="auto">
            <a:xfrm>
              <a:off x="4526" y="566"/>
              <a:ext cx="12" cy="12"/>
            </a:xfrm>
            <a:custGeom>
              <a:avLst/>
              <a:gdLst>
                <a:gd name="T0" fmla="*/ 48 w 48"/>
                <a:gd name="T1" fmla="*/ 12 h 48"/>
                <a:gd name="T2" fmla="*/ 12 w 48"/>
                <a:gd name="T3" fmla="*/ 0 h 48"/>
                <a:gd name="T4" fmla="*/ 0 w 48"/>
                <a:gd name="T5" fmla="*/ 36 h 48"/>
                <a:gd name="T6" fmla="*/ 36 w 48"/>
                <a:gd name="T7" fmla="*/ 48 h 48"/>
                <a:gd name="T8" fmla="*/ 48 w 48"/>
                <a:gd name="T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12"/>
                  </a:moveTo>
                  <a:lnTo>
                    <a:pt x="12" y="0"/>
                  </a:lnTo>
                  <a:lnTo>
                    <a:pt x="0" y="36"/>
                  </a:lnTo>
                  <a:lnTo>
                    <a:pt x="36" y="4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1271"/>
            <p:cNvSpPr>
              <a:spLocks/>
            </p:cNvSpPr>
            <p:nvPr/>
          </p:nvSpPr>
          <p:spPr bwMode="auto">
            <a:xfrm>
              <a:off x="4529" y="566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1272"/>
            <p:cNvSpPr>
              <a:spLocks/>
            </p:cNvSpPr>
            <p:nvPr/>
          </p:nvSpPr>
          <p:spPr bwMode="auto">
            <a:xfrm>
              <a:off x="4529" y="560"/>
              <a:ext cx="12" cy="9"/>
            </a:xfrm>
            <a:custGeom>
              <a:avLst/>
              <a:gdLst>
                <a:gd name="T0" fmla="*/ 48 w 48"/>
                <a:gd name="T1" fmla="*/ 12 h 36"/>
                <a:gd name="T2" fmla="*/ 24 w 48"/>
                <a:gd name="T3" fmla="*/ 0 h 36"/>
                <a:gd name="T4" fmla="*/ 0 w 48"/>
                <a:gd name="T5" fmla="*/ 24 h 36"/>
                <a:gd name="T6" fmla="*/ 36 w 48"/>
                <a:gd name="T7" fmla="*/ 36 h 36"/>
                <a:gd name="T8" fmla="*/ 48 w 48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8" y="12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36" y="3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1273"/>
            <p:cNvSpPr>
              <a:spLocks/>
            </p:cNvSpPr>
            <p:nvPr/>
          </p:nvSpPr>
          <p:spPr bwMode="auto">
            <a:xfrm>
              <a:off x="4535" y="560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1274"/>
            <p:cNvSpPr>
              <a:spLocks/>
            </p:cNvSpPr>
            <p:nvPr/>
          </p:nvSpPr>
          <p:spPr bwMode="auto">
            <a:xfrm>
              <a:off x="4535" y="553"/>
              <a:ext cx="10" cy="10"/>
            </a:xfrm>
            <a:custGeom>
              <a:avLst/>
              <a:gdLst>
                <a:gd name="T0" fmla="*/ 36 w 36"/>
                <a:gd name="T1" fmla="*/ 12 h 36"/>
                <a:gd name="T2" fmla="*/ 12 w 36"/>
                <a:gd name="T3" fmla="*/ 0 h 36"/>
                <a:gd name="T4" fmla="*/ 0 w 36"/>
                <a:gd name="T5" fmla="*/ 24 h 36"/>
                <a:gd name="T6" fmla="*/ 24 w 36"/>
                <a:gd name="T7" fmla="*/ 36 h 36"/>
                <a:gd name="T8" fmla="*/ 36 w 36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2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4" y="36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1275"/>
            <p:cNvSpPr>
              <a:spLocks/>
            </p:cNvSpPr>
            <p:nvPr/>
          </p:nvSpPr>
          <p:spPr bwMode="auto">
            <a:xfrm>
              <a:off x="4538" y="553"/>
              <a:ext cx="3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1276"/>
            <p:cNvSpPr>
              <a:spLocks/>
            </p:cNvSpPr>
            <p:nvPr/>
          </p:nvSpPr>
          <p:spPr bwMode="auto">
            <a:xfrm>
              <a:off x="4538" y="547"/>
              <a:ext cx="13" cy="9"/>
            </a:xfrm>
            <a:custGeom>
              <a:avLst/>
              <a:gdLst>
                <a:gd name="T0" fmla="*/ 48 w 48"/>
                <a:gd name="T1" fmla="*/ 12 h 36"/>
                <a:gd name="T2" fmla="*/ 12 w 48"/>
                <a:gd name="T3" fmla="*/ 0 h 36"/>
                <a:gd name="T4" fmla="*/ 0 w 48"/>
                <a:gd name="T5" fmla="*/ 24 h 36"/>
                <a:gd name="T6" fmla="*/ 24 w 48"/>
                <a:gd name="T7" fmla="*/ 36 h 36"/>
                <a:gd name="T8" fmla="*/ 48 w 48"/>
                <a:gd name="T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48" y="12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24" y="36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1277"/>
            <p:cNvSpPr>
              <a:spLocks/>
            </p:cNvSpPr>
            <p:nvPr/>
          </p:nvSpPr>
          <p:spPr bwMode="auto">
            <a:xfrm>
              <a:off x="4541" y="547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1278"/>
            <p:cNvSpPr>
              <a:spLocks/>
            </p:cNvSpPr>
            <p:nvPr/>
          </p:nvSpPr>
          <p:spPr bwMode="auto">
            <a:xfrm>
              <a:off x="4541" y="541"/>
              <a:ext cx="13" cy="12"/>
            </a:xfrm>
            <a:custGeom>
              <a:avLst/>
              <a:gdLst>
                <a:gd name="T0" fmla="*/ 49 w 49"/>
                <a:gd name="T1" fmla="*/ 24 h 48"/>
                <a:gd name="T2" fmla="*/ 12 w 49"/>
                <a:gd name="T3" fmla="*/ 0 h 48"/>
                <a:gd name="T4" fmla="*/ 0 w 49"/>
                <a:gd name="T5" fmla="*/ 24 h 48"/>
                <a:gd name="T6" fmla="*/ 36 w 49"/>
                <a:gd name="T7" fmla="*/ 48 h 48"/>
                <a:gd name="T8" fmla="*/ 49 w 49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12" y="0"/>
                  </a:lnTo>
                  <a:lnTo>
                    <a:pt x="0" y="24"/>
                  </a:lnTo>
                  <a:lnTo>
                    <a:pt x="36" y="4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1279"/>
            <p:cNvSpPr>
              <a:spLocks/>
            </p:cNvSpPr>
            <p:nvPr/>
          </p:nvSpPr>
          <p:spPr bwMode="auto">
            <a:xfrm>
              <a:off x="4545" y="541"/>
              <a:ext cx="6" cy="3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1280"/>
            <p:cNvSpPr>
              <a:spLocks/>
            </p:cNvSpPr>
            <p:nvPr/>
          </p:nvSpPr>
          <p:spPr bwMode="auto">
            <a:xfrm>
              <a:off x="4545" y="538"/>
              <a:ext cx="9" cy="9"/>
            </a:xfrm>
            <a:custGeom>
              <a:avLst/>
              <a:gdLst>
                <a:gd name="T0" fmla="*/ 37 w 37"/>
                <a:gd name="T1" fmla="*/ 24 h 36"/>
                <a:gd name="T2" fmla="*/ 12 w 37"/>
                <a:gd name="T3" fmla="*/ 0 h 36"/>
                <a:gd name="T4" fmla="*/ 0 w 37"/>
                <a:gd name="T5" fmla="*/ 12 h 36"/>
                <a:gd name="T6" fmla="*/ 37 w 37"/>
                <a:gd name="T7" fmla="*/ 36 h 36"/>
                <a:gd name="T8" fmla="*/ 37 w 37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24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37" y="36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1281"/>
            <p:cNvSpPr>
              <a:spLocks/>
            </p:cNvSpPr>
            <p:nvPr/>
          </p:nvSpPr>
          <p:spPr bwMode="auto">
            <a:xfrm>
              <a:off x="4548" y="538"/>
              <a:ext cx="6" cy="3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25 w 25"/>
                <a:gd name="T7" fmla="*/ 12 h 12"/>
                <a:gd name="T8" fmla="*/ 0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1282"/>
            <p:cNvSpPr>
              <a:spLocks/>
            </p:cNvSpPr>
            <p:nvPr/>
          </p:nvSpPr>
          <p:spPr bwMode="auto">
            <a:xfrm>
              <a:off x="4548" y="534"/>
              <a:ext cx="9" cy="10"/>
            </a:xfrm>
            <a:custGeom>
              <a:avLst/>
              <a:gdLst>
                <a:gd name="T0" fmla="*/ 37 w 37"/>
                <a:gd name="T1" fmla="*/ 36 h 36"/>
                <a:gd name="T2" fmla="*/ 12 w 37"/>
                <a:gd name="T3" fmla="*/ 0 h 36"/>
                <a:gd name="T4" fmla="*/ 0 w 37"/>
                <a:gd name="T5" fmla="*/ 12 h 36"/>
                <a:gd name="T6" fmla="*/ 25 w 37"/>
                <a:gd name="T7" fmla="*/ 36 h 36"/>
                <a:gd name="T8" fmla="*/ 37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5" y="36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1283"/>
            <p:cNvSpPr>
              <a:spLocks/>
            </p:cNvSpPr>
            <p:nvPr/>
          </p:nvSpPr>
          <p:spPr bwMode="auto">
            <a:xfrm>
              <a:off x="4551" y="534"/>
              <a:ext cx="3" cy="4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13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1284"/>
            <p:cNvSpPr>
              <a:spLocks/>
            </p:cNvSpPr>
            <p:nvPr/>
          </p:nvSpPr>
          <p:spPr bwMode="auto">
            <a:xfrm>
              <a:off x="4551" y="534"/>
              <a:ext cx="10" cy="10"/>
            </a:xfrm>
            <a:custGeom>
              <a:avLst/>
              <a:gdLst>
                <a:gd name="T0" fmla="*/ 37 w 37"/>
                <a:gd name="T1" fmla="*/ 24 h 36"/>
                <a:gd name="T2" fmla="*/ 13 w 37"/>
                <a:gd name="T3" fmla="*/ 0 h 36"/>
                <a:gd name="T4" fmla="*/ 0 w 37"/>
                <a:gd name="T5" fmla="*/ 0 h 36"/>
                <a:gd name="T6" fmla="*/ 25 w 37"/>
                <a:gd name="T7" fmla="*/ 36 h 36"/>
                <a:gd name="T8" fmla="*/ 37 w 37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2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25" y="36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1285"/>
            <p:cNvSpPr>
              <a:spLocks/>
            </p:cNvSpPr>
            <p:nvPr/>
          </p:nvSpPr>
          <p:spPr bwMode="auto">
            <a:xfrm>
              <a:off x="4554" y="534"/>
              <a:ext cx="3" cy="4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1286"/>
            <p:cNvSpPr>
              <a:spLocks/>
            </p:cNvSpPr>
            <p:nvPr/>
          </p:nvSpPr>
          <p:spPr bwMode="auto">
            <a:xfrm>
              <a:off x="4554" y="531"/>
              <a:ext cx="7" cy="10"/>
            </a:xfrm>
            <a:custGeom>
              <a:avLst/>
              <a:gdLst>
                <a:gd name="T0" fmla="*/ 24 w 24"/>
                <a:gd name="T1" fmla="*/ 24 h 36"/>
                <a:gd name="T2" fmla="*/ 0 w 24"/>
                <a:gd name="T3" fmla="*/ 0 h 36"/>
                <a:gd name="T4" fmla="*/ 0 w 24"/>
                <a:gd name="T5" fmla="*/ 12 h 36"/>
                <a:gd name="T6" fmla="*/ 24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1287"/>
            <p:cNvSpPr>
              <a:spLocks/>
            </p:cNvSpPr>
            <p:nvPr/>
          </p:nvSpPr>
          <p:spPr bwMode="auto">
            <a:xfrm>
              <a:off x="4554" y="531"/>
              <a:ext cx="7" cy="3"/>
            </a:xfrm>
            <a:custGeom>
              <a:avLst/>
              <a:gdLst>
                <a:gd name="T0" fmla="*/ 12 w 24"/>
                <a:gd name="T1" fmla="*/ 0 h 12"/>
                <a:gd name="T2" fmla="*/ 12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12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1288"/>
            <p:cNvSpPr>
              <a:spLocks/>
            </p:cNvSpPr>
            <p:nvPr/>
          </p:nvSpPr>
          <p:spPr bwMode="auto">
            <a:xfrm>
              <a:off x="4557" y="531"/>
              <a:ext cx="7" cy="10"/>
            </a:xfrm>
            <a:custGeom>
              <a:avLst/>
              <a:gdLst>
                <a:gd name="T0" fmla="*/ 24 w 24"/>
                <a:gd name="T1" fmla="*/ 24 h 36"/>
                <a:gd name="T2" fmla="*/ 0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1289"/>
            <p:cNvSpPr>
              <a:spLocks/>
            </p:cNvSpPr>
            <p:nvPr/>
          </p:nvSpPr>
          <p:spPr bwMode="auto">
            <a:xfrm>
              <a:off x="4557" y="531"/>
              <a:ext cx="7" cy="3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1290"/>
            <p:cNvSpPr>
              <a:spLocks/>
            </p:cNvSpPr>
            <p:nvPr/>
          </p:nvSpPr>
          <p:spPr bwMode="auto">
            <a:xfrm>
              <a:off x="4557" y="528"/>
              <a:ext cx="10" cy="10"/>
            </a:xfrm>
            <a:custGeom>
              <a:avLst/>
              <a:gdLst>
                <a:gd name="T0" fmla="*/ 36 w 36"/>
                <a:gd name="T1" fmla="*/ 36 h 36"/>
                <a:gd name="T2" fmla="*/ 12 w 36"/>
                <a:gd name="T3" fmla="*/ 0 h 36"/>
                <a:gd name="T4" fmla="*/ 0 w 36"/>
                <a:gd name="T5" fmla="*/ 12 h 36"/>
                <a:gd name="T6" fmla="*/ 24 w 36"/>
                <a:gd name="T7" fmla="*/ 36 h 36"/>
                <a:gd name="T8" fmla="*/ 36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24" y="36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1291"/>
            <p:cNvSpPr>
              <a:spLocks/>
            </p:cNvSpPr>
            <p:nvPr/>
          </p:nvSpPr>
          <p:spPr bwMode="auto">
            <a:xfrm>
              <a:off x="4561" y="528"/>
              <a:ext cx="3" cy="3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1292"/>
            <p:cNvSpPr>
              <a:spLocks/>
            </p:cNvSpPr>
            <p:nvPr/>
          </p:nvSpPr>
          <p:spPr bwMode="auto">
            <a:xfrm>
              <a:off x="4561" y="528"/>
              <a:ext cx="6" cy="10"/>
            </a:xfrm>
            <a:custGeom>
              <a:avLst/>
              <a:gdLst>
                <a:gd name="T0" fmla="*/ 24 w 24"/>
                <a:gd name="T1" fmla="*/ 36 h 36"/>
                <a:gd name="T2" fmla="*/ 12 w 24"/>
                <a:gd name="T3" fmla="*/ 0 h 36"/>
                <a:gd name="T4" fmla="*/ 0 w 24"/>
                <a:gd name="T5" fmla="*/ 0 h 36"/>
                <a:gd name="T6" fmla="*/ 12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1293"/>
            <p:cNvSpPr>
              <a:spLocks/>
            </p:cNvSpPr>
            <p:nvPr/>
          </p:nvSpPr>
          <p:spPr bwMode="auto">
            <a:xfrm>
              <a:off x="4564" y="528"/>
              <a:ext cx="3" cy="3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1294"/>
            <p:cNvSpPr>
              <a:spLocks/>
            </p:cNvSpPr>
            <p:nvPr/>
          </p:nvSpPr>
          <p:spPr bwMode="auto">
            <a:xfrm>
              <a:off x="4564" y="525"/>
              <a:ext cx="6" cy="13"/>
            </a:xfrm>
            <a:custGeom>
              <a:avLst/>
              <a:gdLst>
                <a:gd name="T0" fmla="*/ 24 w 24"/>
                <a:gd name="T1" fmla="*/ 36 h 48"/>
                <a:gd name="T2" fmla="*/ 12 w 24"/>
                <a:gd name="T3" fmla="*/ 0 h 48"/>
                <a:gd name="T4" fmla="*/ 0 w 24"/>
                <a:gd name="T5" fmla="*/ 12 h 48"/>
                <a:gd name="T6" fmla="*/ 12 w 24"/>
                <a:gd name="T7" fmla="*/ 48 h 48"/>
                <a:gd name="T8" fmla="*/ 24 w 24"/>
                <a:gd name="T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24" y="36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4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1295"/>
            <p:cNvSpPr>
              <a:spLocks/>
            </p:cNvSpPr>
            <p:nvPr/>
          </p:nvSpPr>
          <p:spPr bwMode="auto">
            <a:xfrm>
              <a:off x="4567" y="525"/>
              <a:ext cx="3" cy="6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0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1296"/>
            <p:cNvSpPr>
              <a:spLocks/>
            </p:cNvSpPr>
            <p:nvPr/>
          </p:nvSpPr>
          <p:spPr bwMode="auto">
            <a:xfrm>
              <a:off x="4567" y="525"/>
              <a:ext cx="3" cy="9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12 w 12"/>
                <a:gd name="T7" fmla="*/ 36 h 36"/>
                <a:gd name="T8" fmla="*/ 12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1297"/>
            <p:cNvSpPr>
              <a:spLocks/>
            </p:cNvSpPr>
            <p:nvPr/>
          </p:nvSpPr>
          <p:spPr bwMode="auto">
            <a:xfrm>
              <a:off x="4570" y="525"/>
              <a:ext cx="0" cy="6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1298"/>
            <p:cNvSpPr>
              <a:spLocks/>
            </p:cNvSpPr>
            <p:nvPr/>
          </p:nvSpPr>
          <p:spPr bwMode="auto">
            <a:xfrm>
              <a:off x="4570" y="525"/>
              <a:ext cx="3" cy="9"/>
            </a:xfrm>
            <a:custGeom>
              <a:avLst/>
              <a:gdLst>
                <a:gd name="T0" fmla="*/ 12 w 12"/>
                <a:gd name="T1" fmla="*/ 36 h 36"/>
                <a:gd name="T2" fmla="*/ 0 w 12"/>
                <a:gd name="T3" fmla="*/ 0 h 36"/>
                <a:gd name="T4" fmla="*/ 0 w 12"/>
                <a:gd name="T5" fmla="*/ 0 h 36"/>
                <a:gd name="T6" fmla="*/ 0 w 12"/>
                <a:gd name="T7" fmla="*/ 36 h 36"/>
                <a:gd name="T8" fmla="*/ 12 w 1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3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1299"/>
            <p:cNvSpPr>
              <a:spLocks/>
            </p:cNvSpPr>
            <p:nvPr/>
          </p:nvSpPr>
          <p:spPr bwMode="auto">
            <a:xfrm>
              <a:off x="4570" y="525"/>
              <a:ext cx="3" cy="6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Rectangle 1300"/>
            <p:cNvSpPr>
              <a:spLocks noChangeArrowheads="1"/>
            </p:cNvSpPr>
            <p:nvPr/>
          </p:nvSpPr>
          <p:spPr bwMode="auto">
            <a:xfrm>
              <a:off x="4573" y="525"/>
              <a:ext cx="0" cy="9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1301"/>
            <p:cNvSpPr>
              <a:spLocks/>
            </p:cNvSpPr>
            <p:nvPr/>
          </p:nvSpPr>
          <p:spPr bwMode="auto">
            <a:xfrm>
              <a:off x="4573" y="525"/>
              <a:ext cx="3" cy="6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0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Rectangle 1302"/>
            <p:cNvSpPr>
              <a:spLocks noChangeArrowheads="1"/>
            </p:cNvSpPr>
            <p:nvPr/>
          </p:nvSpPr>
          <p:spPr bwMode="auto">
            <a:xfrm>
              <a:off x="4573" y="525"/>
              <a:ext cx="3" cy="9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1303"/>
            <p:cNvSpPr>
              <a:spLocks/>
            </p:cNvSpPr>
            <p:nvPr/>
          </p:nvSpPr>
          <p:spPr bwMode="auto">
            <a:xfrm>
              <a:off x="4576" y="525"/>
              <a:ext cx="4" cy="6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0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Rectangle 1304"/>
            <p:cNvSpPr>
              <a:spLocks noChangeArrowheads="1"/>
            </p:cNvSpPr>
            <p:nvPr/>
          </p:nvSpPr>
          <p:spPr bwMode="auto">
            <a:xfrm>
              <a:off x="4576" y="525"/>
              <a:ext cx="4" cy="9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1305"/>
            <p:cNvSpPr>
              <a:spLocks/>
            </p:cNvSpPr>
            <p:nvPr/>
          </p:nvSpPr>
          <p:spPr bwMode="auto">
            <a:xfrm>
              <a:off x="4580" y="525"/>
              <a:ext cx="0" cy="6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1306"/>
            <p:cNvSpPr>
              <a:spLocks/>
            </p:cNvSpPr>
            <p:nvPr/>
          </p:nvSpPr>
          <p:spPr bwMode="auto">
            <a:xfrm>
              <a:off x="4576" y="525"/>
              <a:ext cx="7" cy="9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1307"/>
            <p:cNvSpPr>
              <a:spLocks/>
            </p:cNvSpPr>
            <p:nvPr/>
          </p:nvSpPr>
          <p:spPr bwMode="auto">
            <a:xfrm>
              <a:off x="4583" y="525"/>
              <a:ext cx="0" cy="6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1308"/>
            <p:cNvSpPr>
              <a:spLocks/>
            </p:cNvSpPr>
            <p:nvPr/>
          </p:nvSpPr>
          <p:spPr bwMode="auto">
            <a:xfrm>
              <a:off x="4580" y="525"/>
              <a:ext cx="6" cy="13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12 h 48"/>
                <a:gd name="T4" fmla="*/ 12 w 24"/>
                <a:gd name="T5" fmla="*/ 0 h 48"/>
                <a:gd name="T6" fmla="*/ 0 w 24"/>
                <a:gd name="T7" fmla="*/ 36 h 48"/>
                <a:gd name="T8" fmla="*/ 12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1309"/>
            <p:cNvSpPr>
              <a:spLocks/>
            </p:cNvSpPr>
            <p:nvPr/>
          </p:nvSpPr>
          <p:spPr bwMode="auto">
            <a:xfrm>
              <a:off x="4586" y="528"/>
              <a:ext cx="0" cy="3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1310"/>
            <p:cNvSpPr>
              <a:spLocks/>
            </p:cNvSpPr>
            <p:nvPr/>
          </p:nvSpPr>
          <p:spPr bwMode="auto">
            <a:xfrm>
              <a:off x="4583" y="528"/>
              <a:ext cx="6" cy="10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1311"/>
            <p:cNvSpPr>
              <a:spLocks/>
            </p:cNvSpPr>
            <p:nvPr/>
          </p:nvSpPr>
          <p:spPr bwMode="auto">
            <a:xfrm>
              <a:off x="4586" y="528"/>
              <a:ext cx="3" cy="6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1312"/>
            <p:cNvSpPr>
              <a:spLocks/>
            </p:cNvSpPr>
            <p:nvPr/>
          </p:nvSpPr>
          <p:spPr bwMode="auto">
            <a:xfrm>
              <a:off x="4583" y="528"/>
              <a:ext cx="6" cy="10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12 h 36"/>
                <a:gd name="T4" fmla="*/ 24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Freeform 1313"/>
            <p:cNvSpPr>
              <a:spLocks/>
            </p:cNvSpPr>
            <p:nvPr/>
          </p:nvSpPr>
          <p:spPr bwMode="auto">
            <a:xfrm>
              <a:off x="4589" y="531"/>
              <a:ext cx="0" cy="3"/>
            </a:xfrm>
            <a:custGeom>
              <a:avLst/>
              <a:gdLst>
                <a:gd name="T0" fmla="*/ 0 h 12"/>
                <a:gd name="T1" fmla="*/ 0 h 12"/>
                <a:gd name="T2" fmla="*/ 0 h 12"/>
                <a:gd name="T3" fmla="*/ 12 h 12"/>
                <a:gd name="T4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Freeform 1314"/>
            <p:cNvSpPr>
              <a:spLocks/>
            </p:cNvSpPr>
            <p:nvPr/>
          </p:nvSpPr>
          <p:spPr bwMode="auto">
            <a:xfrm>
              <a:off x="4586" y="531"/>
              <a:ext cx="6" cy="10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24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1315"/>
            <p:cNvSpPr>
              <a:spLocks/>
            </p:cNvSpPr>
            <p:nvPr/>
          </p:nvSpPr>
          <p:spPr bwMode="auto">
            <a:xfrm>
              <a:off x="4592" y="531"/>
              <a:ext cx="0" cy="7"/>
            </a:xfrm>
            <a:custGeom>
              <a:avLst/>
              <a:gdLst>
                <a:gd name="T0" fmla="*/ 0 h 24"/>
                <a:gd name="T1" fmla="*/ 0 h 24"/>
                <a:gd name="T2" fmla="*/ 0 h 24"/>
                <a:gd name="T3" fmla="*/ 24 h 24"/>
                <a:gd name="T4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1316"/>
            <p:cNvSpPr>
              <a:spLocks/>
            </p:cNvSpPr>
            <p:nvPr/>
          </p:nvSpPr>
          <p:spPr bwMode="auto">
            <a:xfrm>
              <a:off x="4586" y="531"/>
              <a:ext cx="9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1317"/>
            <p:cNvSpPr>
              <a:spLocks/>
            </p:cNvSpPr>
            <p:nvPr/>
          </p:nvSpPr>
          <p:spPr bwMode="auto">
            <a:xfrm>
              <a:off x="4592" y="534"/>
              <a:ext cx="3" cy="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1318"/>
            <p:cNvSpPr>
              <a:spLocks/>
            </p:cNvSpPr>
            <p:nvPr/>
          </p:nvSpPr>
          <p:spPr bwMode="auto">
            <a:xfrm>
              <a:off x="4589" y="534"/>
              <a:ext cx="9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0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1319"/>
            <p:cNvSpPr>
              <a:spLocks/>
            </p:cNvSpPr>
            <p:nvPr/>
          </p:nvSpPr>
          <p:spPr bwMode="auto">
            <a:xfrm>
              <a:off x="4595" y="534"/>
              <a:ext cx="3" cy="7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1320"/>
            <p:cNvSpPr>
              <a:spLocks/>
            </p:cNvSpPr>
            <p:nvPr/>
          </p:nvSpPr>
          <p:spPr bwMode="auto">
            <a:xfrm>
              <a:off x="4592" y="534"/>
              <a:ext cx="10" cy="10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1321"/>
            <p:cNvSpPr>
              <a:spLocks/>
            </p:cNvSpPr>
            <p:nvPr/>
          </p:nvSpPr>
          <p:spPr bwMode="auto">
            <a:xfrm>
              <a:off x="4598" y="538"/>
              <a:ext cx="4" cy="6"/>
            </a:xfrm>
            <a:custGeom>
              <a:avLst/>
              <a:gdLst>
                <a:gd name="T0" fmla="*/ 12 w 12"/>
                <a:gd name="T1" fmla="*/ 0 h 24"/>
                <a:gd name="T2" fmla="*/ 12 w 12"/>
                <a:gd name="T3" fmla="*/ 0 h 24"/>
                <a:gd name="T4" fmla="*/ 12 w 12"/>
                <a:gd name="T5" fmla="*/ 0 h 24"/>
                <a:gd name="T6" fmla="*/ 0 w 12"/>
                <a:gd name="T7" fmla="*/ 24 h 24"/>
                <a:gd name="T8" fmla="*/ 12 w 1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1322"/>
            <p:cNvSpPr>
              <a:spLocks/>
            </p:cNvSpPr>
            <p:nvPr/>
          </p:nvSpPr>
          <p:spPr bwMode="auto">
            <a:xfrm>
              <a:off x="4592" y="538"/>
              <a:ext cx="10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1323"/>
            <p:cNvSpPr>
              <a:spLocks/>
            </p:cNvSpPr>
            <p:nvPr/>
          </p:nvSpPr>
          <p:spPr bwMode="auto">
            <a:xfrm>
              <a:off x="4598" y="541"/>
              <a:ext cx="4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1324"/>
            <p:cNvSpPr>
              <a:spLocks/>
            </p:cNvSpPr>
            <p:nvPr/>
          </p:nvSpPr>
          <p:spPr bwMode="auto">
            <a:xfrm>
              <a:off x="4595" y="541"/>
              <a:ext cx="13" cy="12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24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1325"/>
            <p:cNvSpPr>
              <a:spLocks/>
            </p:cNvSpPr>
            <p:nvPr/>
          </p:nvSpPr>
          <p:spPr bwMode="auto">
            <a:xfrm>
              <a:off x="4605" y="547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1326"/>
            <p:cNvSpPr>
              <a:spLocks/>
            </p:cNvSpPr>
            <p:nvPr/>
          </p:nvSpPr>
          <p:spPr bwMode="auto">
            <a:xfrm>
              <a:off x="4598" y="547"/>
              <a:ext cx="13" cy="9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12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1327"/>
            <p:cNvSpPr>
              <a:spLocks/>
            </p:cNvSpPr>
            <p:nvPr/>
          </p:nvSpPr>
          <p:spPr bwMode="auto">
            <a:xfrm>
              <a:off x="4608" y="553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1328"/>
            <p:cNvSpPr>
              <a:spLocks/>
            </p:cNvSpPr>
            <p:nvPr/>
          </p:nvSpPr>
          <p:spPr bwMode="auto">
            <a:xfrm>
              <a:off x="4602" y="553"/>
              <a:ext cx="12" cy="10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12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1329"/>
            <p:cNvSpPr>
              <a:spLocks/>
            </p:cNvSpPr>
            <p:nvPr/>
          </p:nvSpPr>
          <p:spPr bwMode="auto">
            <a:xfrm>
              <a:off x="4611" y="560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1330"/>
            <p:cNvSpPr>
              <a:spLocks/>
            </p:cNvSpPr>
            <p:nvPr/>
          </p:nvSpPr>
          <p:spPr bwMode="auto">
            <a:xfrm>
              <a:off x="4605" y="560"/>
              <a:ext cx="12" cy="9"/>
            </a:xfrm>
            <a:custGeom>
              <a:avLst/>
              <a:gdLst>
                <a:gd name="T0" fmla="*/ 24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12 h 36"/>
                <a:gd name="T8" fmla="*/ 24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24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1331"/>
            <p:cNvSpPr>
              <a:spLocks/>
            </p:cNvSpPr>
            <p:nvPr/>
          </p:nvSpPr>
          <p:spPr bwMode="auto">
            <a:xfrm>
              <a:off x="4614" y="566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1332"/>
            <p:cNvSpPr>
              <a:spLocks/>
            </p:cNvSpPr>
            <p:nvPr/>
          </p:nvSpPr>
          <p:spPr bwMode="auto">
            <a:xfrm>
              <a:off x="4611" y="566"/>
              <a:ext cx="9" cy="12"/>
            </a:xfrm>
            <a:custGeom>
              <a:avLst/>
              <a:gdLst>
                <a:gd name="T0" fmla="*/ 12 w 36"/>
                <a:gd name="T1" fmla="*/ 48 h 48"/>
                <a:gd name="T2" fmla="*/ 36 w 36"/>
                <a:gd name="T3" fmla="*/ 36 h 48"/>
                <a:gd name="T4" fmla="*/ 24 w 36"/>
                <a:gd name="T5" fmla="*/ 0 h 48"/>
                <a:gd name="T6" fmla="*/ 0 w 36"/>
                <a:gd name="T7" fmla="*/ 12 h 48"/>
                <a:gd name="T8" fmla="*/ 12 w 3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12" y="48"/>
                  </a:moveTo>
                  <a:lnTo>
                    <a:pt x="36" y="3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1333"/>
            <p:cNvSpPr>
              <a:spLocks/>
            </p:cNvSpPr>
            <p:nvPr/>
          </p:nvSpPr>
          <p:spPr bwMode="auto">
            <a:xfrm>
              <a:off x="4617" y="575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1334"/>
            <p:cNvSpPr>
              <a:spLocks/>
            </p:cNvSpPr>
            <p:nvPr/>
          </p:nvSpPr>
          <p:spPr bwMode="auto">
            <a:xfrm>
              <a:off x="4614" y="575"/>
              <a:ext cx="13" cy="13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24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1335"/>
            <p:cNvSpPr>
              <a:spLocks/>
            </p:cNvSpPr>
            <p:nvPr/>
          </p:nvSpPr>
          <p:spPr bwMode="auto">
            <a:xfrm>
              <a:off x="4620" y="582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24 w 24"/>
                <a:gd name="T3" fmla="*/ 0 h 12"/>
                <a:gd name="T4" fmla="*/ 24 w 24"/>
                <a:gd name="T5" fmla="*/ 0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1336"/>
            <p:cNvSpPr>
              <a:spLocks/>
            </p:cNvSpPr>
            <p:nvPr/>
          </p:nvSpPr>
          <p:spPr bwMode="auto">
            <a:xfrm>
              <a:off x="4617" y="582"/>
              <a:ext cx="13" cy="12"/>
            </a:xfrm>
            <a:custGeom>
              <a:avLst/>
              <a:gdLst>
                <a:gd name="T0" fmla="*/ 0 w 48"/>
                <a:gd name="T1" fmla="*/ 24 h 48"/>
                <a:gd name="T2" fmla="*/ 36 w 48"/>
                <a:gd name="T3" fmla="*/ 0 h 48"/>
                <a:gd name="T4" fmla="*/ 48 w 48"/>
                <a:gd name="T5" fmla="*/ 36 h 48"/>
                <a:gd name="T6" fmla="*/ 12 w 48"/>
                <a:gd name="T7" fmla="*/ 48 h 48"/>
                <a:gd name="T8" fmla="*/ 0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24"/>
                  </a:moveTo>
                  <a:lnTo>
                    <a:pt x="36" y="0"/>
                  </a:lnTo>
                  <a:lnTo>
                    <a:pt x="48" y="36"/>
                  </a:lnTo>
                  <a:lnTo>
                    <a:pt x="12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1337"/>
            <p:cNvSpPr>
              <a:spLocks/>
            </p:cNvSpPr>
            <p:nvPr/>
          </p:nvSpPr>
          <p:spPr bwMode="auto">
            <a:xfrm>
              <a:off x="4627" y="591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1338"/>
            <p:cNvSpPr>
              <a:spLocks/>
            </p:cNvSpPr>
            <p:nvPr/>
          </p:nvSpPr>
          <p:spPr bwMode="auto">
            <a:xfrm>
              <a:off x="4620" y="591"/>
              <a:ext cx="13" cy="16"/>
            </a:xfrm>
            <a:custGeom>
              <a:avLst/>
              <a:gdLst>
                <a:gd name="T0" fmla="*/ 0 w 48"/>
                <a:gd name="T1" fmla="*/ 12 h 60"/>
                <a:gd name="T2" fmla="*/ 36 w 48"/>
                <a:gd name="T3" fmla="*/ 0 h 60"/>
                <a:gd name="T4" fmla="*/ 48 w 48"/>
                <a:gd name="T5" fmla="*/ 36 h 60"/>
                <a:gd name="T6" fmla="*/ 12 w 48"/>
                <a:gd name="T7" fmla="*/ 60 h 60"/>
                <a:gd name="T8" fmla="*/ 0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12"/>
                  </a:moveTo>
                  <a:lnTo>
                    <a:pt x="36" y="0"/>
                  </a:lnTo>
                  <a:lnTo>
                    <a:pt x="48" y="36"/>
                  </a:lnTo>
                  <a:lnTo>
                    <a:pt x="12" y="6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1339"/>
            <p:cNvSpPr>
              <a:spLocks/>
            </p:cNvSpPr>
            <p:nvPr/>
          </p:nvSpPr>
          <p:spPr bwMode="auto">
            <a:xfrm>
              <a:off x="4630" y="600"/>
              <a:ext cx="3" cy="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1340"/>
            <p:cNvSpPr>
              <a:spLocks/>
            </p:cNvSpPr>
            <p:nvPr/>
          </p:nvSpPr>
          <p:spPr bwMode="auto">
            <a:xfrm>
              <a:off x="4624" y="600"/>
              <a:ext cx="12" cy="16"/>
            </a:xfrm>
            <a:custGeom>
              <a:avLst/>
              <a:gdLst>
                <a:gd name="T0" fmla="*/ 0 w 48"/>
                <a:gd name="T1" fmla="*/ 12 h 60"/>
                <a:gd name="T2" fmla="*/ 36 w 48"/>
                <a:gd name="T3" fmla="*/ 0 h 60"/>
                <a:gd name="T4" fmla="*/ 48 w 48"/>
                <a:gd name="T5" fmla="*/ 48 h 60"/>
                <a:gd name="T6" fmla="*/ 12 w 48"/>
                <a:gd name="T7" fmla="*/ 60 h 60"/>
                <a:gd name="T8" fmla="*/ 0 w 48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12"/>
                  </a:moveTo>
                  <a:lnTo>
                    <a:pt x="36" y="0"/>
                  </a:lnTo>
                  <a:lnTo>
                    <a:pt x="48" y="48"/>
                  </a:lnTo>
                  <a:lnTo>
                    <a:pt x="12" y="6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1341"/>
            <p:cNvSpPr>
              <a:spLocks/>
            </p:cNvSpPr>
            <p:nvPr/>
          </p:nvSpPr>
          <p:spPr bwMode="auto">
            <a:xfrm>
              <a:off x="4633" y="613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1342"/>
            <p:cNvSpPr>
              <a:spLocks/>
            </p:cNvSpPr>
            <p:nvPr/>
          </p:nvSpPr>
          <p:spPr bwMode="auto">
            <a:xfrm>
              <a:off x="4627" y="613"/>
              <a:ext cx="12" cy="13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36 h 48"/>
                <a:gd name="T4" fmla="*/ 36 w 48"/>
                <a:gd name="T5" fmla="*/ 0 h 48"/>
                <a:gd name="T6" fmla="*/ 0 w 48"/>
                <a:gd name="T7" fmla="*/ 12 h 48"/>
                <a:gd name="T8" fmla="*/ 2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48" y="3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1343"/>
            <p:cNvSpPr>
              <a:spLocks/>
            </p:cNvSpPr>
            <p:nvPr/>
          </p:nvSpPr>
          <p:spPr bwMode="auto">
            <a:xfrm>
              <a:off x="4636" y="622"/>
              <a:ext cx="3" cy="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1344"/>
            <p:cNvSpPr>
              <a:spLocks/>
            </p:cNvSpPr>
            <p:nvPr/>
          </p:nvSpPr>
          <p:spPr bwMode="auto">
            <a:xfrm>
              <a:off x="4633" y="622"/>
              <a:ext cx="13" cy="13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36 h 48"/>
                <a:gd name="T4" fmla="*/ 24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3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1345"/>
            <p:cNvSpPr>
              <a:spLocks/>
            </p:cNvSpPr>
            <p:nvPr/>
          </p:nvSpPr>
          <p:spPr bwMode="auto">
            <a:xfrm>
              <a:off x="4639" y="632"/>
              <a:ext cx="7" cy="3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1346"/>
            <p:cNvSpPr>
              <a:spLocks/>
            </p:cNvSpPr>
            <p:nvPr/>
          </p:nvSpPr>
          <p:spPr bwMode="auto">
            <a:xfrm>
              <a:off x="4636" y="635"/>
              <a:ext cx="16" cy="19"/>
            </a:xfrm>
            <a:custGeom>
              <a:avLst/>
              <a:gdLst>
                <a:gd name="T0" fmla="*/ 24 w 60"/>
                <a:gd name="T1" fmla="*/ 72 h 72"/>
                <a:gd name="T2" fmla="*/ 60 w 60"/>
                <a:gd name="T3" fmla="*/ 60 h 72"/>
                <a:gd name="T4" fmla="*/ 36 w 60"/>
                <a:gd name="T5" fmla="*/ 0 h 72"/>
                <a:gd name="T6" fmla="*/ 0 w 60"/>
                <a:gd name="T7" fmla="*/ 0 h 72"/>
                <a:gd name="T8" fmla="*/ 24 w 6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24" y="72"/>
                  </a:moveTo>
                  <a:lnTo>
                    <a:pt x="60" y="6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1347"/>
            <p:cNvSpPr>
              <a:spLocks/>
            </p:cNvSpPr>
            <p:nvPr/>
          </p:nvSpPr>
          <p:spPr bwMode="auto">
            <a:xfrm>
              <a:off x="4646" y="651"/>
              <a:ext cx="6" cy="3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1348"/>
            <p:cNvSpPr>
              <a:spLocks/>
            </p:cNvSpPr>
            <p:nvPr/>
          </p:nvSpPr>
          <p:spPr bwMode="auto">
            <a:xfrm>
              <a:off x="4643" y="651"/>
              <a:ext cx="12" cy="22"/>
            </a:xfrm>
            <a:custGeom>
              <a:avLst/>
              <a:gdLst>
                <a:gd name="T0" fmla="*/ 24 w 48"/>
                <a:gd name="T1" fmla="*/ 84 h 84"/>
                <a:gd name="T2" fmla="*/ 48 w 48"/>
                <a:gd name="T3" fmla="*/ 72 h 84"/>
                <a:gd name="T4" fmla="*/ 36 w 48"/>
                <a:gd name="T5" fmla="*/ 0 h 84"/>
                <a:gd name="T6" fmla="*/ 0 w 48"/>
                <a:gd name="T7" fmla="*/ 12 h 84"/>
                <a:gd name="T8" fmla="*/ 24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84"/>
                  </a:moveTo>
                  <a:lnTo>
                    <a:pt x="48" y="7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1349"/>
            <p:cNvSpPr>
              <a:spLocks/>
            </p:cNvSpPr>
            <p:nvPr/>
          </p:nvSpPr>
          <p:spPr bwMode="auto">
            <a:xfrm>
              <a:off x="4652" y="670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1350"/>
            <p:cNvSpPr>
              <a:spLocks/>
            </p:cNvSpPr>
            <p:nvPr/>
          </p:nvSpPr>
          <p:spPr bwMode="auto">
            <a:xfrm>
              <a:off x="4649" y="670"/>
              <a:ext cx="12" cy="25"/>
            </a:xfrm>
            <a:custGeom>
              <a:avLst/>
              <a:gdLst>
                <a:gd name="T0" fmla="*/ 12 w 48"/>
                <a:gd name="T1" fmla="*/ 97 h 97"/>
                <a:gd name="T2" fmla="*/ 48 w 48"/>
                <a:gd name="T3" fmla="*/ 85 h 97"/>
                <a:gd name="T4" fmla="*/ 24 w 48"/>
                <a:gd name="T5" fmla="*/ 0 h 97"/>
                <a:gd name="T6" fmla="*/ 0 w 48"/>
                <a:gd name="T7" fmla="*/ 12 h 97"/>
                <a:gd name="T8" fmla="*/ 12 w 4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7">
                  <a:moveTo>
                    <a:pt x="12" y="97"/>
                  </a:moveTo>
                  <a:lnTo>
                    <a:pt x="48" y="85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97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1351"/>
            <p:cNvSpPr>
              <a:spLocks/>
            </p:cNvSpPr>
            <p:nvPr/>
          </p:nvSpPr>
          <p:spPr bwMode="auto">
            <a:xfrm>
              <a:off x="4658" y="692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1352"/>
            <p:cNvSpPr>
              <a:spLocks/>
            </p:cNvSpPr>
            <p:nvPr/>
          </p:nvSpPr>
          <p:spPr bwMode="auto">
            <a:xfrm>
              <a:off x="4652" y="692"/>
              <a:ext cx="16" cy="22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72 h 84"/>
                <a:gd name="T4" fmla="*/ 36 w 60"/>
                <a:gd name="T5" fmla="*/ 0 h 84"/>
                <a:gd name="T6" fmla="*/ 0 w 60"/>
                <a:gd name="T7" fmla="*/ 0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7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1353"/>
            <p:cNvSpPr>
              <a:spLocks/>
            </p:cNvSpPr>
            <p:nvPr/>
          </p:nvSpPr>
          <p:spPr bwMode="auto">
            <a:xfrm>
              <a:off x="4665" y="711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1354"/>
            <p:cNvSpPr>
              <a:spLocks/>
            </p:cNvSpPr>
            <p:nvPr/>
          </p:nvSpPr>
          <p:spPr bwMode="auto">
            <a:xfrm>
              <a:off x="4658" y="711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1355"/>
            <p:cNvSpPr>
              <a:spLocks/>
            </p:cNvSpPr>
            <p:nvPr/>
          </p:nvSpPr>
          <p:spPr bwMode="auto">
            <a:xfrm>
              <a:off x="4671" y="733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1356"/>
            <p:cNvSpPr>
              <a:spLocks/>
            </p:cNvSpPr>
            <p:nvPr/>
          </p:nvSpPr>
          <p:spPr bwMode="auto">
            <a:xfrm>
              <a:off x="4665" y="733"/>
              <a:ext cx="15" cy="22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84 h 84"/>
                <a:gd name="T4" fmla="*/ 36 w 60"/>
                <a:gd name="T5" fmla="*/ 0 h 84"/>
                <a:gd name="T6" fmla="*/ 0 w 60"/>
                <a:gd name="T7" fmla="*/ 12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1357"/>
            <p:cNvSpPr>
              <a:spLocks/>
            </p:cNvSpPr>
            <p:nvPr/>
          </p:nvSpPr>
          <p:spPr bwMode="auto">
            <a:xfrm>
              <a:off x="4677" y="755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1358"/>
            <p:cNvSpPr>
              <a:spLocks/>
            </p:cNvSpPr>
            <p:nvPr/>
          </p:nvSpPr>
          <p:spPr bwMode="auto">
            <a:xfrm>
              <a:off x="4671" y="755"/>
              <a:ext cx="16" cy="22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84 h 84"/>
                <a:gd name="T4" fmla="*/ 36 w 60"/>
                <a:gd name="T5" fmla="*/ 0 h 84"/>
                <a:gd name="T6" fmla="*/ 0 w 60"/>
                <a:gd name="T7" fmla="*/ 0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1359"/>
            <p:cNvSpPr>
              <a:spLocks/>
            </p:cNvSpPr>
            <p:nvPr/>
          </p:nvSpPr>
          <p:spPr bwMode="auto">
            <a:xfrm>
              <a:off x="4684" y="777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1360"/>
            <p:cNvSpPr>
              <a:spLocks/>
            </p:cNvSpPr>
            <p:nvPr/>
          </p:nvSpPr>
          <p:spPr bwMode="auto">
            <a:xfrm>
              <a:off x="4677" y="777"/>
              <a:ext cx="16" cy="22"/>
            </a:xfrm>
            <a:custGeom>
              <a:avLst/>
              <a:gdLst>
                <a:gd name="T0" fmla="*/ 24 w 60"/>
                <a:gd name="T1" fmla="*/ 84 h 84"/>
                <a:gd name="T2" fmla="*/ 60 w 60"/>
                <a:gd name="T3" fmla="*/ 84 h 84"/>
                <a:gd name="T4" fmla="*/ 36 w 60"/>
                <a:gd name="T5" fmla="*/ 0 h 84"/>
                <a:gd name="T6" fmla="*/ 0 w 60"/>
                <a:gd name="T7" fmla="*/ 0 h 84"/>
                <a:gd name="T8" fmla="*/ 24 w 6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4">
                  <a:moveTo>
                    <a:pt x="24" y="84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1361"/>
            <p:cNvSpPr>
              <a:spLocks/>
            </p:cNvSpPr>
            <p:nvPr/>
          </p:nvSpPr>
          <p:spPr bwMode="auto">
            <a:xfrm>
              <a:off x="4690" y="799"/>
              <a:ext cx="3" cy="3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1362"/>
            <p:cNvSpPr>
              <a:spLocks/>
            </p:cNvSpPr>
            <p:nvPr/>
          </p:nvSpPr>
          <p:spPr bwMode="auto">
            <a:xfrm>
              <a:off x="4684" y="799"/>
              <a:ext cx="15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0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1363"/>
            <p:cNvSpPr>
              <a:spLocks/>
            </p:cNvSpPr>
            <p:nvPr/>
          </p:nvSpPr>
          <p:spPr bwMode="auto">
            <a:xfrm>
              <a:off x="4693" y="821"/>
              <a:ext cx="6" cy="3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0 w 24"/>
                <a:gd name="T7" fmla="*/ 12 h 12"/>
                <a:gd name="T8" fmla="*/ 24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1364"/>
            <p:cNvSpPr>
              <a:spLocks/>
            </p:cNvSpPr>
            <p:nvPr/>
          </p:nvSpPr>
          <p:spPr bwMode="auto">
            <a:xfrm>
              <a:off x="4690" y="821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1365"/>
            <p:cNvSpPr>
              <a:spLocks/>
            </p:cNvSpPr>
            <p:nvPr/>
          </p:nvSpPr>
          <p:spPr bwMode="auto">
            <a:xfrm>
              <a:off x="4699" y="843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24 w 24"/>
                <a:gd name="T3" fmla="*/ 0 h 12"/>
                <a:gd name="T4" fmla="*/ 24 w 24"/>
                <a:gd name="T5" fmla="*/ 0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1366"/>
            <p:cNvSpPr>
              <a:spLocks/>
            </p:cNvSpPr>
            <p:nvPr/>
          </p:nvSpPr>
          <p:spPr bwMode="auto">
            <a:xfrm>
              <a:off x="4696" y="843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1367"/>
            <p:cNvSpPr>
              <a:spLocks/>
            </p:cNvSpPr>
            <p:nvPr/>
          </p:nvSpPr>
          <p:spPr bwMode="auto">
            <a:xfrm>
              <a:off x="4706" y="865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24 w 24"/>
                <a:gd name="T3" fmla="*/ 0 h 12"/>
                <a:gd name="T4" fmla="*/ 24 w 24"/>
                <a:gd name="T5" fmla="*/ 0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1368"/>
            <p:cNvSpPr>
              <a:spLocks/>
            </p:cNvSpPr>
            <p:nvPr/>
          </p:nvSpPr>
          <p:spPr bwMode="auto">
            <a:xfrm>
              <a:off x="4702" y="865"/>
              <a:ext cx="13" cy="25"/>
            </a:xfrm>
            <a:custGeom>
              <a:avLst/>
              <a:gdLst>
                <a:gd name="T0" fmla="*/ 24 w 48"/>
                <a:gd name="T1" fmla="*/ 96 h 96"/>
                <a:gd name="T2" fmla="*/ 48 w 48"/>
                <a:gd name="T3" fmla="*/ 96 h 96"/>
                <a:gd name="T4" fmla="*/ 36 w 48"/>
                <a:gd name="T5" fmla="*/ 0 h 96"/>
                <a:gd name="T6" fmla="*/ 0 w 48"/>
                <a:gd name="T7" fmla="*/ 12 h 96"/>
                <a:gd name="T8" fmla="*/ 24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24" y="96"/>
                  </a:moveTo>
                  <a:lnTo>
                    <a:pt x="48" y="9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1369"/>
            <p:cNvSpPr>
              <a:spLocks/>
            </p:cNvSpPr>
            <p:nvPr/>
          </p:nvSpPr>
          <p:spPr bwMode="auto">
            <a:xfrm>
              <a:off x="4709" y="890"/>
              <a:ext cx="3" cy="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1370"/>
            <p:cNvSpPr>
              <a:spLocks/>
            </p:cNvSpPr>
            <p:nvPr/>
          </p:nvSpPr>
          <p:spPr bwMode="auto">
            <a:xfrm>
              <a:off x="4709" y="890"/>
              <a:ext cx="12" cy="25"/>
            </a:xfrm>
            <a:custGeom>
              <a:avLst/>
              <a:gdLst>
                <a:gd name="T0" fmla="*/ 12 w 48"/>
                <a:gd name="T1" fmla="*/ 96 h 96"/>
                <a:gd name="T2" fmla="*/ 48 w 48"/>
                <a:gd name="T3" fmla="*/ 84 h 96"/>
                <a:gd name="T4" fmla="*/ 24 w 48"/>
                <a:gd name="T5" fmla="*/ 0 h 96"/>
                <a:gd name="T6" fmla="*/ 0 w 48"/>
                <a:gd name="T7" fmla="*/ 0 h 96"/>
                <a:gd name="T8" fmla="*/ 12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12" y="96"/>
                  </a:moveTo>
                  <a:lnTo>
                    <a:pt x="48" y="8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2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1371"/>
            <p:cNvSpPr>
              <a:spLocks/>
            </p:cNvSpPr>
            <p:nvPr/>
          </p:nvSpPr>
          <p:spPr bwMode="auto">
            <a:xfrm>
              <a:off x="4712" y="915"/>
              <a:ext cx="6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1372"/>
            <p:cNvSpPr>
              <a:spLocks/>
            </p:cNvSpPr>
            <p:nvPr/>
          </p:nvSpPr>
          <p:spPr bwMode="auto">
            <a:xfrm>
              <a:off x="4712" y="912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1373"/>
            <p:cNvSpPr>
              <a:spLocks/>
            </p:cNvSpPr>
            <p:nvPr/>
          </p:nvSpPr>
          <p:spPr bwMode="auto">
            <a:xfrm>
              <a:off x="4718" y="937"/>
              <a:ext cx="6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1374"/>
            <p:cNvSpPr>
              <a:spLocks/>
            </p:cNvSpPr>
            <p:nvPr/>
          </p:nvSpPr>
          <p:spPr bwMode="auto">
            <a:xfrm>
              <a:off x="4718" y="934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1375"/>
            <p:cNvSpPr>
              <a:spLocks/>
            </p:cNvSpPr>
            <p:nvPr/>
          </p:nvSpPr>
          <p:spPr bwMode="auto">
            <a:xfrm>
              <a:off x="4724" y="959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1376"/>
            <p:cNvSpPr>
              <a:spLocks/>
            </p:cNvSpPr>
            <p:nvPr/>
          </p:nvSpPr>
          <p:spPr bwMode="auto">
            <a:xfrm>
              <a:off x="4724" y="956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1377"/>
            <p:cNvSpPr>
              <a:spLocks/>
            </p:cNvSpPr>
            <p:nvPr/>
          </p:nvSpPr>
          <p:spPr bwMode="auto">
            <a:xfrm>
              <a:off x="4731" y="981"/>
              <a:ext cx="6" cy="0"/>
            </a:xfrm>
            <a:custGeom>
              <a:avLst/>
              <a:gdLst>
                <a:gd name="T0" fmla="*/ 24 w 24"/>
                <a:gd name="T1" fmla="*/ 0 w 24"/>
                <a:gd name="T2" fmla="*/ 0 w 24"/>
                <a:gd name="T3" fmla="*/ 0 w 24"/>
                <a:gd name="T4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2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1378"/>
            <p:cNvSpPr>
              <a:spLocks/>
            </p:cNvSpPr>
            <p:nvPr/>
          </p:nvSpPr>
          <p:spPr bwMode="auto">
            <a:xfrm>
              <a:off x="4731" y="978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1379"/>
            <p:cNvSpPr>
              <a:spLocks/>
            </p:cNvSpPr>
            <p:nvPr/>
          </p:nvSpPr>
          <p:spPr bwMode="auto">
            <a:xfrm>
              <a:off x="4737" y="1003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1380"/>
            <p:cNvSpPr>
              <a:spLocks/>
            </p:cNvSpPr>
            <p:nvPr/>
          </p:nvSpPr>
          <p:spPr bwMode="auto">
            <a:xfrm>
              <a:off x="4737" y="1000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1381"/>
            <p:cNvSpPr>
              <a:spLocks/>
            </p:cNvSpPr>
            <p:nvPr/>
          </p:nvSpPr>
          <p:spPr bwMode="auto">
            <a:xfrm>
              <a:off x="4743" y="1025"/>
              <a:ext cx="4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1382"/>
            <p:cNvSpPr>
              <a:spLocks/>
            </p:cNvSpPr>
            <p:nvPr/>
          </p:nvSpPr>
          <p:spPr bwMode="auto">
            <a:xfrm>
              <a:off x="4743" y="1022"/>
              <a:ext cx="16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1383"/>
            <p:cNvSpPr>
              <a:spLocks/>
            </p:cNvSpPr>
            <p:nvPr/>
          </p:nvSpPr>
          <p:spPr bwMode="auto">
            <a:xfrm>
              <a:off x="4750" y="1047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1384"/>
            <p:cNvSpPr>
              <a:spLocks/>
            </p:cNvSpPr>
            <p:nvPr/>
          </p:nvSpPr>
          <p:spPr bwMode="auto">
            <a:xfrm>
              <a:off x="4750" y="1044"/>
              <a:ext cx="15" cy="25"/>
            </a:xfrm>
            <a:custGeom>
              <a:avLst/>
              <a:gdLst>
                <a:gd name="T0" fmla="*/ 24 w 60"/>
                <a:gd name="T1" fmla="*/ 96 h 96"/>
                <a:gd name="T2" fmla="*/ 60 w 60"/>
                <a:gd name="T3" fmla="*/ 84 h 96"/>
                <a:gd name="T4" fmla="*/ 36 w 60"/>
                <a:gd name="T5" fmla="*/ 0 h 96"/>
                <a:gd name="T6" fmla="*/ 0 w 60"/>
                <a:gd name="T7" fmla="*/ 12 h 96"/>
                <a:gd name="T8" fmla="*/ 24 w 60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6">
                  <a:moveTo>
                    <a:pt x="24" y="96"/>
                  </a:moveTo>
                  <a:lnTo>
                    <a:pt x="60" y="84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1385"/>
            <p:cNvSpPr>
              <a:spLocks/>
            </p:cNvSpPr>
            <p:nvPr/>
          </p:nvSpPr>
          <p:spPr bwMode="auto">
            <a:xfrm>
              <a:off x="4756" y="1069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1386"/>
            <p:cNvSpPr>
              <a:spLocks/>
            </p:cNvSpPr>
            <p:nvPr/>
          </p:nvSpPr>
          <p:spPr bwMode="auto">
            <a:xfrm>
              <a:off x="4756" y="1066"/>
              <a:ext cx="13" cy="22"/>
            </a:xfrm>
            <a:custGeom>
              <a:avLst/>
              <a:gdLst>
                <a:gd name="T0" fmla="*/ 24 w 48"/>
                <a:gd name="T1" fmla="*/ 84 h 84"/>
                <a:gd name="T2" fmla="*/ 48 w 48"/>
                <a:gd name="T3" fmla="*/ 72 h 84"/>
                <a:gd name="T4" fmla="*/ 36 w 48"/>
                <a:gd name="T5" fmla="*/ 0 h 84"/>
                <a:gd name="T6" fmla="*/ 0 w 48"/>
                <a:gd name="T7" fmla="*/ 12 h 84"/>
                <a:gd name="T8" fmla="*/ 24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24" y="84"/>
                  </a:moveTo>
                  <a:lnTo>
                    <a:pt x="48" y="7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1387"/>
            <p:cNvSpPr>
              <a:spLocks/>
            </p:cNvSpPr>
            <p:nvPr/>
          </p:nvSpPr>
          <p:spPr bwMode="auto">
            <a:xfrm>
              <a:off x="4762" y="1088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1388"/>
            <p:cNvSpPr>
              <a:spLocks/>
            </p:cNvSpPr>
            <p:nvPr/>
          </p:nvSpPr>
          <p:spPr bwMode="auto">
            <a:xfrm>
              <a:off x="4762" y="1085"/>
              <a:ext cx="13" cy="22"/>
            </a:xfrm>
            <a:custGeom>
              <a:avLst/>
              <a:gdLst>
                <a:gd name="T0" fmla="*/ 12 w 48"/>
                <a:gd name="T1" fmla="*/ 84 h 84"/>
                <a:gd name="T2" fmla="*/ 48 w 48"/>
                <a:gd name="T3" fmla="*/ 72 h 84"/>
                <a:gd name="T4" fmla="*/ 24 w 48"/>
                <a:gd name="T5" fmla="*/ 0 h 84"/>
                <a:gd name="T6" fmla="*/ 0 w 48"/>
                <a:gd name="T7" fmla="*/ 12 h 84"/>
                <a:gd name="T8" fmla="*/ 12 w 48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4">
                  <a:moveTo>
                    <a:pt x="12" y="84"/>
                  </a:moveTo>
                  <a:lnTo>
                    <a:pt x="48" y="7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1389"/>
            <p:cNvSpPr>
              <a:spLocks/>
            </p:cNvSpPr>
            <p:nvPr/>
          </p:nvSpPr>
          <p:spPr bwMode="auto">
            <a:xfrm>
              <a:off x="4765" y="1107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1390"/>
            <p:cNvSpPr>
              <a:spLocks/>
            </p:cNvSpPr>
            <p:nvPr/>
          </p:nvSpPr>
          <p:spPr bwMode="auto">
            <a:xfrm>
              <a:off x="4765" y="1104"/>
              <a:ext cx="16" cy="18"/>
            </a:xfrm>
            <a:custGeom>
              <a:avLst/>
              <a:gdLst>
                <a:gd name="T0" fmla="*/ 24 w 60"/>
                <a:gd name="T1" fmla="*/ 72 h 72"/>
                <a:gd name="T2" fmla="*/ 60 w 60"/>
                <a:gd name="T3" fmla="*/ 60 h 72"/>
                <a:gd name="T4" fmla="*/ 36 w 60"/>
                <a:gd name="T5" fmla="*/ 0 h 72"/>
                <a:gd name="T6" fmla="*/ 0 w 60"/>
                <a:gd name="T7" fmla="*/ 12 h 72"/>
                <a:gd name="T8" fmla="*/ 24 w 6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24" y="72"/>
                  </a:moveTo>
                  <a:lnTo>
                    <a:pt x="60" y="60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1391"/>
            <p:cNvSpPr>
              <a:spLocks/>
            </p:cNvSpPr>
            <p:nvPr/>
          </p:nvSpPr>
          <p:spPr bwMode="auto">
            <a:xfrm>
              <a:off x="4772" y="1122"/>
              <a:ext cx="3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1392"/>
            <p:cNvSpPr>
              <a:spLocks/>
            </p:cNvSpPr>
            <p:nvPr/>
          </p:nvSpPr>
          <p:spPr bwMode="auto">
            <a:xfrm>
              <a:off x="4772" y="1119"/>
              <a:ext cx="12" cy="16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1393"/>
            <p:cNvSpPr>
              <a:spLocks/>
            </p:cNvSpPr>
            <p:nvPr/>
          </p:nvSpPr>
          <p:spPr bwMode="auto">
            <a:xfrm>
              <a:off x="4775" y="1135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1394"/>
            <p:cNvSpPr>
              <a:spLocks/>
            </p:cNvSpPr>
            <p:nvPr/>
          </p:nvSpPr>
          <p:spPr bwMode="auto">
            <a:xfrm>
              <a:off x="4775" y="1132"/>
              <a:ext cx="16" cy="19"/>
            </a:xfrm>
            <a:custGeom>
              <a:avLst/>
              <a:gdLst>
                <a:gd name="T0" fmla="*/ 24 w 60"/>
                <a:gd name="T1" fmla="*/ 72 h 72"/>
                <a:gd name="T2" fmla="*/ 60 w 60"/>
                <a:gd name="T3" fmla="*/ 60 h 72"/>
                <a:gd name="T4" fmla="*/ 36 w 60"/>
                <a:gd name="T5" fmla="*/ 0 h 72"/>
                <a:gd name="T6" fmla="*/ 0 w 60"/>
                <a:gd name="T7" fmla="*/ 12 h 72"/>
                <a:gd name="T8" fmla="*/ 24 w 6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24" y="72"/>
                  </a:moveTo>
                  <a:lnTo>
                    <a:pt x="60" y="60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1395"/>
            <p:cNvSpPr>
              <a:spLocks/>
            </p:cNvSpPr>
            <p:nvPr/>
          </p:nvSpPr>
          <p:spPr bwMode="auto">
            <a:xfrm>
              <a:off x="4781" y="1151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1396"/>
            <p:cNvSpPr>
              <a:spLocks/>
            </p:cNvSpPr>
            <p:nvPr/>
          </p:nvSpPr>
          <p:spPr bwMode="auto">
            <a:xfrm>
              <a:off x="4781" y="1148"/>
              <a:ext cx="13" cy="15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1397"/>
            <p:cNvSpPr>
              <a:spLocks/>
            </p:cNvSpPr>
            <p:nvPr/>
          </p:nvSpPr>
          <p:spPr bwMode="auto">
            <a:xfrm>
              <a:off x="4784" y="1163"/>
              <a:ext cx="7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1398"/>
            <p:cNvSpPr>
              <a:spLocks/>
            </p:cNvSpPr>
            <p:nvPr/>
          </p:nvSpPr>
          <p:spPr bwMode="auto">
            <a:xfrm>
              <a:off x="4784" y="1160"/>
              <a:ext cx="13" cy="16"/>
            </a:xfrm>
            <a:custGeom>
              <a:avLst/>
              <a:gdLst>
                <a:gd name="T0" fmla="*/ 24 w 48"/>
                <a:gd name="T1" fmla="*/ 60 h 60"/>
                <a:gd name="T2" fmla="*/ 48 w 48"/>
                <a:gd name="T3" fmla="*/ 48 h 60"/>
                <a:gd name="T4" fmla="*/ 36 w 48"/>
                <a:gd name="T5" fmla="*/ 0 h 60"/>
                <a:gd name="T6" fmla="*/ 0 w 48"/>
                <a:gd name="T7" fmla="*/ 12 h 60"/>
                <a:gd name="T8" fmla="*/ 24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24" y="60"/>
                  </a:moveTo>
                  <a:lnTo>
                    <a:pt x="48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1399"/>
            <p:cNvSpPr>
              <a:spLocks/>
            </p:cNvSpPr>
            <p:nvPr/>
          </p:nvSpPr>
          <p:spPr bwMode="auto">
            <a:xfrm>
              <a:off x="4791" y="1176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1400"/>
            <p:cNvSpPr>
              <a:spLocks/>
            </p:cNvSpPr>
            <p:nvPr/>
          </p:nvSpPr>
          <p:spPr bwMode="auto">
            <a:xfrm>
              <a:off x="4791" y="1173"/>
              <a:ext cx="12" cy="16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48 h 60"/>
                <a:gd name="T4" fmla="*/ 24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48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1401"/>
            <p:cNvSpPr>
              <a:spLocks/>
            </p:cNvSpPr>
            <p:nvPr/>
          </p:nvSpPr>
          <p:spPr bwMode="auto">
            <a:xfrm>
              <a:off x="4794" y="1189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1402"/>
            <p:cNvSpPr>
              <a:spLocks/>
            </p:cNvSpPr>
            <p:nvPr/>
          </p:nvSpPr>
          <p:spPr bwMode="auto">
            <a:xfrm>
              <a:off x="4794" y="1185"/>
              <a:ext cx="12" cy="13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36 h 48"/>
                <a:gd name="T4" fmla="*/ 36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3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1403"/>
            <p:cNvSpPr>
              <a:spLocks/>
            </p:cNvSpPr>
            <p:nvPr/>
          </p:nvSpPr>
          <p:spPr bwMode="auto">
            <a:xfrm>
              <a:off x="4797" y="1198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1404"/>
            <p:cNvSpPr>
              <a:spLocks/>
            </p:cNvSpPr>
            <p:nvPr/>
          </p:nvSpPr>
          <p:spPr bwMode="auto">
            <a:xfrm>
              <a:off x="4797" y="1195"/>
              <a:ext cx="16" cy="16"/>
            </a:xfrm>
            <a:custGeom>
              <a:avLst/>
              <a:gdLst>
                <a:gd name="T0" fmla="*/ 24 w 60"/>
                <a:gd name="T1" fmla="*/ 60 h 60"/>
                <a:gd name="T2" fmla="*/ 60 w 60"/>
                <a:gd name="T3" fmla="*/ 48 h 60"/>
                <a:gd name="T4" fmla="*/ 36 w 60"/>
                <a:gd name="T5" fmla="*/ 0 h 60"/>
                <a:gd name="T6" fmla="*/ 0 w 60"/>
                <a:gd name="T7" fmla="*/ 12 h 60"/>
                <a:gd name="T8" fmla="*/ 24 w 6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4" y="60"/>
                  </a:moveTo>
                  <a:lnTo>
                    <a:pt x="60" y="48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1405"/>
            <p:cNvSpPr>
              <a:spLocks/>
            </p:cNvSpPr>
            <p:nvPr/>
          </p:nvSpPr>
          <p:spPr bwMode="auto">
            <a:xfrm>
              <a:off x="4803" y="1211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1406"/>
            <p:cNvSpPr>
              <a:spLocks/>
            </p:cNvSpPr>
            <p:nvPr/>
          </p:nvSpPr>
          <p:spPr bwMode="auto">
            <a:xfrm>
              <a:off x="4803" y="1207"/>
              <a:ext cx="13" cy="16"/>
            </a:xfrm>
            <a:custGeom>
              <a:avLst/>
              <a:gdLst>
                <a:gd name="T0" fmla="*/ 12 w 48"/>
                <a:gd name="T1" fmla="*/ 60 h 60"/>
                <a:gd name="T2" fmla="*/ 48 w 48"/>
                <a:gd name="T3" fmla="*/ 36 h 60"/>
                <a:gd name="T4" fmla="*/ 36 w 48"/>
                <a:gd name="T5" fmla="*/ 0 h 60"/>
                <a:gd name="T6" fmla="*/ 0 w 48"/>
                <a:gd name="T7" fmla="*/ 12 h 60"/>
                <a:gd name="T8" fmla="*/ 12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12" y="60"/>
                  </a:moveTo>
                  <a:lnTo>
                    <a:pt x="48" y="36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1407"/>
            <p:cNvSpPr>
              <a:spLocks/>
            </p:cNvSpPr>
            <p:nvPr/>
          </p:nvSpPr>
          <p:spPr bwMode="auto">
            <a:xfrm>
              <a:off x="4806" y="1220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1408"/>
            <p:cNvSpPr>
              <a:spLocks/>
            </p:cNvSpPr>
            <p:nvPr/>
          </p:nvSpPr>
          <p:spPr bwMode="auto">
            <a:xfrm>
              <a:off x="4806" y="1217"/>
              <a:ext cx="16" cy="16"/>
            </a:xfrm>
            <a:custGeom>
              <a:avLst/>
              <a:gdLst>
                <a:gd name="T0" fmla="*/ 24 w 60"/>
                <a:gd name="T1" fmla="*/ 60 h 60"/>
                <a:gd name="T2" fmla="*/ 60 w 60"/>
                <a:gd name="T3" fmla="*/ 48 h 60"/>
                <a:gd name="T4" fmla="*/ 36 w 60"/>
                <a:gd name="T5" fmla="*/ 0 h 60"/>
                <a:gd name="T6" fmla="*/ 0 w 60"/>
                <a:gd name="T7" fmla="*/ 24 h 60"/>
                <a:gd name="T8" fmla="*/ 24 w 6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4" y="60"/>
                  </a:moveTo>
                  <a:lnTo>
                    <a:pt x="60" y="48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1409"/>
            <p:cNvSpPr>
              <a:spLocks/>
            </p:cNvSpPr>
            <p:nvPr/>
          </p:nvSpPr>
          <p:spPr bwMode="auto">
            <a:xfrm>
              <a:off x="4813" y="1233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1410"/>
            <p:cNvSpPr>
              <a:spLocks/>
            </p:cNvSpPr>
            <p:nvPr/>
          </p:nvSpPr>
          <p:spPr bwMode="auto">
            <a:xfrm>
              <a:off x="4813" y="1229"/>
              <a:ext cx="12" cy="13"/>
            </a:xfrm>
            <a:custGeom>
              <a:avLst/>
              <a:gdLst>
                <a:gd name="T0" fmla="*/ 12 w 48"/>
                <a:gd name="T1" fmla="*/ 48 h 48"/>
                <a:gd name="T2" fmla="*/ 48 w 48"/>
                <a:gd name="T3" fmla="*/ 36 h 48"/>
                <a:gd name="T4" fmla="*/ 24 w 48"/>
                <a:gd name="T5" fmla="*/ 0 h 48"/>
                <a:gd name="T6" fmla="*/ 0 w 48"/>
                <a:gd name="T7" fmla="*/ 12 h 48"/>
                <a:gd name="T8" fmla="*/ 1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2" y="48"/>
                  </a:moveTo>
                  <a:lnTo>
                    <a:pt x="48" y="36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1411"/>
            <p:cNvSpPr>
              <a:spLocks/>
            </p:cNvSpPr>
            <p:nvPr/>
          </p:nvSpPr>
          <p:spPr bwMode="auto">
            <a:xfrm>
              <a:off x="4816" y="1242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1412"/>
            <p:cNvSpPr>
              <a:spLocks/>
            </p:cNvSpPr>
            <p:nvPr/>
          </p:nvSpPr>
          <p:spPr bwMode="auto">
            <a:xfrm>
              <a:off x="4816" y="1239"/>
              <a:ext cx="12" cy="9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12 h 36"/>
                <a:gd name="T4" fmla="*/ 36 w 48"/>
                <a:gd name="T5" fmla="*/ 0 h 36"/>
                <a:gd name="T6" fmla="*/ 0 w 48"/>
                <a:gd name="T7" fmla="*/ 12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1413"/>
            <p:cNvSpPr>
              <a:spLocks/>
            </p:cNvSpPr>
            <p:nvPr/>
          </p:nvSpPr>
          <p:spPr bwMode="auto">
            <a:xfrm>
              <a:off x="4819" y="1245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1414"/>
            <p:cNvSpPr>
              <a:spLocks/>
            </p:cNvSpPr>
            <p:nvPr/>
          </p:nvSpPr>
          <p:spPr bwMode="auto">
            <a:xfrm>
              <a:off x="4819" y="1242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4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24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1415"/>
            <p:cNvSpPr>
              <a:spLocks/>
            </p:cNvSpPr>
            <p:nvPr/>
          </p:nvSpPr>
          <p:spPr bwMode="auto">
            <a:xfrm>
              <a:off x="4822" y="1251"/>
              <a:ext cx="3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1416"/>
            <p:cNvSpPr>
              <a:spLocks/>
            </p:cNvSpPr>
            <p:nvPr/>
          </p:nvSpPr>
          <p:spPr bwMode="auto">
            <a:xfrm>
              <a:off x="4822" y="1248"/>
              <a:ext cx="10" cy="10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12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1417"/>
            <p:cNvSpPr>
              <a:spLocks/>
            </p:cNvSpPr>
            <p:nvPr/>
          </p:nvSpPr>
          <p:spPr bwMode="auto">
            <a:xfrm>
              <a:off x="4822" y="1255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1418"/>
            <p:cNvSpPr>
              <a:spLocks/>
            </p:cNvSpPr>
            <p:nvPr/>
          </p:nvSpPr>
          <p:spPr bwMode="auto">
            <a:xfrm>
              <a:off x="4822" y="1251"/>
              <a:ext cx="13" cy="10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24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1419"/>
            <p:cNvSpPr>
              <a:spLocks/>
            </p:cNvSpPr>
            <p:nvPr/>
          </p:nvSpPr>
          <p:spPr bwMode="auto">
            <a:xfrm>
              <a:off x="4825" y="1261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1420"/>
            <p:cNvSpPr>
              <a:spLocks/>
            </p:cNvSpPr>
            <p:nvPr/>
          </p:nvSpPr>
          <p:spPr bwMode="auto">
            <a:xfrm>
              <a:off x="4825" y="1258"/>
              <a:ext cx="10" cy="6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12 h 24"/>
                <a:gd name="T4" fmla="*/ 36 w 36"/>
                <a:gd name="T5" fmla="*/ 0 h 24"/>
                <a:gd name="T6" fmla="*/ 0 w 36"/>
                <a:gd name="T7" fmla="*/ 12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1421"/>
            <p:cNvSpPr>
              <a:spLocks/>
            </p:cNvSpPr>
            <p:nvPr/>
          </p:nvSpPr>
          <p:spPr bwMode="auto">
            <a:xfrm>
              <a:off x="4828" y="1264"/>
              <a:ext cx="4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1422"/>
            <p:cNvSpPr>
              <a:spLocks/>
            </p:cNvSpPr>
            <p:nvPr/>
          </p:nvSpPr>
          <p:spPr bwMode="auto">
            <a:xfrm>
              <a:off x="4828" y="1261"/>
              <a:ext cx="10" cy="9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12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1423"/>
            <p:cNvSpPr>
              <a:spLocks/>
            </p:cNvSpPr>
            <p:nvPr/>
          </p:nvSpPr>
          <p:spPr bwMode="auto">
            <a:xfrm>
              <a:off x="4828" y="1267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1424"/>
            <p:cNvSpPr>
              <a:spLocks/>
            </p:cNvSpPr>
            <p:nvPr/>
          </p:nvSpPr>
          <p:spPr bwMode="auto">
            <a:xfrm>
              <a:off x="4828" y="1264"/>
              <a:ext cx="13" cy="9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24 h 36"/>
                <a:gd name="T4" fmla="*/ 36 w 48"/>
                <a:gd name="T5" fmla="*/ 0 h 36"/>
                <a:gd name="T6" fmla="*/ 0 w 48"/>
                <a:gd name="T7" fmla="*/ 24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24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425"/>
            <p:cNvSpPr>
              <a:spLocks/>
            </p:cNvSpPr>
            <p:nvPr/>
          </p:nvSpPr>
          <p:spPr bwMode="auto">
            <a:xfrm>
              <a:off x="4832" y="1273"/>
              <a:ext cx="6" cy="1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1426"/>
            <p:cNvSpPr>
              <a:spLocks/>
            </p:cNvSpPr>
            <p:nvPr/>
          </p:nvSpPr>
          <p:spPr bwMode="auto">
            <a:xfrm>
              <a:off x="4832" y="1270"/>
              <a:ext cx="12" cy="7"/>
            </a:xfrm>
            <a:custGeom>
              <a:avLst/>
              <a:gdLst>
                <a:gd name="T0" fmla="*/ 12 w 48"/>
                <a:gd name="T1" fmla="*/ 24 h 24"/>
                <a:gd name="T2" fmla="*/ 48 w 48"/>
                <a:gd name="T3" fmla="*/ 12 h 24"/>
                <a:gd name="T4" fmla="*/ 36 w 48"/>
                <a:gd name="T5" fmla="*/ 0 h 24"/>
                <a:gd name="T6" fmla="*/ 0 w 48"/>
                <a:gd name="T7" fmla="*/ 12 h 24"/>
                <a:gd name="T8" fmla="*/ 12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12" y="24"/>
                  </a:moveTo>
                  <a:lnTo>
                    <a:pt x="48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427"/>
            <p:cNvSpPr>
              <a:spLocks/>
            </p:cNvSpPr>
            <p:nvPr/>
          </p:nvSpPr>
          <p:spPr bwMode="auto">
            <a:xfrm>
              <a:off x="4835" y="1277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428"/>
            <p:cNvSpPr>
              <a:spLocks/>
            </p:cNvSpPr>
            <p:nvPr/>
          </p:nvSpPr>
          <p:spPr bwMode="auto">
            <a:xfrm>
              <a:off x="4835" y="1273"/>
              <a:ext cx="9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12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1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1429"/>
            <p:cNvSpPr>
              <a:spLocks/>
            </p:cNvSpPr>
            <p:nvPr/>
          </p:nvSpPr>
          <p:spPr bwMode="auto">
            <a:xfrm>
              <a:off x="4838" y="1280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1430"/>
            <p:cNvSpPr>
              <a:spLocks/>
            </p:cNvSpPr>
            <p:nvPr/>
          </p:nvSpPr>
          <p:spPr bwMode="auto">
            <a:xfrm>
              <a:off x="4838" y="1277"/>
              <a:ext cx="9" cy="9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431"/>
            <p:cNvSpPr>
              <a:spLocks/>
            </p:cNvSpPr>
            <p:nvPr/>
          </p:nvSpPr>
          <p:spPr bwMode="auto">
            <a:xfrm>
              <a:off x="4838" y="1283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432"/>
            <p:cNvSpPr>
              <a:spLocks/>
            </p:cNvSpPr>
            <p:nvPr/>
          </p:nvSpPr>
          <p:spPr bwMode="auto">
            <a:xfrm>
              <a:off x="4838" y="1280"/>
              <a:ext cx="13" cy="9"/>
            </a:xfrm>
            <a:custGeom>
              <a:avLst/>
              <a:gdLst>
                <a:gd name="T0" fmla="*/ 12 w 48"/>
                <a:gd name="T1" fmla="*/ 36 h 36"/>
                <a:gd name="T2" fmla="*/ 48 w 48"/>
                <a:gd name="T3" fmla="*/ 12 h 36"/>
                <a:gd name="T4" fmla="*/ 36 w 48"/>
                <a:gd name="T5" fmla="*/ 0 h 36"/>
                <a:gd name="T6" fmla="*/ 0 w 48"/>
                <a:gd name="T7" fmla="*/ 24 h 36"/>
                <a:gd name="T8" fmla="*/ 12 w 4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6">
                  <a:moveTo>
                    <a:pt x="12" y="36"/>
                  </a:moveTo>
                  <a:lnTo>
                    <a:pt x="48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1433"/>
            <p:cNvSpPr>
              <a:spLocks/>
            </p:cNvSpPr>
            <p:nvPr/>
          </p:nvSpPr>
          <p:spPr bwMode="auto">
            <a:xfrm>
              <a:off x="4841" y="1289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1434"/>
            <p:cNvSpPr>
              <a:spLocks/>
            </p:cNvSpPr>
            <p:nvPr/>
          </p:nvSpPr>
          <p:spPr bwMode="auto">
            <a:xfrm>
              <a:off x="4841" y="1283"/>
              <a:ext cx="10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435"/>
            <p:cNvSpPr>
              <a:spLocks/>
            </p:cNvSpPr>
            <p:nvPr/>
          </p:nvSpPr>
          <p:spPr bwMode="auto">
            <a:xfrm>
              <a:off x="4844" y="1289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436"/>
            <p:cNvSpPr>
              <a:spLocks/>
            </p:cNvSpPr>
            <p:nvPr/>
          </p:nvSpPr>
          <p:spPr bwMode="auto">
            <a:xfrm>
              <a:off x="4844" y="1286"/>
              <a:ext cx="10" cy="9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1437"/>
            <p:cNvSpPr>
              <a:spLocks/>
            </p:cNvSpPr>
            <p:nvPr/>
          </p:nvSpPr>
          <p:spPr bwMode="auto">
            <a:xfrm>
              <a:off x="4844" y="1292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1438"/>
            <p:cNvSpPr>
              <a:spLocks/>
            </p:cNvSpPr>
            <p:nvPr/>
          </p:nvSpPr>
          <p:spPr bwMode="auto">
            <a:xfrm>
              <a:off x="4844" y="1289"/>
              <a:ext cx="10" cy="6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12 h 24"/>
                <a:gd name="T4" fmla="*/ 36 w 36"/>
                <a:gd name="T5" fmla="*/ 0 h 24"/>
                <a:gd name="T6" fmla="*/ 0 w 36"/>
                <a:gd name="T7" fmla="*/ 24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1439"/>
            <p:cNvSpPr>
              <a:spLocks/>
            </p:cNvSpPr>
            <p:nvPr/>
          </p:nvSpPr>
          <p:spPr bwMode="auto">
            <a:xfrm>
              <a:off x="4847" y="1295"/>
              <a:ext cx="4" cy="1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1440"/>
            <p:cNvSpPr>
              <a:spLocks/>
            </p:cNvSpPr>
            <p:nvPr/>
          </p:nvSpPr>
          <p:spPr bwMode="auto">
            <a:xfrm>
              <a:off x="4847" y="1292"/>
              <a:ext cx="10" cy="7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0 h 24"/>
                <a:gd name="T4" fmla="*/ 24 w 36"/>
                <a:gd name="T5" fmla="*/ 0 h 24"/>
                <a:gd name="T6" fmla="*/ 0 w 36"/>
                <a:gd name="T7" fmla="*/ 12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1441"/>
            <p:cNvSpPr>
              <a:spLocks/>
            </p:cNvSpPr>
            <p:nvPr/>
          </p:nvSpPr>
          <p:spPr bwMode="auto">
            <a:xfrm>
              <a:off x="4847" y="1299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1442"/>
            <p:cNvSpPr>
              <a:spLocks/>
            </p:cNvSpPr>
            <p:nvPr/>
          </p:nvSpPr>
          <p:spPr bwMode="auto">
            <a:xfrm>
              <a:off x="4847" y="1292"/>
              <a:ext cx="10" cy="10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1443"/>
            <p:cNvSpPr>
              <a:spLocks/>
            </p:cNvSpPr>
            <p:nvPr/>
          </p:nvSpPr>
          <p:spPr bwMode="auto">
            <a:xfrm>
              <a:off x="4847" y="1299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1444"/>
            <p:cNvSpPr>
              <a:spLocks/>
            </p:cNvSpPr>
            <p:nvPr/>
          </p:nvSpPr>
          <p:spPr bwMode="auto">
            <a:xfrm>
              <a:off x="4847" y="1295"/>
              <a:ext cx="10" cy="7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12 h 24"/>
                <a:gd name="T4" fmla="*/ 36 w 36"/>
                <a:gd name="T5" fmla="*/ 0 h 24"/>
                <a:gd name="T6" fmla="*/ 0 w 36"/>
                <a:gd name="T7" fmla="*/ 24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1445"/>
            <p:cNvSpPr>
              <a:spLocks/>
            </p:cNvSpPr>
            <p:nvPr/>
          </p:nvSpPr>
          <p:spPr bwMode="auto">
            <a:xfrm>
              <a:off x="4851" y="1302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1446"/>
            <p:cNvSpPr>
              <a:spLocks/>
            </p:cNvSpPr>
            <p:nvPr/>
          </p:nvSpPr>
          <p:spPr bwMode="auto">
            <a:xfrm>
              <a:off x="4851" y="1299"/>
              <a:ext cx="9" cy="6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0 h 24"/>
                <a:gd name="T4" fmla="*/ 24 w 36"/>
                <a:gd name="T5" fmla="*/ 0 h 24"/>
                <a:gd name="T6" fmla="*/ 0 w 36"/>
                <a:gd name="T7" fmla="*/ 12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1447"/>
            <p:cNvSpPr>
              <a:spLocks/>
            </p:cNvSpPr>
            <p:nvPr/>
          </p:nvSpPr>
          <p:spPr bwMode="auto">
            <a:xfrm>
              <a:off x="4851" y="1305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1448"/>
            <p:cNvSpPr>
              <a:spLocks/>
            </p:cNvSpPr>
            <p:nvPr/>
          </p:nvSpPr>
          <p:spPr bwMode="auto">
            <a:xfrm>
              <a:off x="4851" y="1299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1449"/>
            <p:cNvSpPr>
              <a:spLocks/>
            </p:cNvSpPr>
            <p:nvPr/>
          </p:nvSpPr>
          <p:spPr bwMode="auto">
            <a:xfrm>
              <a:off x="4854" y="1305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1450"/>
            <p:cNvSpPr>
              <a:spLocks/>
            </p:cNvSpPr>
            <p:nvPr/>
          </p:nvSpPr>
          <p:spPr bwMode="auto">
            <a:xfrm>
              <a:off x="4854" y="1302"/>
              <a:ext cx="9" cy="6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12 h 24"/>
                <a:gd name="T4" fmla="*/ 24 w 36"/>
                <a:gd name="T5" fmla="*/ 0 h 24"/>
                <a:gd name="T6" fmla="*/ 0 w 36"/>
                <a:gd name="T7" fmla="*/ 24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1451"/>
            <p:cNvSpPr>
              <a:spLocks/>
            </p:cNvSpPr>
            <p:nvPr/>
          </p:nvSpPr>
          <p:spPr bwMode="auto">
            <a:xfrm>
              <a:off x="4854" y="1308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1452"/>
            <p:cNvSpPr>
              <a:spLocks/>
            </p:cNvSpPr>
            <p:nvPr/>
          </p:nvSpPr>
          <p:spPr bwMode="auto">
            <a:xfrm>
              <a:off x="4854" y="1305"/>
              <a:ext cx="9" cy="6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0 h 24"/>
                <a:gd name="T4" fmla="*/ 36 w 36"/>
                <a:gd name="T5" fmla="*/ 0 h 24"/>
                <a:gd name="T6" fmla="*/ 0 w 36"/>
                <a:gd name="T7" fmla="*/ 24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453"/>
            <p:cNvSpPr>
              <a:spLocks/>
            </p:cNvSpPr>
            <p:nvPr/>
          </p:nvSpPr>
          <p:spPr bwMode="auto">
            <a:xfrm>
              <a:off x="4857" y="1311"/>
              <a:ext cx="3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454"/>
            <p:cNvSpPr>
              <a:spLocks/>
            </p:cNvSpPr>
            <p:nvPr/>
          </p:nvSpPr>
          <p:spPr bwMode="auto">
            <a:xfrm>
              <a:off x="4857" y="1305"/>
              <a:ext cx="9" cy="9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455"/>
            <p:cNvSpPr>
              <a:spLocks/>
            </p:cNvSpPr>
            <p:nvPr/>
          </p:nvSpPr>
          <p:spPr bwMode="auto">
            <a:xfrm>
              <a:off x="4857" y="1311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1456"/>
            <p:cNvSpPr>
              <a:spLocks/>
            </p:cNvSpPr>
            <p:nvPr/>
          </p:nvSpPr>
          <p:spPr bwMode="auto">
            <a:xfrm>
              <a:off x="4857" y="1308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1457"/>
            <p:cNvSpPr>
              <a:spLocks/>
            </p:cNvSpPr>
            <p:nvPr/>
          </p:nvSpPr>
          <p:spPr bwMode="auto">
            <a:xfrm>
              <a:off x="4860" y="1314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458"/>
            <p:cNvSpPr>
              <a:spLocks/>
            </p:cNvSpPr>
            <p:nvPr/>
          </p:nvSpPr>
          <p:spPr bwMode="auto">
            <a:xfrm>
              <a:off x="4860" y="1311"/>
              <a:ext cx="9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1459"/>
            <p:cNvSpPr>
              <a:spLocks/>
            </p:cNvSpPr>
            <p:nvPr/>
          </p:nvSpPr>
          <p:spPr bwMode="auto">
            <a:xfrm>
              <a:off x="4863" y="1317"/>
              <a:ext cx="3" cy="4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1460"/>
            <p:cNvSpPr>
              <a:spLocks/>
            </p:cNvSpPr>
            <p:nvPr/>
          </p:nvSpPr>
          <p:spPr bwMode="auto">
            <a:xfrm>
              <a:off x="4863" y="1314"/>
              <a:ext cx="10" cy="7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12 h 24"/>
                <a:gd name="T4" fmla="*/ 24 w 36"/>
                <a:gd name="T5" fmla="*/ 0 h 24"/>
                <a:gd name="T6" fmla="*/ 0 w 36"/>
                <a:gd name="T7" fmla="*/ 24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1461"/>
            <p:cNvSpPr>
              <a:spLocks/>
            </p:cNvSpPr>
            <p:nvPr/>
          </p:nvSpPr>
          <p:spPr bwMode="auto">
            <a:xfrm>
              <a:off x="4866" y="1321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1462"/>
            <p:cNvSpPr>
              <a:spLocks/>
            </p:cNvSpPr>
            <p:nvPr/>
          </p:nvSpPr>
          <p:spPr bwMode="auto">
            <a:xfrm>
              <a:off x="4866" y="1317"/>
              <a:ext cx="10" cy="7"/>
            </a:xfrm>
            <a:custGeom>
              <a:avLst/>
              <a:gdLst>
                <a:gd name="T0" fmla="*/ 0 w 36"/>
                <a:gd name="T1" fmla="*/ 24 h 24"/>
                <a:gd name="T2" fmla="*/ 36 w 36"/>
                <a:gd name="T3" fmla="*/ 0 h 24"/>
                <a:gd name="T4" fmla="*/ 24 w 36"/>
                <a:gd name="T5" fmla="*/ 0 h 24"/>
                <a:gd name="T6" fmla="*/ 0 w 36"/>
                <a:gd name="T7" fmla="*/ 24 h 24"/>
                <a:gd name="T8" fmla="*/ 0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1463"/>
            <p:cNvSpPr>
              <a:spLocks/>
            </p:cNvSpPr>
            <p:nvPr/>
          </p:nvSpPr>
          <p:spPr bwMode="auto">
            <a:xfrm>
              <a:off x="4866" y="1324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1464"/>
            <p:cNvSpPr>
              <a:spLocks/>
            </p:cNvSpPr>
            <p:nvPr/>
          </p:nvSpPr>
          <p:spPr bwMode="auto">
            <a:xfrm>
              <a:off x="4866" y="1317"/>
              <a:ext cx="10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36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1465"/>
            <p:cNvSpPr>
              <a:spLocks/>
            </p:cNvSpPr>
            <p:nvPr/>
          </p:nvSpPr>
          <p:spPr bwMode="auto">
            <a:xfrm>
              <a:off x="4869" y="1327"/>
              <a:ext cx="4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  <a:gd name="T4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1466"/>
            <p:cNvSpPr>
              <a:spLocks/>
            </p:cNvSpPr>
            <p:nvPr/>
          </p:nvSpPr>
          <p:spPr bwMode="auto">
            <a:xfrm>
              <a:off x="4869" y="1321"/>
              <a:ext cx="10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1467"/>
            <p:cNvSpPr>
              <a:spLocks/>
            </p:cNvSpPr>
            <p:nvPr/>
          </p:nvSpPr>
          <p:spPr bwMode="auto">
            <a:xfrm>
              <a:off x="4873" y="1327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1468"/>
            <p:cNvSpPr>
              <a:spLocks/>
            </p:cNvSpPr>
            <p:nvPr/>
          </p:nvSpPr>
          <p:spPr bwMode="auto">
            <a:xfrm>
              <a:off x="4873" y="1324"/>
              <a:ext cx="9" cy="9"/>
            </a:xfrm>
            <a:custGeom>
              <a:avLst/>
              <a:gdLst>
                <a:gd name="T0" fmla="*/ 0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0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1469"/>
            <p:cNvSpPr>
              <a:spLocks/>
            </p:cNvSpPr>
            <p:nvPr/>
          </p:nvSpPr>
          <p:spPr bwMode="auto">
            <a:xfrm>
              <a:off x="4873" y="1330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1470"/>
            <p:cNvSpPr>
              <a:spLocks/>
            </p:cNvSpPr>
            <p:nvPr/>
          </p:nvSpPr>
          <p:spPr bwMode="auto">
            <a:xfrm>
              <a:off x="4873" y="1327"/>
              <a:ext cx="9" cy="6"/>
            </a:xfrm>
            <a:custGeom>
              <a:avLst/>
              <a:gdLst>
                <a:gd name="T0" fmla="*/ 12 w 36"/>
                <a:gd name="T1" fmla="*/ 24 h 24"/>
                <a:gd name="T2" fmla="*/ 36 w 36"/>
                <a:gd name="T3" fmla="*/ 0 h 24"/>
                <a:gd name="T4" fmla="*/ 36 w 36"/>
                <a:gd name="T5" fmla="*/ 0 h 24"/>
                <a:gd name="T6" fmla="*/ 0 w 36"/>
                <a:gd name="T7" fmla="*/ 24 h 24"/>
                <a:gd name="T8" fmla="*/ 12 w 3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12" y="24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1471"/>
            <p:cNvSpPr>
              <a:spLocks/>
            </p:cNvSpPr>
            <p:nvPr/>
          </p:nvSpPr>
          <p:spPr bwMode="auto">
            <a:xfrm>
              <a:off x="4876" y="1333"/>
              <a:ext cx="6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1472"/>
            <p:cNvSpPr>
              <a:spLocks/>
            </p:cNvSpPr>
            <p:nvPr/>
          </p:nvSpPr>
          <p:spPr bwMode="auto">
            <a:xfrm>
              <a:off x="4876" y="1327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1473"/>
            <p:cNvSpPr>
              <a:spLocks/>
            </p:cNvSpPr>
            <p:nvPr/>
          </p:nvSpPr>
          <p:spPr bwMode="auto">
            <a:xfrm>
              <a:off x="4879" y="1333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1474"/>
            <p:cNvSpPr>
              <a:spLocks/>
            </p:cNvSpPr>
            <p:nvPr/>
          </p:nvSpPr>
          <p:spPr bwMode="auto">
            <a:xfrm>
              <a:off x="4879" y="1330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1475"/>
            <p:cNvSpPr>
              <a:spLocks/>
            </p:cNvSpPr>
            <p:nvPr/>
          </p:nvSpPr>
          <p:spPr bwMode="auto">
            <a:xfrm>
              <a:off x="4882" y="1336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1476"/>
            <p:cNvSpPr>
              <a:spLocks/>
            </p:cNvSpPr>
            <p:nvPr/>
          </p:nvSpPr>
          <p:spPr bwMode="auto">
            <a:xfrm>
              <a:off x="4882" y="1333"/>
              <a:ext cx="6" cy="10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1477"/>
            <p:cNvSpPr>
              <a:spLocks/>
            </p:cNvSpPr>
            <p:nvPr/>
          </p:nvSpPr>
          <p:spPr bwMode="auto">
            <a:xfrm>
              <a:off x="4882" y="1339"/>
              <a:ext cx="6" cy="4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1478"/>
            <p:cNvSpPr>
              <a:spLocks/>
            </p:cNvSpPr>
            <p:nvPr/>
          </p:nvSpPr>
          <p:spPr bwMode="auto">
            <a:xfrm>
              <a:off x="4882" y="1333"/>
              <a:ext cx="10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1479"/>
            <p:cNvSpPr>
              <a:spLocks/>
            </p:cNvSpPr>
            <p:nvPr/>
          </p:nvSpPr>
          <p:spPr bwMode="auto">
            <a:xfrm>
              <a:off x="4885" y="1343"/>
              <a:ext cx="7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  <a:gd name="T4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1480"/>
            <p:cNvSpPr>
              <a:spLocks/>
            </p:cNvSpPr>
            <p:nvPr/>
          </p:nvSpPr>
          <p:spPr bwMode="auto">
            <a:xfrm>
              <a:off x="4885" y="1336"/>
              <a:ext cx="10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1481"/>
            <p:cNvSpPr>
              <a:spLocks/>
            </p:cNvSpPr>
            <p:nvPr/>
          </p:nvSpPr>
          <p:spPr bwMode="auto">
            <a:xfrm>
              <a:off x="4888" y="1343"/>
              <a:ext cx="7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1482"/>
            <p:cNvSpPr>
              <a:spLocks/>
            </p:cNvSpPr>
            <p:nvPr/>
          </p:nvSpPr>
          <p:spPr bwMode="auto">
            <a:xfrm>
              <a:off x="4888" y="1339"/>
              <a:ext cx="10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1483"/>
            <p:cNvSpPr>
              <a:spLocks/>
            </p:cNvSpPr>
            <p:nvPr/>
          </p:nvSpPr>
          <p:spPr bwMode="auto">
            <a:xfrm>
              <a:off x="4892" y="1346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1484"/>
            <p:cNvSpPr>
              <a:spLocks/>
            </p:cNvSpPr>
            <p:nvPr/>
          </p:nvSpPr>
          <p:spPr bwMode="auto">
            <a:xfrm>
              <a:off x="4892" y="1343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1485"/>
            <p:cNvSpPr>
              <a:spLocks/>
            </p:cNvSpPr>
            <p:nvPr/>
          </p:nvSpPr>
          <p:spPr bwMode="auto">
            <a:xfrm>
              <a:off x="4895" y="1349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1486"/>
            <p:cNvSpPr>
              <a:spLocks/>
            </p:cNvSpPr>
            <p:nvPr/>
          </p:nvSpPr>
          <p:spPr bwMode="auto">
            <a:xfrm>
              <a:off x="4895" y="1346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0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1487"/>
            <p:cNvSpPr>
              <a:spLocks/>
            </p:cNvSpPr>
            <p:nvPr/>
          </p:nvSpPr>
          <p:spPr bwMode="auto">
            <a:xfrm>
              <a:off x="4898" y="1352"/>
              <a:ext cx="6" cy="3"/>
            </a:xfrm>
            <a:custGeom>
              <a:avLst/>
              <a:gdLst>
                <a:gd name="T0" fmla="*/ 0 w 24"/>
                <a:gd name="T1" fmla="*/ 12 h 12"/>
                <a:gd name="T2" fmla="*/ 0 w 24"/>
                <a:gd name="T3" fmla="*/ 12 h 12"/>
                <a:gd name="T4" fmla="*/ 0 w 24"/>
                <a:gd name="T5" fmla="*/ 12 h 12"/>
                <a:gd name="T6" fmla="*/ 24 w 24"/>
                <a:gd name="T7" fmla="*/ 0 h 12"/>
                <a:gd name="T8" fmla="*/ 0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1488"/>
            <p:cNvSpPr>
              <a:spLocks/>
            </p:cNvSpPr>
            <p:nvPr/>
          </p:nvSpPr>
          <p:spPr bwMode="auto">
            <a:xfrm>
              <a:off x="4898" y="1346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1489"/>
            <p:cNvSpPr>
              <a:spLocks/>
            </p:cNvSpPr>
            <p:nvPr/>
          </p:nvSpPr>
          <p:spPr bwMode="auto">
            <a:xfrm>
              <a:off x="4901" y="1352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1490"/>
            <p:cNvSpPr>
              <a:spLocks/>
            </p:cNvSpPr>
            <p:nvPr/>
          </p:nvSpPr>
          <p:spPr bwMode="auto">
            <a:xfrm>
              <a:off x="4901" y="1349"/>
              <a:ext cx="9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1491"/>
            <p:cNvSpPr>
              <a:spLocks/>
            </p:cNvSpPr>
            <p:nvPr/>
          </p:nvSpPr>
          <p:spPr bwMode="auto">
            <a:xfrm>
              <a:off x="4904" y="1355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1492"/>
            <p:cNvSpPr>
              <a:spLocks/>
            </p:cNvSpPr>
            <p:nvPr/>
          </p:nvSpPr>
          <p:spPr bwMode="auto">
            <a:xfrm>
              <a:off x="4904" y="1352"/>
              <a:ext cx="10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0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1493"/>
            <p:cNvSpPr>
              <a:spLocks/>
            </p:cNvSpPr>
            <p:nvPr/>
          </p:nvSpPr>
          <p:spPr bwMode="auto">
            <a:xfrm>
              <a:off x="4907" y="1358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1494"/>
            <p:cNvSpPr>
              <a:spLocks/>
            </p:cNvSpPr>
            <p:nvPr/>
          </p:nvSpPr>
          <p:spPr bwMode="auto">
            <a:xfrm>
              <a:off x="4907" y="1352"/>
              <a:ext cx="10" cy="9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1495"/>
            <p:cNvSpPr>
              <a:spLocks/>
            </p:cNvSpPr>
            <p:nvPr/>
          </p:nvSpPr>
          <p:spPr bwMode="auto">
            <a:xfrm>
              <a:off x="4910" y="1358"/>
              <a:ext cx="4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1496"/>
            <p:cNvSpPr>
              <a:spLocks/>
            </p:cNvSpPr>
            <p:nvPr/>
          </p:nvSpPr>
          <p:spPr bwMode="auto">
            <a:xfrm>
              <a:off x="4910" y="1355"/>
              <a:ext cx="10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0 h 36"/>
                <a:gd name="T4" fmla="*/ 24 w 36"/>
                <a:gd name="T5" fmla="*/ 0 h 36"/>
                <a:gd name="T6" fmla="*/ 0 w 36"/>
                <a:gd name="T7" fmla="*/ 24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0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1497"/>
            <p:cNvSpPr>
              <a:spLocks/>
            </p:cNvSpPr>
            <p:nvPr/>
          </p:nvSpPr>
          <p:spPr bwMode="auto">
            <a:xfrm>
              <a:off x="4914" y="1361"/>
              <a:ext cx="3" cy="4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1498"/>
            <p:cNvSpPr>
              <a:spLocks/>
            </p:cNvSpPr>
            <p:nvPr/>
          </p:nvSpPr>
          <p:spPr bwMode="auto">
            <a:xfrm>
              <a:off x="4914" y="1355"/>
              <a:ext cx="9" cy="10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36 h 36"/>
                <a:gd name="T8" fmla="*/ 12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1499"/>
            <p:cNvSpPr>
              <a:spLocks/>
            </p:cNvSpPr>
            <p:nvPr/>
          </p:nvSpPr>
          <p:spPr bwMode="auto">
            <a:xfrm>
              <a:off x="4917" y="1361"/>
              <a:ext cx="3" cy="4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1500"/>
            <p:cNvSpPr>
              <a:spLocks/>
            </p:cNvSpPr>
            <p:nvPr/>
          </p:nvSpPr>
          <p:spPr bwMode="auto">
            <a:xfrm>
              <a:off x="4917" y="1358"/>
              <a:ext cx="9" cy="10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12 h 36"/>
                <a:gd name="T4" fmla="*/ 24 w 36"/>
                <a:gd name="T5" fmla="*/ 0 h 36"/>
                <a:gd name="T6" fmla="*/ 0 w 36"/>
                <a:gd name="T7" fmla="*/ 24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1501"/>
            <p:cNvSpPr>
              <a:spLocks/>
            </p:cNvSpPr>
            <p:nvPr/>
          </p:nvSpPr>
          <p:spPr bwMode="auto">
            <a:xfrm>
              <a:off x="4923" y="1365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1502"/>
            <p:cNvSpPr>
              <a:spLocks/>
            </p:cNvSpPr>
            <p:nvPr/>
          </p:nvSpPr>
          <p:spPr bwMode="auto">
            <a:xfrm>
              <a:off x="4923" y="1361"/>
              <a:ext cx="6" cy="10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24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1503"/>
            <p:cNvSpPr>
              <a:spLocks/>
            </p:cNvSpPr>
            <p:nvPr/>
          </p:nvSpPr>
          <p:spPr bwMode="auto">
            <a:xfrm>
              <a:off x="4926" y="1368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1504"/>
            <p:cNvSpPr>
              <a:spLocks/>
            </p:cNvSpPr>
            <p:nvPr/>
          </p:nvSpPr>
          <p:spPr bwMode="auto">
            <a:xfrm>
              <a:off x="4926" y="1361"/>
              <a:ext cx="10" cy="13"/>
            </a:xfrm>
            <a:custGeom>
              <a:avLst/>
              <a:gdLst>
                <a:gd name="T0" fmla="*/ 12 w 36"/>
                <a:gd name="T1" fmla="*/ 48 h 48"/>
                <a:gd name="T2" fmla="*/ 36 w 36"/>
                <a:gd name="T3" fmla="*/ 12 h 48"/>
                <a:gd name="T4" fmla="*/ 12 w 36"/>
                <a:gd name="T5" fmla="*/ 0 h 48"/>
                <a:gd name="T6" fmla="*/ 0 w 36"/>
                <a:gd name="T7" fmla="*/ 36 h 48"/>
                <a:gd name="T8" fmla="*/ 12 w 3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12" y="48"/>
                  </a:moveTo>
                  <a:lnTo>
                    <a:pt x="36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1505"/>
            <p:cNvSpPr>
              <a:spLocks/>
            </p:cNvSpPr>
            <p:nvPr/>
          </p:nvSpPr>
          <p:spPr bwMode="auto">
            <a:xfrm>
              <a:off x="4929" y="1368"/>
              <a:ext cx="7" cy="6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24 h 24"/>
                <a:gd name="T4" fmla="*/ 0 w 24"/>
                <a:gd name="T5" fmla="*/ 24 h 24"/>
                <a:gd name="T6" fmla="*/ 24 w 24"/>
                <a:gd name="T7" fmla="*/ 0 h 24"/>
                <a:gd name="T8" fmla="*/ 12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1506"/>
            <p:cNvSpPr>
              <a:spLocks/>
            </p:cNvSpPr>
            <p:nvPr/>
          </p:nvSpPr>
          <p:spPr bwMode="auto">
            <a:xfrm>
              <a:off x="4932" y="1365"/>
              <a:ext cx="7" cy="9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1507"/>
            <p:cNvSpPr>
              <a:spLocks/>
            </p:cNvSpPr>
            <p:nvPr/>
          </p:nvSpPr>
          <p:spPr bwMode="auto">
            <a:xfrm>
              <a:off x="4936" y="1371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1508"/>
            <p:cNvSpPr>
              <a:spLocks/>
            </p:cNvSpPr>
            <p:nvPr/>
          </p:nvSpPr>
          <p:spPr bwMode="auto">
            <a:xfrm>
              <a:off x="4936" y="1365"/>
              <a:ext cx="6" cy="12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12 h 48"/>
                <a:gd name="T4" fmla="*/ 12 w 24"/>
                <a:gd name="T5" fmla="*/ 0 h 48"/>
                <a:gd name="T6" fmla="*/ 0 w 24"/>
                <a:gd name="T7" fmla="*/ 36 h 48"/>
                <a:gd name="T8" fmla="*/ 12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1509"/>
            <p:cNvSpPr>
              <a:spLocks/>
            </p:cNvSpPr>
            <p:nvPr/>
          </p:nvSpPr>
          <p:spPr bwMode="auto">
            <a:xfrm>
              <a:off x="4939" y="1374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1510"/>
            <p:cNvSpPr>
              <a:spLocks/>
            </p:cNvSpPr>
            <p:nvPr/>
          </p:nvSpPr>
          <p:spPr bwMode="auto">
            <a:xfrm>
              <a:off x="4939" y="1368"/>
              <a:ext cx="9" cy="9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0 h 36"/>
                <a:gd name="T4" fmla="*/ 12 w 36"/>
                <a:gd name="T5" fmla="*/ 0 h 36"/>
                <a:gd name="T6" fmla="*/ 0 w 36"/>
                <a:gd name="T7" fmla="*/ 36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1511"/>
            <p:cNvSpPr>
              <a:spLocks/>
            </p:cNvSpPr>
            <p:nvPr/>
          </p:nvSpPr>
          <p:spPr bwMode="auto">
            <a:xfrm>
              <a:off x="4945" y="1374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1512"/>
            <p:cNvSpPr>
              <a:spLocks/>
            </p:cNvSpPr>
            <p:nvPr/>
          </p:nvSpPr>
          <p:spPr bwMode="auto">
            <a:xfrm>
              <a:off x="4945" y="1368"/>
              <a:ext cx="6" cy="12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12 h 48"/>
                <a:gd name="T4" fmla="*/ 12 w 24"/>
                <a:gd name="T5" fmla="*/ 0 h 48"/>
                <a:gd name="T6" fmla="*/ 0 w 24"/>
                <a:gd name="T7" fmla="*/ 36 h 48"/>
                <a:gd name="T8" fmla="*/ 12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1513"/>
            <p:cNvSpPr>
              <a:spLocks/>
            </p:cNvSpPr>
            <p:nvPr/>
          </p:nvSpPr>
          <p:spPr bwMode="auto">
            <a:xfrm>
              <a:off x="4948" y="1374"/>
              <a:ext cx="3" cy="6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1514"/>
            <p:cNvSpPr>
              <a:spLocks/>
            </p:cNvSpPr>
            <p:nvPr/>
          </p:nvSpPr>
          <p:spPr bwMode="auto">
            <a:xfrm>
              <a:off x="4948" y="1371"/>
              <a:ext cx="10" cy="9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0 h 36"/>
                <a:gd name="T4" fmla="*/ 12 w 36"/>
                <a:gd name="T5" fmla="*/ 0 h 36"/>
                <a:gd name="T6" fmla="*/ 0 w 36"/>
                <a:gd name="T7" fmla="*/ 36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1515"/>
            <p:cNvSpPr>
              <a:spLocks/>
            </p:cNvSpPr>
            <p:nvPr/>
          </p:nvSpPr>
          <p:spPr bwMode="auto">
            <a:xfrm>
              <a:off x="4955" y="1377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1516"/>
            <p:cNvSpPr>
              <a:spLocks/>
            </p:cNvSpPr>
            <p:nvPr/>
          </p:nvSpPr>
          <p:spPr bwMode="auto">
            <a:xfrm>
              <a:off x="4955" y="1371"/>
              <a:ext cx="6" cy="12"/>
            </a:xfrm>
            <a:custGeom>
              <a:avLst/>
              <a:gdLst>
                <a:gd name="T0" fmla="*/ 12 w 24"/>
                <a:gd name="T1" fmla="*/ 48 h 48"/>
                <a:gd name="T2" fmla="*/ 24 w 24"/>
                <a:gd name="T3" fmla="*/ 12 h 48"/>
                <a:gd name="T4" fmla="*/ 12 w 24"/>
                <a:gd name="T5" fmla="*/ 0 h 48"/>
                <a:gd name="T6" fmla="*/ 0 w 24"/>
                <a:gd name="T7" fmla="*/ 36 h 48"/>
                <a:gd name="T8" fmla="*/ 12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2" y="48"/>
                  </a:moveTo>
                  <a:lnTo>
                    <a:pt x="24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FF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1517"/>
            <p:cNvSpPr>
              <a:spLocks/>
            </p:cNvSpPr>
            <p:nvPr/>
          </p:nvSpPr>
          <p:spPr bwMode="auto">
            <a:xfrm>
              <a:off x="4958" y="1377"/>
              <a:ext cx="3" cy="6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1518"/>
            <p:cNvSpPr>
              <a:spLocks/>
            </p:cNvSpPr>
            <p:nvPr/>
          </p:nvSpPr>
          <p:spPr bwMode="auto">
            <a:xfrm>
              <a:off x="4958" y="1374"/>
              <a:ext cx="6" cy="9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1519"/>
            <p:cNvSpPr>
              <a:spLocks/>
            </p:cNvSpPr>
            <p:nvPr/>
          </p:nvSpPr>
          <p:spPr bwMode="auto">
            <a:xfrm>
              <a:off x="4964" y="1377"/>
              <a:ext cx="3" cy="6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1520"/>
            <p:cNvSpPr>
              <a:spLocks/>
            </p:cNvSpPr>
            <p:nvPr/>
          </p:nvSpPr>
          <p:spPr bwMode="auto">
            <a:xfrm>
              <a:off x="4964" y="1374"/>
              <a:ext cx="6" cy="9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0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1521"/>
            <p:cNvSpPr>
              <a:spLocks/>
            </p:cNvSpPr>
            <p:nvPr/>
          </p:nvSpPr>
          <p:spPr bwMode="auto">
            <a:xfrm>
              <a:off x="4967" y="1380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1522"/>
            <p:cNvSpPr>
              <a:spLocks/>
            </p:cNvSpPr>
            <p:nvPr/>
          </p:nvSpPr>
          <p:spPr bwMode="auto">
            <a:xfrm>
              <a:off x="4967" y="1374"/>
              <a:ext cx="10" cy="13"/>
            </a:xfrm>
            <a:custGeom>
              <a:avLst/>
              <a:gdLst>
                <a:gd name="T0" fmla="*/ 24 w 36"/>
                <a:gd name="T1" fmla="*/ 48 h 48"/>
                <a:gd name="T2" fmla="*/ 36 w 36"/>
                <a:gd name="T3" fmla="*/ 12 h 48"/>
                <a:gd name="T4" fmla="*/ 12 w 36"/>
                <a:gd name="T5" fmla="*/ 0 h 48"/>
                <a:gd name="T6" fmla="*/ 0 w 36"/>
                <a:gd name="T7" fmla="*/ 36 h 48"/>
                <a:gd name="T8" fmla="*/ 24 w 3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24" y="48"/>
                  </a:moveTo>
                  <a:lnTo>
                    <a:pt x="36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1523"/>
            <p:cNvSpPr>
              <a:spLocks/>
            </p:cNvSpPr>
            <p:nvPr/>
          </p:nvSpPr>
          <p:spPr bwMode="auto">
            <a:xfrm>
              <a:off x="4973" y="1380"/>
              <a:ext cx="4" cy="7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1524"/>
            <p:cNvSpPr>
              <a:spLocks/>
            </p:cNvSpPr>
            <p:nvPr/>
          </p:nvSpPr>
          <p:spPr bwMode="auto">
            <a:xfrm>
              <a:off x="4973" y="1377"/>
              <a:ext cx="10" cy="10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0 h 36"/>
                <a:gd name="T4" fmla="*/ 12 w 36"/>
                <a:gd name="T5" fmla="*/ 0 h 36"/>
                <a:gd name="T6" fmla="*/ 0 w 36"/>
                <a:gd name="T7" fmla="*/ 36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1525"/>
            <p:cNvSpPr>
              <a:spLocks/>
            </p:cNvSpPr>
            <p:nvPr/>
          </p:nvSpPr>
          <p:spPr bwMode="auto">
            <a:xfrm>
              <a:off x="4980" y="1380"/>
              <a:ext cx="3" cy="7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Rectangle 1526"/>
            <p:cNvSpPr>
              <a:spLocks noChangeArrowheads="1"/>
            </p:cNvSpPr>
            <p:nvPr/>
          </p:nvSpPr>
          <p:spPr bwMode="auto">
            <a:xfrm>
              <a:off x="4980" y="1377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1527"/>
            <p:cNvSpPr>
              <a:spLocks/>
            </p:cNvSpPr>
            <p:nvPr/>
          </p:nvSpPr>
          <p:spPr bwMode="auto">
            <a:xfrm>
              <a:off x="4986" y="1383"/>
              <a:ext cx="3" cy="4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Rectangle 1528"/>
            <p:cNvSpPr>
              <a:spLocks noChangeArrowheads="1"/>
            </p:cNvSpPr>
            <p:nvPr/>
          </p:nvSpPr>
          <p:spPr bwMode="auto">
            <a:xfrm>
              <a:off x="4986" y="1377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1529"/>
            <p:cNvSpPr>
              <a:spLocks/>
            </p:cNvSpPr>
            <p:nvPr/>
          </p:nvSpPr>
          <p:spPr bwMode="auto">
            <a:xfrm>
              <a:off x="4992" y="1383"/>
              <a:ext cx="4" cy="4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1530"/>
            <p:cNvSpPr>
              <a:spLocks/>
            </p:cNvSpPr>
            <p:nvPr/>
          </p:nvSpPr>
          <p:spPr bwMode="auto">
            <a:xfrm>
              <a:off x="4992" y="1377"/>
              <a:ext cx="7" cy="13"/>
            </a:xfrm>
            <a:custGeom>
              <a:avLst/>
              <a:gdLst>
                <a:gd name="T0" fmla="*/ 24 w 24"/>
                <a:gd name="T1" fmla="*/ 48 h 48"/>
                <a:gd name="T2" fmla="*/ 24 w 24"/>
                <a:gd name="T3" fmla="*/ 12 h 48"/>
                <a:gd name="T4" fmla="*/ 0 w 24"/>
                <a:gd name="T5" fmla="*/ 0 h 48"/>
                <a:gd name="T6" fmla="*/ 0 w 24"/>
                <a:gd name="T7" fmla="*/ 36 h 48"/>
                <a:gd name="T8" fmla="*/ 24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24" y="48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1531"/>
            <p:cNvSpPr>
              <a:spLocks/>
            </p:cNvSpPr>
            <p:nvPr/>
          </p:nvSpPr>
          <p:spPr bwMode="auto">
            <a:xfrm>
              <a:off x="4999" y="1383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Rectangle 1532"/>
            <p:cNvSpPr>
              <a:spLocks noChangeArrowheads="1"/>
            </p:cNvSpPr>
            <p:nvPr/>
          </p:nvSpPr>
          <p:spPr bwMode="auto">
            <a:xfrm>
              <a:off x="4999" y="1380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1533"/>
            <p:cNvSpPr>
              <a:spLocks/>
            </p:cNvSpPr>
            <p:nvPr/>
          </p:nvSpPr>
          <p:spPr bwMode="auto">
            <a:xfrm>
              <a:off x="5005" y="1383"/>
              <a:ext cx="0" cy="7"/>
            </a:xfrm>
            <a:custGeom>
              <a:avLst/>
              <a:gdLst>
                <a:gd name="T0" fmla="*/ 24 h 24"/>
                <a:gd name="T1" fmla="*/ 24 h 24"/>
                <a:gd name="T2" fmla="*/ 24 h 24"/>
                <a:gd name="T3" fmla="*/ 0 h 24"/>
                <a:gd name="T4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Rectangle 1534"/>
            <p:cNvSpPr>
              <a:spLocks noChangeArrowheads="1"/>
            </p:cNvSpPr>
            <p:nvPr/>
          </p:nvSpPr>
          <p:spPr bwMode="auto">
            <a:xfrm>
              <a:off x="5005" y="1380"/>
              <a:ext cx="6" cy="10"/>
            </a:xfrm>
            <a:prstGeom prst="rect">
              <a:avLst/>
            </a:prstGeom>
            <a:solidFill>
              <a:srgbClr val="000000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1535"/>
            <p:cNvSpPr>
              <a:spLocks/>
            </p:cNvSpPr>
            <p:nvPr/>
          </p:nvSpPr>
          <p:spPr bwMode="auto">
            <a:xfrm>
              <a:off x="5011" y="1387"/>
              <a:ext cx="1" cy="3"/>
            </a:xfrm>
            <a:custGeom>
              <a:avLst/>
              <a:gdLst>
                <a:gd name="T0" fmla="*/ 12 h 12"/>
                <a:gd name="T1" fmla="*/ 12 h 12"/>
                <a:gd name="T2" fmla="*/ 12 h 12"/>
                <a:gd name="T3" fmla="*/ 0 h 12"/>
                <a:gd name="T4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1536"/>
            <p:cNvSpPr>
              <a:spLocks/>
            </p:cNvSpPr>
            <p:nvPr/>
          </p:nvSpPr>
          <p:spPr bwMode="auto">
            <a:xfrm>
              <a:off x="5011" y="1380"/>
              <a:ext cx="7" cy="10"/>
            </a:xfrm>
            <a:custGeom>
              <a:avLst/>
              <a:gdLst>
                <a:gd name="T0" fmla="*/ 12 w 24"/>
                <a:gd name="T1" fmla="*/ 36 h 36"/>
                <a:gd name="T2" fmla="*/ 24 w 24"/>
                <a:gd name="T3" fmla="*/ 0 h 36"/>
                <a:gd name="T4" fmla="*/ 0 w 24"/>
                <a:gd name="T5" fmla="*/ 0 h 36"/>
                <a:gd name="T6" fmla="*/ 0 w 24"/>
                <a:gd name="T7" fmla="*/ 36 h 36"/>
                <a:gd name="T8" fmla="*/ 12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12" y="36"/>
                  </a:moveTo>
                  <a:lnTo>
                    <a:pt x="24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1537"/>
            <p:cNvSpPr>
              <a:spLocks/>
            </p:cNvSpPr>
            <p:nvPr/>
          </p:nvSpPr>
          <p:spPr bwMode="auto">
            <a:xfrm>
              <a:off x="5014" y="1387"/>
              <a:ext cx="4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1538"/>
            <p:cNvSpPr>
              <a:spLocks/>
            </p:cNvSpPr>
            <p:nvPr/>
          </p:nvSpPr>
          <p:spPr bwMode="auto">
            <a:xfrm>
              <a:off x="5014" y="1380"/>
              <a:ext cx="10" cy="10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12 h 36"/>
                <a:gd name="T4" fmla="*/ 12 w 36"/>
                <a:gd name="T5" fmla="*/ 0 h 36"/>
                <a:gd name="T6" fmla="*/ 0 w 36"/>
                <a:gd name="T7" fmla="*/ 36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12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1539"/>
            <p:cNvSpPr>
              <a:spLocks/>
            </p:cNvSpPr>
            <p:nvPr/>
          </p:nvSpPr>
          <p:spPr bwMode="auto">
            <a:xfrm>
              <a:off x="5021" y="1387"/>
              <a:ext cx="3" cy="3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12 w 12"/>
                <a:gd name="T7" fmla="*/ 0 h 12"/>
                <a:gd name="T8" fmla="*/ 0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1540"/>
            <p:cNvSpPr>
              <a:spLocks/>
            </p:cNvSpPr>
            <p:nvPr/>
          </p:nvSpPr>
          <p:spPr bwMode="auto">
            <a:xfrm>
              <a:off x="5021" y="1383"/>
              <a:ext cx="9" cy="10"/>
            </a:xfrm>
            <a:custGeom>
              <a:avLst/>
              <a:gdLst>
                <a:gd name="T0" fmla="*/ 24 w 36"/>
                <a:gd name="T1" fmla="*/ 36 h 36"/>
                <a:gd name="T2" fmla="*/ 36 w 36"/>
                <a:gd name="T3" fmla="*/ 0 h 36"/>
                <a:gd name="T4" fmla="*/ 12 w 36"/>
                <a:gd name="T5" fmla="*/ 0 h 36"/>
                <a:gd name="T6" fmla="*/ 0 w 36"/>
                <a:gd name="T7" fmla="*/ 24 h 36"/>
                <a:gd name="T8" fmla="*/ 24 w 3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4" y="36"/>
                  </a:moveTo>
                  <a:lnTo>
                    <a:pt x="36" y="0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1541"/>
            <p:cNvSpPr>
              <a:spLocks/>
            </p:cNvSpPr>
            <p:nvPr/>
          </p:nvSpPr>
          <p:spPr bwMode="auto">
            <a:xfrm>
              <a:off x="5027" y="1387"/>
              <a:ext cx="3" cy="6"/>
            </a:xfrm>
            <a:custGeom>
              <a:avLst/>
              <a:gdLst>
                <a:gd name="T0" fmla="*/ 0 w 12"/>
                <a:gd name="T1" fmla="*/ 24 h 24"/>
                <a:gd name="T2" fmla="*/ 0 w 12"/>
                <a:gd name="T3" fmla="*/ 24 h 24"/>
                <a:gd name="T4" fmla="*/ 0 w 12"/>
                <a:gd name="T5" fmla="*/ 24 h 24"/>
                <a:gd name="T6" fmla="*/ 12 w 12"/>
                <a:gd name="T7" fmla="*/ 0 h 24"/>
                <a:gd name="T8" fmla="*/ 0 w 1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1542"/>
            <p:cNvSpPr>
              <a:spLocks/>
            </p:cNvSpPr>
            <p:nvPr/>
          </p:nvSpPr>
          <p:spPr bwMode="auto">
            <a:xfrm>
              <a:off x="5027" y="1383"/>
              <a:ext cx="6" cy="10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0 h 36"/>
                <a:gd name="T4" fmla="*/ 12 w 24"/>
                <a:gd name="T5" fmla="*/ 0 h 36"/>
                <a:gd name="T6" fmla="*/ 0 w 24"/>
                <a:gd name="T7" fmla="*/ 36 h 36"/>
                <a:gd name="T8" fmla="*/ 24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lnTo>
                    <a:pt x="24" y="0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762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Text Box 1543"/>
            <p:cNvSpPr txBox="1">
              <a:spLocks noChangeArrowheads="1"/>
            </p:cNvSpPr>
            <p:nvPr/>
          </p:nvSpPr>
          <p:spPr bwMode="auto">
            <a:xfrm>
              <a:off x="3868" y="91"/>
              <a:ext cx="70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Normal</a:t>
              </a:r>
              <a:endParaRPr lang="en-US" sz="1200" b="1">
                <a:latin typeface="Times New Roman" pitchFamily="18" charset="0"/>
              </a:endParaRPr>
            </a:p>
          </p:txBody>
        </p:sp>
      </p:grpSp>
      <p:sp>
        <p:nvSpPr>
          <p:cNvPr id="1546" name="Text Box 1544"/>
          <p:cNvSpPr txBox="1">
            <a:spLocks noChangeArrowheads="1"/>
          </p:cNvSpPr>
          <p:nvPr/>
        </p:nvSpPr>
        <p:spPr bwMode="auto">
          <a:xfrm>
            <a:off x="6140450" y="2224088"/>
            <a:ext cx="12207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Skew 1, Kurtosis 1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547" name="Text Box 1545"/>
          <p:cNvSpPr txBox="1">
            <a:spLocks noChangeArrowheads="1"/>
          </p:cNvSpPr>
          <p:nvPr/>
        </p:nvSpPr>
        <p:spPr bwMode="auto">
          <a:xfrm>
            <a:off x="6140450" y="4279900"/>
            <a:ext cx="102076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Skew 1.5, 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Kurtosis 6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549" name="Rectangle 1548"/>
          <p:cNvSpPr/>
          <p:nvPr/>
        </p:nvSpPr>
        <p:spPr>
          <a:xfrm>
            <a:off x="381000" y="6400800"/>
            <a:ext cx="238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Bauer &amp; Curran (2003)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0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Non-Normality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Mixtures of </a:t>
            </a:r>
            <a:r>
              <a:rPr lang="en-US" sz="2300" dirty="0" err="1" smtClean="0"/>
              <a:t>normals</a:t>
            </a:r>
            <a:r>
              <a:rPr lang="en-US" sz="2300" dirty="0" smtClean="0"/>
              <a:t> are necessarily non-normal                   </a:t>
            </a:r>
            <a:r>
              <a:rPr lang="en-US" sz="1800" dirty="0" smtClean="0"/>
              <a:t>(unless degenerate)</a:t>
            </a:r>
          </a:p>
          <a:p>
            <a:endParaRPr lang="en-US" sz="600" dirty="0" smtClean="0"/>
          </a:p>
          <a:p>
            <a:r>
              <a:rPr lang="en-US" sz="2300" dirty="0" smtClean="0"/>
              <a:t>But non-normal distributions need not arise from mixtures of </a:t>
            </a:r>
            <a:r>
              <a:rPr lang="en-US" sz="2300" dirty="0" err="1" smtClean="0"/>
              <a:t>normals</a:t>
            </a:r>
            <a:endParaRPr lang="en-US" sz="2300" dirty="0" smtClean="0"/>
          </a:p>
          <a:p>
            <a:endParaRPr lang="en-US" sz="600" dirty="0" smtClean="0"/>
          </a:p>
          <a:p>
            <a:r>
              <a:rPr lang="en-US" sz="2300" dirty="0" smtClean="0"/>
              <a:t>In most GMM applications, limitations of measurement alone would produce non-normality, irrespective of population heterogeneity</a:t>
            </a:r>
          </a:p>
          <a:p>
            <a:pPr lvl="1"/>
            <a:r>
              <a:rPr lang="en-US" sz="2000" dirty="0" smtClean="0"/>
              <a:t>Outcomes were proportions, ordinal variables, log-transformed counts, or linear composites of </a:t>
            </a:r>
            <a:r>
              <a:rPr lang="en-US" sz="2000" dirty="0" err="1" smtClean="0"/>
              <a:t>Likert</a:t>
            </a:r>
            <a:r>
              <a:rPr lang="en-US" sz="2000" dirty="0" smtClean="0"/>
              <a:t> items with evident floor/ceiling effects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81600" y="6412468"/>
            <a:ext cx="366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Bauer &amp; </a:t>
            </a:r>
            <a:r>
              <a:rPr lang="en-US" dirty="0" smtClean="0">
                <a:solidFill>
                  <a:schemeClr val="tx2"/>
                </a:solidFill>
              </a:rPr>
              <a:t>Curran (2003); Bauer (2007)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1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A</a:t>
            </a:r>
            <a:r>
              <a:rPr lang="en-US" sz="2300" dirty="0" smtClean="0"/>
              <a:t>nother potential source of spurious latent classes is non-linear relationships</a:t>
            </a:r>
          </a:p>
          <a:p>
            <a:endParaRPr lang="en-US" sz="200" dirty="0"/>
          </a:p>
          <a:p>
            <a:endParaRPr lang="en-US" sz="200" dirty="0" smtClean="0"/>
          </a:p>
          <a:p>
            <a:r>
              <a:rPr lang="en-US" sz="2300" dirty="0" smtClean="0"/>
              <a:t>Suppose population model includes a quadratic effect:</a:t>
            </a:r>
            <a:endParaRPr lang="en-US" sz="2300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943821" y="4916488"/>
            <a:ext cx="1195387" cy="981075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0833" y="4953000"/>
            <a:ext cx="7413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Symbol" pitchFamily="18" charset="2"/>
              </a:rPr>
              <a:t>1</a:t>
            </a:r>
            <a:endParaRPr lang="en-US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541096" y="4916488"/>
            <a:ext cx="1195387" cy="981075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3821" y="4953000"/>
            <a:ext cx="7397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rot="18923228">
            <a:off x="6652346" y="5729288"/>
            <a:ext cx="1587" cy="328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21633" y="5318125"/>
            <a:ext cx="63976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baseline="-25000" dirty="0" smtClean="0">
                <a:latin typeface="Symbol" pitchFamily="18" charset="2"/>
              </a:rPr>
              <a:t>1</a:t>
            </a:r>
            <a:r>
              <a:rPr lang="en-US" sz="1200" dirty="0" smtClean="0">
                <a:latin typeface="Symbol" pitchFamily="18" charset="2"/>
              </a:rPr>
              <a:t> </a:t>
            </a:r>
            <a:r>
              <a:rPr lang="en-US" sz="1200" dirty="0">
                <a:latin typeface="Symbol" pitchFamily="18" charset="2"/>
              </a:rPr>
              <a:t>= 0</a:t>
            </a:r>
          </a:p>
          <a:p>
            <a:pPr eaLnBrk="0" hangingPunct="0"/>
            <a:r>
              <a:rPr lang="en-US" sz="1200" dirty="0" smtClean="0">
                <a:latin typeface="Symbol" pitchFamily="18" charset="2"/>
              </a:rPr>
              <a:t>y</a:t>
            </a:r>
            <a:r>
              <a:rPr lang="en-US" sz="1200" baseline="-25000" dirty="0" smtClean="0">
                <a:latin typeface="Symbol" pitchFamily="18" charset="2"/>
              </a:rPr>
              <a:t>11</a:t>
            </a:r>
            <a:r>
              <a:rPr lang="en-US" sz="1200" dirty="0" smtClean="0">
                <a:latin typeface="Symbol" pitchFamily="18" charset="2"/>
              </a:rPr>
              <a:t> </a:t>
            </a:r>
            <a:r>
              <a:rPr lang="en-US" sz="1200" dirty="0">
                <a:latin typeface="Symbol" pitchFamily="18" charset="2"/>
              </a:rPr>
              <a:t>= 1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64383" y="3590925"/>
            <a:ext cx="666750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83446" y="3679825"/>
            <a:ext cx="52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697758" y="3260725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053483" y="3598863"/>
            <a:ext cx="666750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169371" y="3689350"/>
            <a:ext cx="52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3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390033" y="3260725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07346" y="3598863"/>
            <a:ext cx="668337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324821" y="3689350"/>
            <a:ext cx="52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2545483" y="3260725"/>
            <a:ext cx="0" cy="328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681883" y="4594225"/>
            <a:ext cx="438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200" baseline="30000">
                <a:solidFill>
                  <a:srgbClr val="000000"/>
                </a:solidFill>
                <a:latin typeface="Tahoma" pitchFamily="34" charset="0"/>
              </a:rPr>
              <a:t>*</a:t>
            </a:r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1697758" y="4295775"/>
            <a:ext cx="523875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2542308" y="42957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870921" y="4295775"/>
            <a:ext cx="523875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77196" y="4481513"/>
            <a:ext cx="4397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088408" y="4592638"/>
            <a:ext cx="4381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404071" y="2900363"/>
            <a:ext cx="604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243858" y="2900363"/>
            <a:ext cx="6048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083646" y="2900363"/>
            <a:ext cx="6064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947371" y="3589338"/>
            <a:ext cx="666750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066433" y="3679825"/>
            <a:ext cx="52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4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V="1">
            <a:off x="5280746" y="3259138"/>
            <a:ext cx="0" cy="328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6636471" y="3597275"/>
            <a:ext cx="666750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753946" y="3689350"/>
            <a:ext cx="52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6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973021" y="3259138"/>
            <a:ext cx="0" cy="328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790333" y="3597275"/>
            <a:ext cx="668338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909396" y="3689350"/>
            <a:ext cx="522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Tahoma" pitchFamily="34" charset="0"/>
              </a:rPr>
              <a:t>y</a:t>
            </a:r>
            <a:r>
              <a:rPr lang="en-US" baseline="-25000" dirty="0" smtClean="0">
                <a:solidFill>
                  <a:srgbClr val="000000"/>
                </a:solidFill>
                <a:latin typeface="Tahoma" pitchFamily="34" charset="0"/>
              </a:rPr>
              <a:t>5</a:t>
            </a:r>
            <a:endParaRPr lang="en-US" baseline="-250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6128471" y="3259138"/>
            <a:ext cx="0" cy="328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264871" y="4594225"/>
            <a:ext cx="439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en-US" sz="1200" baseline="30000">
                <a:solidFill>
                  <a:srgbClr val="000000"/>
                </a:solidFill>
                <a:latin typeface="Tahoma" pitchFamily="34" charset="0"/>
              </a:rPr>
              <a:t>*</a:t>
            </a:r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 flipV="1">
            <a:off x="5280746" y="4295775"/>
            <a:ext cx="525462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6125296" y="4295775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6455496" y="4295775"/>
            <a:ext cx="523875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860183" y="4481513"/>
            <a:ext cx="4397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6671396" y="4592638"/>
            <a:ext cx="4397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987058" y="2900363"/>
            <a:ext cx="6048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5828433" y="2900363"/>
            <a:ext cx="6048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6668221" y="2900363"/>
            <a:ext cx="604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.33</a:t>
            </a: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3139208" y="5211763"/>
            <a:ext cx="2392363" cy="458787"/>
          </a:xfrm>
          <a:custGeom>
            <a:avLst/>
            <a:gdLst>
              <a:gd name="T0" fmla="*/ 0 w 2460"/>
              <a:gd name="T1" fmla="*/ 294 h 588"/>
              <a:gd name="T2" fmla="*/ 192 w 2460"/>
              <a:gd name="T3" fmla="*/ 294 h 588"/>
              <a:gd name="T4" fmla="*/ 362 w 2460"/>
              <a:gd name="T5" fmla="*/ 0 h 588"/>
              <a:gd name="T6" fmla="*/ 702 w 2460"/>
              <a:gd name="T7" fmla="*/ 588 h 588"/>
              <a:gd name="T8" fmla="*/ 1041 w 2460"/>
              <a:gd name="T9" fmla="*/ 0 h 588"/>
              <a:gd name="T10" fmla="*/ 1380 w 2460"/>
              <a:gd name="T11" fmla="*/ 588 h 588"/>
              <a:gd name="T12" fmla="*/ 1720 w 2460"/>
              <a:gd name="T13" fmla="*/ 0 h 588"/>
              <a:gd name="T14" fmla="*/ 2059 w 2460"/>
              <a:gd name="T15" fmla="*/ 588 h 588"/>
              <a:gd name="T16" fmla="*/ 2229 w 2460"/>
              <a:gd name="T17" fmla="*/ 294 h 588"/>
              <a:gd name="T18" fmla="*/ 2460 w 2460"/>
              <a:gd name="T19" fmla="*/ 294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0" h="588">
                <a:moveTo>
                  <a:pt x="0" y="294"/>
                </a:moveTo>
                <a:lnTo>
                  <a:pt x="192" y="294"/>
                </a:lnTo>
                <a:lnTo>
                  <a:pt x="362" y="0"/>
                </a:lnTo>
                <a:lnTo>
                  <a:pt x="702" y="588"/>
                </a:lnTo>
                <a:lnTo>
                  <a:pt x="1041" y="0"/>
                </a:lnTo>
                <a:lnTo>
                  <a:pt x="1380" y="588"/>
                </a:lnTo>
                <a:lnTo>
                  <a:pt x="1720" y="0"/>
                </a:lnTo>
                <a:lnTo>
                  <a:pt x="2059" y="588"/>
                </a:lnTo>
                <a:lnTo>
                  <a:pt x="2229" y="294"/>
                </a:lnTo>
                <a:lnTo>
                  <a:pt x="2460" y="2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3690071" y="5686425"/>
            <a:ext cx="1257300" cy="422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400" dirty="0">
                <a:latin typeface="Tahoma" pitchFamily="34" charset="0"/>
              </a:rPr>
              <a:t>-.</a:t>
            </a:r>
            <a:r>
              <a:rPr lang="en-US" sz="1400" dirty="0" smtClean="0">
                <a:latin typeface="Symbol" pitchFamily="18" charset="2"/>
              </a:rPr>
              <a:t>5h</a:t>
            </a:r>
            <a:r>
              <a:rPr lang="en-US" sz="1400" baseline="-25000" dirty="0" smtClean="0">
                <a:latin typeface="Symbol" pitchFamily="18" charset="2"/>
              </a:rPr>
              <a:t>1</a:t>
            </a:r>
            <a:r>
              <a:rPr lang="en-US" sz="1400" dirty="0" smtClean="0">
                <a:latin typeface="Symbol" pitchFamily="18" charset="2"/>
              </a:rPr>
              <a:t>+.5h</a:t>
            </a:r>
            <a:r>
              <a:rPr lang="en-US" sz="1400" baseline="-25000" dirty="0" smtClean="0">
                <a:latin typeface="Symbol" pitchFamily="18" charset="2"/>
              </a:rPr>
              <a:t>1</a:t>
            </a:r>
            <a:r>
              <a:rPr lang="en-US" sz="1400" baseline="30000" dirty="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 sz="1400" dirty="0">
              <a:latin typeface="Symbol" pitchFamily="18" charset="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91200" y="5334000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baseline="-25000" dirty="0">
                <a:latin typeface="Symbol" pitchFamily="18" charset="2"/>
              </a:rPr>
              <a:t>2</a:t>
            </a:r>
            <a:r>
              <a:rPr lang="en-US" sz="1200" dirty="0" smtClean="0">
                <a:latin typeface="Symbol" pitchFamily="18" charset="2"/>
              </a:rPr>
              <a:t> </a:t>
            </a:r>
            <a:r>
              <a:rPr lang="en-US" sz="1200" dirty="0">
                <a:latin typeface="Symbol" pitchFamily="18" charset="2"/>
              </a:rPr>
              <a:t>= </a:t>
            </a:r>
            <a:r>
              <a:rPr lang="en-US" sz="1200" dirty="0" smtClean="0">
                <a:latin typeface="Symbol" pitchFamily="18" charset="2"/>
              </a:rPr>
              <a:t>.5</a:t>
            </a:r>
            <a:endParaRPr lang="en-US" sz="1200" dirty="0">
              <a:latin typeface="Symbol" pitchFamily="18" charset="2"/>
            </a:endParaRPr>
          </a:p>
          <a:p>
            <a:pPr eaLnBrk="0" hangingPunct="0"/>
            <a:r>
              <a:rPr lang="en-US" sz="1200" dirty="0" smtClean="0">
                <a:latin typeface="Symbol" pitchFamily="18" charset="2"/>
              </a:rPr>
              <a:t>y</a:t>
            </a:r>
            <a:r>
              <a:rPr lang="en-US" sz="1200" baseline="-25000" dirty="0" smtClean="0">
                <a:latin typeface="Symbol" pitchFamily="18" charset="2"/>
              </a:rPr>
              <a:t>22</a:t>
            </a:r>
            <a:r>
              <a:rPr lang="en-US" sz="1200" dirty="0" smtClean="0">
                <a:latin typeface="Symbol" pitchFamily="18" charset="2"/>
              </a:rPr>
              <a:t> </a:t>
            </a:r>
            <a:r>
              <a:rPr lang="en-US" sz="1200" dirty="0">
                <a:latin typeface="Symbol" pitchFamily="18" charset="2"/>
              </a:rPr>
              <a:t>= </a:t>
            </a:r>
            <a:r>
              <a:rPr lang="en-US" sz="1200" dirty="0" smtClean="0">
                <a:latin typeface="Symbol" pitchFamily="18" charset="2"/>
              </a:rPr>
              <a:t>.25</a:t>
            </a:r>
            <a:endParaRPr lang="en-US" sz="1200" dirty="0">
              <a:latin typeface="Symbol" pitchFamily="18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81600" y="64124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Bauer &amp; </a:t>
            </a:r>
            <a:r>
              <a:rPr lang="en-US" dirty="0" smtClean="0">
                <a:solidFill>
                  <a:schemeClr val="tx2"/>
                </a:solidFill>
              </a:rPr>
              <a:t>Curran (2004)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8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495"/>
          <p:cNvSpPr/>
          <p:nvPr/>
        </p:nvSpPr>
        <p:spPr>
          <a:xfrm>
            <a:off x="4419600" y="0"/>
            <a:ext cx="48768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of </a:t>
            </a:r>
            <a:br>
              <a:rPr lang="en-US" dirty="0" smtClean="0"/>
            </a:br>
            <a:r>
              <a:rPr lang="en-US" dirty="0" smtClean="0"/>
              <a:t>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447800"/>
            <a:ext cx="3886200" cy="47091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Fitting linear SEMM produces spurious evidence of classes</a:t>
            </a:r>
          </a:p>
          <a:p>
            <a:endParaRPr lang="en-US" sz="1200" dirty="0" smtClean="0"/>
          </a:p>
          <a:p>
            <a:r>
              <a:rPr lang="en-US" sz="2300" dirty="0"/>
              <a:t>At </a:t>
            </a:r>
            <a:r>
              <a:rPr lang="en-US" sz="2300" dirty="0" smtClean="0"/>
              <a:t>N=500</a:t>
            </a:r>
            <a:r>
              <a:rPr lang="en-US" sz="2300" dirty="0"/>
              <a:t>, </a:t>
            </a:r>
            <a:r>
              <a:rPr lang="en-US" sz="2300" dirty="0" smtClean="0"/>
              <a:t>2 or more classes were selected by BIC in 100% of replications</a:t>
            </a:r>
            <a:endParaRPr lang="en-US" sz="23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629291" y="152400"/>
            <a:ext cx="4192588" cy="6167028"/>
            <a:chOff x="2471" y="2264"/>
            <a:chExt cx="7023" cy="11149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2264"/>
              <a:ext cx="6726" cy="1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790" y="2422"/>
              <a:ext cx="10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>
                  <a:solidFill>
                    <a:srgbClr val="000000"/>
                  </a:solidFill>
                </a:rPr>
                <a:t> </a:t>
              </a:r>
              <a:endParaRPr lang="en-US" sz="12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422" y="10282"/>
              <a:ext cx="71" cy="71"/>
            </a:xfrm>
            <a:custGeom>
              <a:avLst/>
              <a:gdLst>
                <a:gd name="T0" fmla="*/ 47 w 47"/>
                <a:gd name="T1" fmla="*/ 53 h 117"/>
                <a:gd name="T2" fmla="*/ 47 w 47"/>
                <a:gd name="T3" fmla="*/ 26 h 117"/>
                <a:gd name="T4" fmla="*/ 40 w 47"/>
                <a:gd name="T5" fmla="*/ 26 h 117"/>
                <a:gd name="T6" fmla="*/ 40 w 47"/>
                <a:gd name="T7" fmla="*/ 11 h 117"/>
                <a:gd name="T8" fmla="*/ 36 w 47"/>
                <a:gd name="T9" fmla="*/ 11 h 117"/>
                <a:gd name="T10" fmla="*/ 29 w 47"/>
                <a:gd name="T11" fmla="*/ 0 h 117"/>
                <a:gd name="T12" fmla="*/ 18 w 47"/>
                <a:gd name="T13" fmla="*/ 0 h 117"/>
                <a:gd name="T14" fmla="*/ 18 w 47"/>
                <a:gd name="T15" fmla="*/ 11 h 117"/>
                <a:gd name="T16" fmla="*/ 12 w 47"/>
                <a:gd name="T17" fmla="*/ 11 h 117"/>
                <a:gd name="T18" fmla="*/ 7 w 47"/>
                <a:gd name="T19" fmla="*/ 26 h 117"/>
                <a:gd name="T20" fmla="*/ 0 w 47"/>
                <a:gd name="T21" fmla="*/ 38 h 117"/>
                <a:gd name="T22" fmla="*/ 0 w 47"/>
                <a:gd name="T23" fmla="*/ 79 h 117"/>
                <a:gd name="T24" fmla="*/ 7 w 47"/>
                <a:gd name="T25" fmla="*/ 91 h 117"/>
                <a:gd name="T26" fmla="*/ 12 w 47"/>
                <a:gd name="T27" fmla="*/ 106 h 117"/>
                <a:gd name="T28" fmla="*/ 18 w 47"/>
                <a:gd name="T29" fmla="*/ 117 h 117"/>
                <a:gd name="T30" fmla="*/ 36 w 47"/>
                <a:gd name="T31" fmla="*/ 117 h 117"/>
                <a:gd name="T32" fmla="*/ 36 w 47"/>
                <a:gd name="T33" fmla="*/ 106 h 117"/>
                <a:gd name="T34" fmla="*/ 40 w 47"/>
                <a:gd name="T35" fmla="*/ 106 h 117"/>
                <a:gd name="T36" fmla="*/ 40 w 47"/>
                <a:gd name="T37" fmla="*/ 91 h 117"/>
                <a:gd name="T38" fmla="*/ 47 w 47"/>
                <a:gd name="T39" fmla="*/ 91 h 117"/>
                <a:gd name="T40" fmla="*/ 47 w 47"/>
                <a:gd name="T41" fmla="*/ 79 h 117"/>
                <a:gd name="T42" fmla="*/ 47 w 47"/>
                <a:gd name="T43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17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7" y="26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7" y="91"/>
                  </a:lnTo>
                  <a:lnTo>
                    <a:pt x="12" y="106"/>
                  </a:lnTo>
                  <a:lnTo>
                    <a:pt x="18" y="117"/>
                  </a:lnTo>
                  <a:lnTo>
                    <a:pt x="36" y="117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7" y="91"/>
                  </a:lnTo>
                  <a:lnTo>
                    <a:pt x="47" y="7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62" y="9134"/>
              <a:ext cx="71" cy="71"/>
            </a:xfrm>
            <a:custGeom>
              <a:avLst/>
              <a:gdLst>
                <a:gd name="T0" fmla="*/ 47 w 47"/>
                <a:gd name="T1" fmla="*/ 57 h 125"/>
                <a:gd name="T2" fmla="*/ 47 w 47"/>
                <a:gd name="T3" fmla="*/ 30 h 125"/>
                <a:gd name="T4" fmla="*/ 40 w 47"/>
                <a:gd name="T5" fmla="*/ 30 h 125"/>
                <a:gd name="T6" fmla="*/ 40 w 47"/>
                <a:gd name="T7" fmla="*/ 15 h 125"/>
                <a:gd name="T8" fmla="*/ 34 w 47"/>
                <a:gd name="T9" fmla="*/ 15 h 125"/>
                <a:gd name="T10" fmla="*/ 29 w 47"/>
                <a:gd name="T11" fmla="*/ 0 h 125"/>
                <a:gd name="T12" fmla="*/ 18 w 47"/>
                <a:gd name="T13" fmla="*/ 0 h 125"/>
                <a:gd name="T14" fmla="*/ 18 w 47"/>
                <a:gd name="T15" fmla="*/ 15 h 125"/>
                <a:gd name="T16" fmla="*/ 7 w 47"/>
                <a:gd name="T17" fmla="*/ 15 h 125"/>
                <a:gd name="T18" fmla="*/ 7 w 47"/>
                <a:gd name="T19" fmla="*/ 30 h 125"/>
                <a:gd name="T20" fmla="*/ 0 w 47"/>
                <a:gd name="T21" fmla="*/ 42 h 125"/>
                <a:gd name="T22" fmla="*/ 0 w 47"/>
                <a:gd name="T23" fmla="*/ 84 h 125"/>
                <a:gd name="T24" fmla="*/ 7 w 47"/>
                <a:gd name="T25" fmla="*/ 95 h 125"/>
                <a:gd name="T26" fmla="*/ 7 w 47"/>
                <a:gd name="T27" fmla="*/ 110 h 125"/>
                <a:gd name="T28" fmla="*/ 11 w 47"/>
                <a:gd name="T29" fmla="*/ 110 h 125"/>
                <a:gd name="T30" fmla="*/ 18 w 47"/>
                <a:gd name="T31" fmla="*/ 125 h 125"/>
                <a:gd name="T32" fmla="*/ 34 w 47"/>
                <a:gd name="T33" fmla="*/ 125 h 125"/>
                <a:gd name="T34" fmla="*/ 34 w 47"/>
                <a:gd name="T35" fmla="*/ 110 h 125"/>
                <a:gd name="T36" fmla="*/ 40 w 47"/>
                <a:gd name="T37" fmla="*/ 110 h 125"/>
                <a:gd name="T38" fmla="*/ 40 w 47"/>
                <a:gd name="T39" fmla="*/ 95 h 125"/>
                <a:gd name="T40" fmla="*/ 47 w 47"/>
                <a:gd name="T41" fmla="*/ 95 h 125"/>
                <a:gd name="T42" fmla="*/ 47 w 47"/>
                <a:gd name="T43" fmla="*/ 84 h 125"/>
                <a:gd name="T44" fmla="*/ 47 w 47"/>
                <a:gd name="T4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5">
                  <a:moveTo>
                    <a:pt x="47" y="57"/>
                  </a:moveTo>
                  <a:lnTo>
                    <a:pt x="47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8" y="125"/>
                  </a:lnTo>
                  <a:lnTo>
                    <a:pt x="34" y="125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4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332" y="9123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1 h 121"/>
                <a:gd name="T4" fmla="*/ 39 w 45"/>
                <a:gd name="T5" fmla="*/ 26 h 121"/>
                <a:gd name="T6" fmla="*/ 39 w 45"/>
                <a:gd name="T7" fmla="*/ 11 h 121"/>
                <a:gd name="T8" fmla="*/ 34 w 45"/>
                <a:gd name="T9" fmla="*/ 11 h 121"/>
                <a:gd name="T10" fmla="*/ 28 w 45"/>
                <a:gd name="T11" fmla="*/ 0 h 121"/>
                <a:gd name="T12" fmla="*/ 17 w 45"/>
                <a:gd name="T13" fmla="*/ 0 h 121"/>
                <a:gd name="T14" fmla="*/ 12 w 45"/>
                <a:gd name="T15" fmla="*/ 11 h 121"/>
                <a:gd name="T16" fmla="*/ 5 w 45"/>
                <a:gd name="T17" fmla="*/ 11 h 121"/>
                <a:gd name="T18" fmla="*/ 5 w 45"/>
                <a:gd name="T19" fmla="*/ 26 h 121"/>
                <a:gd name="T20" fmla="*/ 0 w 45"/>
                <a:gd name="T21" fmla="*/ 26 h 121"/>
                <a:gd name="T22" fmla="*/ 0 w 45"/>
                <a:gd name="T23" fmla="*/ 95 h 121"/>
                <a:gd name="T24" fmla="*/ 5 w 45"/>
                <a:gd name="T25" fmla="*/ 95 h 121"/>
                <a:gd name="T26" fmla="*/ 5 w 45"/>
                <a:gd name="T27" fmla="*/ 106 h 121"/>
                <a:gd name="T28" fmla="*/ 12 w 45"/>
                <a:gd name="T29" fmla="*/ 106 h 121"/>
                <a:gd name="T30" fmla="*/ 12 w 45"/>
                <a:gd name="T31" fmla="*/ 121 h 121"/>
                <a:gd name="T32" fmla="*/ 34 w 45"/>
                <a:gd name="T33" fmla="*/ 121 h 121"/>
                <a:gd name="T34" fmla="*/ 34 w 45"/>
                <a:gd name="T35" fmla="*/ 106 h 121"/>
                <a:gd name="T36" fmla="*/ 39 w 45"/>
                <a:gd name="T37" fmla="*/ 106 h 121"/>
                <a:gd name="T38" fmla="*/ 39 w 45"/>
                <a:gd name="T39" fmla="*/ 95 h 121"/>
                <a:gd name="T40" fmla="*/ 45 w 45"/>
                <a:gd name="T41" fmla="*/ 79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1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2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05" y="9848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39 w 45"/>
                <a:gd name="T5" fmla="*/ 27 h 122"/>
                <a:gd name="T6" fmla="*/ 39 w 45"/>
                <a:gd name="T7" fmla="*/ 16 h 122"/>
                <a:gd name="T8" fmla="*/ 27 w 45"/>
                <a:gd name="T9" fmla="*/ 16 h 122"/>
                <a:gd name="T10" fmla="*/ 27 w 45"/>
                <a:gd name="T11" fmla="*/ 0 h 122"/>
                <a:gd name="T12" fmla="*/ 16 w 45"/>
                <a:gd name="T13" fmla="*/ 16 h 122"/>
                <a:gd name="T14" fmla="*/ 11 w 45"/>
                <a:gd name="T15" fmla="*/ 16 h 122"/>
                <a:gd name="T16" fmla="*/ 5 w 45"/>
                <a:gd name="T17" fmla="*/ 27 h 122"/>
                <a:gd name="T18" fmla="*/ 0 w 45"/>
                <a:gd name="T19" fmla="*/ 42 h 122"/>
                <a:gd name="T20" fmla="*/ 0 w 45"/>
                <a:gd name="T21" fmla="*/ 84 h 122"/>
                <a:gd name="T22" fmla="*/ 5 w 45"/>
                <a:gd name="T23" fmla="*/ 95 h 122"/>
                <a:gd name="T24" fmla="*/ 5 w 45"/>
                <a:gd name="T25" fmla="*/ 111 h 122"/>
                <a:gd name="T26" fmla="*/ 11 w 45"/>
                <a:gd name="T27" fmla="*/ 111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11 h 122"/>
                <a:gd name="T34" fmla="*/ 39 w 45"/>
                <a:gd name="T35" fmla="*/ 111 h 122"/>
                <a:gd name="T36" fmla="*/ 45 w 45"/>
                <a:gd name="T37" fmla="*/ 95 h 122"/>
                <a:gd name="T38" fmla="*/ 45 w 45"/>
                <a:gd name="T39" fmla="*/ 84 h 122"/>
                <a:gd name="T40" fmla="*/ 45 w 45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11" y="111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11"/>
                  </a:lnTo>
                  <a:lnTo>
                    <a:pt x="39" y="111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92" y="8165"/>
              <a:ext cx="71" cy="71"/>
            </a:xfrm>
            <a:custGeom>
              <a:avLst/>
              <a:gdLst>
                <a:gd name="T0" fmla="*/ 44 w 44"/>
                <a:gd name="T1" fmla="*/ 57 h 125"/>
                <a:gd name="T2" fmla="*/ 44 w 44"/>
                <a:gd name="T3" fmla="*/ 42 h 125"/>
                <a:gd name="T4" fmla="*/ 38 w 44"/>
                <a:gd name="T5" fmla="*/ 30 h 125"/>
                <a:gd name="T6" fmla="*/ 33 w 44"/>
                <a:gd name="T7" fmla="*/ 15 h 125"/>
                <a:gd name="T8" fmla="*/ 27 w 44"/>
                <a:gd name="T9" fmla="*/ 15 h 125"/>
                <a:gd name="T10" fmla="*/ 22 w 44"/>
                <a:gd name="T11" fmla="*/ 0 h 125"/>
                <a:gd name="T12" fmla="*/ 16 w 44"/>
                <a:gd name="T13" fmla="*/ 15 h 125"/>
                <a:gd name="T14" fmla="*/ 4 w 44"/>
                <a:gd name="T15" fmla="*/ 15 h 125"/>
                <a:gd name="T16" fmla="*/ 4 w 44"/>
                <a:gd name="T17" fmla="*/ 30 h 125"/>
                <a:gd name="T18" fmla="*/ 0 w 44"/>
                <a:gd name="T19" fmla="*/ 30 h 125"/>
                <a:gd name="T20" fmla="*/ 0 w 44"/>
                <a:gd name="T21" fmla="*/ 95 h 125"/>
                <a:gd name="T22" fmla="*/ 4 w 44"/>
                <a:gd name="T23" fmla="*/ 110 h 125"/>
                <a:gd name="T24" fmla="*/ 11 w 44"/>
                <a:gd name="T25" fmla="*/ 110 h 125"/>
                <a:gd name="T26" fmla="*/ 11 w 44"/>
                <a:gd name="T27" fmla="*/ 125 h 125"/>
                <a:gd name="T28" fmla="*/ 27 w 44"/>
                <a:gd name="T29" fmla="*/ 125 h 125"/>
                <a:gd name="T30" fmla="*/ 33 w 44"/>
                <a:gd name="T31" fmla="*/ 110 h 125"/>
                <a:gd name="T32" fmla="*/ 38 w 44"/>
                <a:gd name="T33" fmla="*/ 110 h 125"/>
                <a:gd name="T34" fmla="*/ 38 w 44"/>
                <a:gd name="T35" fmla="*/ 95 h 125"/>
                <a:gd name="T36" fmla="*/ 44 w 44"/>
                <a:gd name="T37" fmla="*/ 84 h 125"/>
                <a:gd name="T38" fmla="*/ 44 w 44"/>
                <a:gd name="T3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25">
                  <a:moveTo>
                    <a:pt x="44" y="57"/>
                  </a:moveTo>
                  <a:lnTo>
                    <a:pt x="44" y="42"/>
                  </a:lnTo>
                  <a:lnTo>
                    <a:pt x="38" y="30"/>
                  </a:lnTo>
                  <a:lnTo>
                    <a:pt x="33" y="15"/>
                  </a:lnTo>
                  <a:lnTo>
                    <a:pt x="27" y="15"/>
                  </a:lnTo>
                  <a:lnTo>
                    <a:pt x="22" y="0"/>
                  </a:lnTo>
                  <a:lnTo>
                    <a:pt x="16" y="15"/>
                  </a:lnTo>
                  <a:lnTo>
                    <a:pt x="4" y="15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4" y="110"/>
                  </a:lnTo>
                  <a:lnTo>
                    <a:pt x="11" y="110"/>
                  </a:lnTo>
                  <a:lnTo>
                    <a:pt x="11" y="125"/>
                  </a:lnTo>
                  <a:lnTo>
                    <a:pt x="27" y="125"/>
                  </a:lnTo>
                  <a:lnTo>
                    <a:pt x="33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4" y="84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832" y="954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0 w 45"/>
                <a:gd name="T13" fmla="*/ 26 h 106"/>
                <a:gd name="T14" fmla="*/ 0 w 45"/>
                <a:gd name="T15" fmla="*/ 79 h 106"/>
                <a:gd name="T16" fmla="*/ 5 w 45"/>
                <a:gd name="T17" fmla="*/ 95 h 106"/>
                <a:gd name="T18" fmla="*/ 5 w 45"/>
                <a:gd name="T19" fmla="*/ 106 h 106"/>
                <a:gd name="T20" fmla="*/ 40 w 45"/>
                <a:gd name="T21" fmla="*/ 106 h 106"/>
                <a:gd name="T22" fmla="*/ 40 w 45"/>
                <a:gd name="T23" fmla="*/ 95 h 106"/>
                <a:gd name="T24" fmla="*/ 45 w 45"/>
                <a:gd name="T25" fmla="*/ 79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462" y="10213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27 h 107"/>
                <a:gd name="T4" fmla="*/ 40 w 45"/>
                <a:gd name="T5" fmla="*/ 27 h 107"/>
                <a:gd name="T6" fmla="*/ 40 w 45"/>
                <a:gd name="T7" fmla="*/ 15 h 107"/>
                <a:gd name="T8" fmla="*/ 34 w 45"/>
                <a:gd name="T9" fmla="*/ 15 h 107"/>
                <a:gd name="T10" fmla="*/ 34 w 45"/>
                <a:gd name="T11" fmla="*/ 0 h 107"/>
                <a:gd name="T12" fmla="*/ 12 w 45"/>
                <a:gd name="T13" fmla="*/ 0 h 107"/>
                <a:gd name="T14" fmla="*/ 7 w 45"/>
                <a:gd name="T15" fmla="*/ 15 h 107"/>
                <a:gd name="T16" fmla="*/ 0 w 45"/>
                <a:gd name="T17" fmla="*/ 27 h 107"/>
                <a:gd name="T18" fmla="*/ 0 w 45"/>
                <a:gd name="T19" fmla="*/ 80 h 107"/>
                <a:gd name="T20" fmla="*/ 7 w 45"/>
                <a:gd name="T21" fmla="*/ 95 h 107"/>
                <a:gd name="T22" fmla="*/ 12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2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569" y="8112"/>
              <a:ext cx="71" cy="71"/>
            </a:xfrm>
            <a:custGeom>
              <a:avLst/>
              <a:gdLst>
                <a:gd name="T0" fmla="*/ 46 w 46"/>
                <a:gd name="T1" fmla="*/ 53 h 110"/>
                <a:gd name="T2" fmla="*/ 46 w 46"/>
                <a:gd name="T3" fmla="*/ 26 h 110"/>
                <a:gd name="T4" fmla="*/ 40 w 46"/>
                <a:gd name="T5" fmla="*/ 15 h 110"/>
                <a:gd name="T6" fmla="*/ 35 w 46"/>
                <a:gd name="T7" fmla="*/ 0 h 110"/>
                <a:gd name="T8" fmla="*/ 11 w 46"/>
                <a:gd name="T9" fmla="*/ 0 h 110"/>
                <a:gd name="T10" fmla="*/ 6 w 46"/>
                <a:gd name="T11" fmla="*/ 15 h 110"/>
                <a:gd name="T12" fmla="*/ 6 w 46"/>
                <a:gd name="T13" fmla="*/ 26 h 110"/>
                <a:gd name="T14" fmla="*/ 0 w 46"/>
                <a:gd name="T15" fmla="*/ 42 h 110"/>
                <a:gd name="T16" fmla="*/ 0 w 46"/>
                <a:gd name="T17" fmla="*/ 83 h 110"/>
                <a:gd name="T18" fmla="*/ 6 w 46"/>
                <a:gd name="T19" fmla="*/ 83 h 110"/>
                <a:gd name="T20" fmla="*/ 6 w 46"/>
                <a:gd name="T21" fmla="*/ 95 h 110"/>
                <a:gd name="T22" fmla="*/ 11 w 46"/>
                <a:gd name="T23" fmla="*/ 110 h 110"/>
                <a:gd name="T24" fmla="*/ 35 w 46"/>
                <a:gd name="T25" fmla="*/ 110 h 110"/>
                <a:gd name="T26" fmla="*/ 40 w 46"/>
                <a:gd name="T27" fmla="*/ 95 h 110"/>
                <a:gd name="T28" fmla="*/ 46 w 46"/>
                <a:gd name="T29" fmla="*/ 83 h 110"/>
                <a:gd name="T30" fmla="*/ 46 w 46"/>
                <a:gd name="T31" fmla="*/ 68 h 110"/>
                <a:gd name="T32" fmla="*/ 46 w 46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10">
                  <a:moveTo>
                    <a:pt x="46" y="53"/>
                  </a:moveTo>
                  <a:lnTo>
                    <a:pt x="46" y="26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6" y="83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6" y="83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96" y="10255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9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5 w 45"/>
                <a:gd name="T13" fmla="*/ 27 h 106"/>
                <a:gd name="T14" fmla="*/ 0 w 45"/>
                <a:gd name="T15" fmla="*/ 38 h 106"/>
                <a:gd name="T16" fmla="*/ 0 w 45"/>
                <a:gd name="T17" fmla="*/ 80 h 106"/>
                <a:gd name="T18" fmla="*/ 5 w 45"/>
                <a:gd name="T19" fmla="*/ 80 h 106"/>
                <a:gd name="T20" fmla="*/ 5 w 45"/>
                <a:gd name="T21" fmla="*/ 106 h 106"/>
                <a:gd name="T22" fmla="*/ 39 w 45"/>
                <a:gd name="T23" fmla="*/ 106 h 106"/>
                <a:gd name="T24" fmla="*/ 39 w 45"/>
                <a:gd name="T25" fmla="*/ 91 h 106"/>
                <a:gd name="T26" fmla="*/ 45 w 45"/>
                <a:gd name="T27" fmla="*/ 80 h 106"/>
                <a:gd name="T28" fmla="*/ 45 w 45"/>
                <a:gd name="T29" fmla="*/ 65 h 106"/>
                <a:gd name="T30" fmla="*/ 45 w 45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106"/>
                  </a:lnTo>
                  <a:lnTo>
                    <a:pt x="39" y="106"/>
                  </a:lnTo>
                  <a:lnTo>
                    <a:pt x="39" y="91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9" y="10012"/>
              <a:ext cx="71" cy="71"/>
            </a:xfrm>
            <a:custGeom>
              <a:avLst/>
              <a:gdLst>
                <a:gd name="T0" fmla="*/ 44 w 44"/>
                <a:gd name="T1" fmla="*/ 53 h 121"/>
                <a:gd name="T2" fmla="*/ 44 w 44"/>
                <a:gd name="T3" fmla="*/ 26 h 121"/>
                <a:gd name="T4" fmla="*/ 40 w 44"/>
                <a:gd name="T5" fmla="*/ 11 h 121"/>
                <a:gd name="T6" fmla="*/ 33 w 44"/>
                <a:gd name="T7" fmla="*/ 0 h 121"/>
                <a:gd name="T8" fmla="*/ 16 w 44"/>
                <a:gd name="T9" fmla="*/ 0 h 121"/>
                <a:gd name="T10" fmla="*/ 11 w 44"/>
                <a:gd name="T11" fmla="*/ 11 h 121"/>
                <a:gd name="T12" fmla="*/ 4 w 44"/>
                <a:gd name="T13" fmla="*/ 26 h 121"/>
                <a:gd name="T14" fmla="*/ 4 w 44"/>
                <a:gd name="T15" fmla="*/ 38 h 121"/>
                <a:gd name="T16" fmla="*/ 0 w 44"/>
                <a:gd name="T17" fmla="*/ 38 h 121"/>
                <a:gd name="T18" fmla="*/ 0 w 44"/>
                <a:gd name="T19" fmla="*/ 64 h 121"/>
                <a:gd name="T20" fmla="*/ 4 w 44"/>
                <a:gd name="T21" fmla="*/ 80 h 121"/>
                <a:gd name="T22" fmla="*/ 4 w 44"/>
                <a:gd name="T23" fmla="*/ 91 h 121"/>
                <a:gd name="T24" fmla="*/ 11 w 44"/>
                <a:gd name="T25" fmla="*/ 106 h 121"/>
                <a:gd name="T26" fmla="*/ 16 w 44"/>
                <a:gd name="T27" fmla="*/ 106 h 121"/>
                <a:gd name="T28" fmla="*/ 16 w 44"/>
                <a:gd name="T29" fmla="*/ 121 h 121"/>
                <a:gd name="T30" fmla="*/ 27 w 44"/>
                <a:gd name="T31" fmla="*/ 121 h 121"/>
                <a:gd name="T32" fmla="*/ 33 w 44"/>
                <a:gd name="T33" fmla="*/ 106 h 121"/>
                <a:gd name="T34" fmla="*/ 40 w 44"/>
                <a:gd name="T35" fmla="*/ 106 h 121"/>
                <a:gd name="T36" fmla="*/ 44 w 44"/>
                <a:gd name="T37" fmla="*/ 91 h 121"/>
                <a:gd name="T38" fmla="*/ 44 w 44"/>
                <a:gd name="T39" fmla="*/ 64 h 121"/>
                <a:gd name="T40" fmla="*/ 44 w 44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21">
                  <a:moveTo>
                    <a:pt x="44" y="53"/>
                  </a:moveTo>
                  <a:lnTo>
                    <a:pt x="44" y="26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4" y="26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4" y="80"/>
                  </a:lnTo>
                  <a:lnTo>
                    <a:pt x="4" y="91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16" y="121"/>
                  </a:lnTo>
                  <a:lnTo>
                    <a:pt x="27" y="121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4" y="91"/>
                  </a:lnTo>
                  <a:lnTo>
                    <a:pt x="44" y="64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81" y="9674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41 h 106"/>
                <a:gd name="T4" fmla="*/ 40 w 46"/>
                <a:gd name="T5" fmla="*/ 41 h 106"/>
                <a:gd name="T6" fmla="*/ 40 w 46"/>
                <a:gd name="T7" fmla="*/ 15 h 106"/>
                <a:gd name="T8" fmla="*/ 33 w 46"/>
                <a:gd name="T9" fmla="*/ 15 h 106"/>
                <a:gd name="T10" fmla="*/ 33 w 46"/>
                <a:gd name="T11" fmla="*/ 0 h 106"/>
                <a:gd name="T12" fmla="*/ 6 w 46"/>
                <a:gd name="T13" fmla="*/ 0 h 106"/>
                <a:gd name="T14" fmla="*/ 6 w 46"/>
                <a:gd name="T15" fmla="*/ 15 h 106"/>
                <a:gd name="T16" fmla="*/ 0 w 46"/>
                <a:gd name="T17" fmla="*/ 15 h 106"/>
                <a:gd name="T18" fmla="*/ 0 w 46"/>
                <a:gd name="T19" fmla="*/ 95 h 106"/>
                <a:gd name="T20" fmla="*/ 6 w 46"/>
                <a:gd name="T21" fmla="*/ 106 h 106"/>
                <a:gd name="T22" fmla="*/ 33 w 46"/>
                <a:gd name="T23" fmla="*/ 106 h 106"/>
                <a:gd name="T24" fmla="*/ 40 w 46"/>
                <a:gd name="T25" fmla="*/ 95 h 106"/>
                <a:gd name="T26" fmla="*/ 40 w 46"/>
                <a:gd name="T27" fmla="*/ 79 h 106"/>
                <a:gd name="T28" fmla="*/ 46 w 46"/>
                <a:gd name="T29" fmla="*/ 68 h 106"/>
                <a:gd name="T30" fmla="*/ 46 w 46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41"/>
                  </a:lnTo>
                  <a:lnTo>
                    <a:pt x="40" y="41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321" y="9689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38 h 121"/>
                <a:gd name="T4" fmla="*/ 39 w 45"/>
                <a:gd name="T5" fmla="*/ 38 h 121"/>
                <a:gd name="T6" fmla="*/ 39 w 45"/>
                <a:gd name="T7" fmla="*/ 11 h 121"/>
                <a:gd name="T8" fmla="*/ 34 w 45"/>
                <a:gd name="T9" fmla="*/ 11 h 121"/>
                <a:gd name="T10" fmla="*/ 28 w 45"/>
                <a:gd name="T11" fmla="*/ 0 h 121"/>
                <a:gd name="T12" fmla="*/ 11 w 45"/>
                <a:gd name="T13" fmla="*/ 0 h 121"/>
                <a:gd name="T14" fmla="*/ 11 w 45"/>
                <a:gd name="T15" fmla="*/ 11 h 121"/>
                <a:gd name="T16" fmla="*/ 5 w 45"/>
                <a:gd name="T17" fmla="*/ 11 h 121"/>
                <a:gd name="T18" fmla="*/ 0 w 45"/>
                <a:gd name="T19" fmla="*/ 26 h 121"/>
                <a:gd name="T20" fmla="*/ 0 w 45"/>
                <a:gd name="T21" fmla="*/ 91 h 121"/>
                <a:gd name="T22" fmla="*/ 5 w 45"/>
                <a:gd name="T23" fmla="*/ 91 h 121"/>
                <a:gd name="T24" fmla="*/ 5 w 45"/>
                <a:gd name="T25" fmla="*/ 106 h 121"/>
                <a:gd name="T26" fmla="*/ 16 w 45"/>
                <a:gd name="T27" fmla="*/ 106 h 121"/>
                <a:gd name="T28" fmla="*/ 23 w 45"/>
                <a:gd name="T29" fmla="*/ 121 h 121"/>
                <a:gd name="T30" fmla="*/ 28 w 45"/>
                <a:gd name="T31" fmla="*/ 106 h 121"/>
                <a:gd name="T32" fmla="*/ 34 w 45"/>
                <a:gd name="T33" fmla="*/ 106 h 121"/>
                <a:gd name="T34" fmla="*/ 39 w 45"/>
                <a:gd name="T35" fmla="*/ 91 h 121"/>
                <a:gd name="T36" fmla="*/ 39 w 45"/>
                <a:gd name="T37" fmla="*/ 80 h 121"/>
                <a:gd name="T38" fmla="*/ 45 w 45"/>
                <a:gd name="T39" fmla="*/ 64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38"/>
                  </a:lnTo>
                  <a:lnTo>
                    <a:pt x="39" y="38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6" y="106"/>
                  </a:lnTo>
                  <a:lnTo>
                    <a:pt x="23" y="121"/>
                  </a:lnTo>
                  <a:lnTo>
                    <a:pt x="28" y="106"/>
                  </a:lnTo>
                  <a:lnTo>
                    <a:pt x="34" y="106"/>
                  </a:lnTo>
                  <a:lnTo>
                    <a:pt x="39" y="91"/>
                  </a:lnTo>
                  <a:lnTo>
                    <a:pt x="39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246" y="9499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15 h 121"/>
                <a:gd name="T6" fmla="*/ 35 w 46"/>
                <a:gd name="T7" fmla="*/ 0 h 121"/>
                <a:gd name="T8" fmla="*/ 18 w 46"/>
                <a:gd name="T9" fmla="*/ 0 h 121"/>
                <a:gd name="T10" fmla="*/ 11 w 46"/>
                <a:gd name="T11" fmla="*/ 15 h 121"/>
                <a:gd name="T12" fmla="*/ 6 w 46"/>
                <a:gd name="T13" fmla="*/ 26 h 121"/>
                <a:gd name="T14" fmla="*/ 6 w 46"/>
                <a:gd name="T15" fmla="*/ 42 h 121"/>
                <a:gd name="T16" fmla="*/ 0 w 46"/>
                <a:gd name="T17" fmla="*/ 53 h 121"/>
                <a:gd name="T18" fmla="*/ 0 w 46"/>
                <a:gd name="T19" fmla="*/ 68 h 121"/>
                <a:gd name="T20" fmla="*/ 6 w 46"/>
                <a:gd name="T21" fmla="*/ 83 h 121"/>
                <a:gd name="T22" fmla="*/ 6 w 46"/>
                <a:gd name="T23" fmla="*/ 95 h 121"/>
                <a:gd name="T24" fmla="*/ 11 w 46"/>
                <a:gd name="T25" fmla="*/ 110 h 121"/>
                <a:gd name="T26" fmla="*/ 18 w 46"/>
                <a:gd name="T27" fmla="*/ 110 h 121"/>
                <a:gd name="T28" fmla="*/ 18 w 46"/>
                <a:gd name="T29" fmla="*/ 121 h 121"/>
                <a:gd name="T30" fmla="*/ 29 w 46"/>
                <a:gd name="T31" fmla="*/ 121 h 121"/>
                <a:gd name="T32" fmla="*/ 35 w 46"/>
                <a:gd name="T33" fmla="*/ 110 h 121"/>
                <a:gd name="T34" fmla="*/ 40 w 46"/>
                <a:gd name="T35" fmla="*/ 110 h 121"/>
                <a:gd name="T36" fmla="*/ 46 w 46"/>
                <a:gd name="T37" fmla="*/ 95 h 121"/>
                <a:gd name="T38" fmla="*/ 46 w 46"/>
                <a:gd name="T39" fmla="*/ 68 h 121"/>
                <a:gd name="T40" fmla="*/ 46 w 46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6" y="83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8" y="110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133" y="8461"/>
              <a:ext cx="71" cy="71"/>
            </a:xfrm>
            <a:custGeom>
              <a:avLst/>
              <a:gdLst>
                <a:gd name="T0" fmla="*/ 44 w 44"/>
                <a:gd name="T1" fmla="*/ 57 h 122"/>
                <a:gd name="T2" fmla="*/ 44 w 44"/>
                <a:gd name="T3" fmla="*/ 16 h 122"/>
                <a:gd name="T4" fmla="*/ 38 w 44"/>
                <a:gd name="T5" fmla="*/ 16 h 122"/>
                <a:gd name="T6" fmla="*/ 33 w 44"/>
                <a:gd name="T7" fmla="*/ 0 h 122"/>
                <a:gd name="T8" fmla="*/ 16 w 44"/>
                <a:gd name="T9" fmla="*/ 0 h 122"/>
                <a:gd name="T10" fmla="*/ 11 w 44"/>
                <a:gd name="T11" fmla="*/ 16 h 122"/>
                <a:gd name="T12" fmla="*/ 4 w 44"/>
                <a:gd name="T13" fmla="*/ 16 h 122"/>
                <a:gd name="T14" fmla="*/ 4 w 44"/>
                <a:gd name="T15" fmla="*/ 42 h 122"/>
                <a:gd name="T16" fmla="*/ 0 w 44"/>
                <a:gd name="T17" fmla="*/ 42 h 122"/>
                <a:gd name="T18" fmla="*/ 0 w 44"/>
                <a:gd name="T19" fmla="*/ 69 h 122"/>
                <a:gd name="T20" fmla="*/ 4 w 44"/>
                <a:gd name="T21" fmla="*/ 84 h 122"/>
                <a:gd name="T22" fmla="*/ 4 w 44"/>
                <a:gd name="T23" fmla="*/ 95 h 122"/>
                <a:gd name="T24" fmla="*/ 11 w 44"/>
                <a:gd name="T25" fmla="*/ 111 h 122"/>
                <a:gd name="T26" fmla="*/ 16 w 44"/>
                <a:gd name="T27" fmla="*/ 111 h 122"/>
                <a:gd name="T28" fmla="*/ 22 w 44"/>
                <a:gd name="T29" fmla="*/ 122 h 122"/>
                <a:gd name="T30" fmla="*/ 27 w 44"/>
                <a:gd name="T31" fmla="*/ 122 h 122"/>
                <a:gd name="T32" fmla="*/ 33 w 44"/>
                <a:gd name="T33" fmla="*/ 111 h 122"/>
                <a:gd name="T34" fmla="*/ 38 w 44"/>
                <a:gd name="T35" fmla="*/ 111 h 122"/>
                <a:gd name="T36" fmla="*/ 44 w 44"/>
                <a:gd name="T37" fmla="*/ 95 h 122"/>
                <a:gd name="T38" fmla="*/ 44 w 44"/>
                <a:gd name="T39" fmla="*/ 69 h 122"/>
                <a:gd name="T40" fmla="*/ 44 w 44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22">
                  <a:moveTo>
                    <a:pt x="44" y="57"/>
                  </a:moveTo>
                  <a:lnTo>
                    <a:pt x="44" y="16"/>
                  </a:lnTo>
                  <a:lnTo>
                    <a:pt x="38" y="16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4" y="95"/>
                  </a:lnTo>
                  <a:lnTo>
                    <a:pt x="11" y="111"/>
                  </a:lnTo>
                  <a:lnTo>
                    <a:pt x="16" y="111"/>
                  </a:lnTo>
                  <a:lnTo>
                    <a:pt x="22" y="122"/>
                  </a:lnTo>
                  <a:lnTo>
                    <a:pt x="27" y="122"/>
                  </a:lnTo>
                  <a:lnTo>
                    <a:pt x="33" y="111"/>
                  </a:lnTo>
                  <a:lnTo>
                    <a:pt x="38" y="111"/>
                  </a:lnTo>
                  <a:lnTo>
                    <a:pt x="44" y="95"/>
                  </a:lnTo>
                  <a:lnTo>
                    <a:pt x="44" y="69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416" y="8746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39 w 45"/>
                <a:gd name="T5" fmla="*/ 12 h 122"/>
                <a:gd name="T6" fmla="*/ 34 w 45"/>
                <a:gd name="T7" fmla="*/ 12 h 122"/>
                <a:gd name="T8" fmla="*/ 28 w 45"/>
                <a:gd name="T9" fmla="*/ 0 h 122"/>
                <a:gd name="T10" fmla="*/ 23 w 45"/>
                <a:gd name="T11" fmla="*/ 0 h 122"/>
                <a:gd name="T12" fmla="*/ 16 w 45"/>
                <a:gd name="T13" fmla="*/ 12 h 122"/>
                <a:gd name="T14" fmla="*/ 12 w 45"/>
                <a:gd name="T15" fmla="*/ 12 h 122"/>
                <a:gd name="T16" fmla="*/ 5 w 45"/>
                <a:gd name="T17" fmla="*/ 27 h 122"/>
                <a:gd name="T18" fmla="*/ 5 w 45"/>
                <a:gd name="T19" fmla="*/ 38 h 122"/>
                <a:gd name="T20" fmla="*/ 0 w 45"/>
                <a:gd name="T21" fmla="*/ 54 h 122"/>
                <a:gd name="T22" fmla="*/ 0 w 45"/>
                <a:gd name="T23" fmla="*/ 65 h 122"/>
                <a:gd name="T24" fmla="*/ 5 w 45"/>
                <a:gd name="T25" fmla="*/ 80 h 122"/>
                <a:gd name="T26" fmla="*/ 5 w 45"/>
                <a:gd name="T27" fmla="*/ 95 h 122"/>
                <a:gd name="T28" fmla="*/ 12 w 45"/>
                <a:gd name="T29" fmla="*/ 107 h 122"/>
                <a:gd name="T30" fmla="*/ 16 w 45"/>
                <a:gd name="T31" fmla="*/ 122 h 122"/>
                <a:gd name="T32" fmla="*/ 34 w 45"/>
                <a:gd name="T33" fmla="*/ 122 h 122"/>
                <a:gd name="T34" fmla="*/ 39 w 45"/>
                <a:gd name="T35" fmla="*/ 107 h 122"/>
                <a:gd name="T36" fmla="*/ 45 w 45"/>
                <a:gd name="T37" fmla="*/ 95 h 122"/>
                <a:gd name="T38" fmla="*/ 45 w 45"/>
                <a:gd name="T39" fmla="*/ 65 h 122"/>
                <a:gd name="T40" fmla="*/ 45 w 45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5" y="27"/>
                  </a:lnTo>
                  <a:lnTo>
                    <a:pt x="5" y="38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2" y="107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9" y="107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049" y="1001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38 w 45"/>
                <a:gd name="T5" fmla="*/ 26 h 106"/>
                <a:gd name="T6" fmla="*/ 38 w 45"/>
                <a:gd name="T7" fmla="*/ 11 h 106"/>
                <a:gd name="T8" fmla="*/ 33 w 45"/>
                <a:gd name="T9" fmla="*/ 11 h 106"/>
                <a:gd name="T10" fmla="*/ 33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6 h 106"/>
                <a:gd name="T18" fmla="*/ 0 w 45"/>
                <a:gd name="T19" fmla="*/ 80 h 106"/>
                <a:gd name="T20" fmla="*/ 5 w 45"/>
                <a:gd name="T21" fmla="*/ 91 h 106"/>
                <a:gd name="T22" fmla="*/ 11 w 45"/>
                <a:gd name="T23" fmla="*/ 106 h 106"/>
                <a:gd name="T24" fmla="*/ 33 w 45"/>
                <a:gd name="T25" fmla="*/ 106 h 106"/>
                <a:gd name="T26" fmla="*/ 33 w 45"/>
                <a:gd name="T27" fmla="*/ 91 h 106"/>
                <a:gd name="T28" fmla="*/ 38 w 45"/>
                <a:gd name="T29" fmla="*/ 91 h 106"/>
                <a:gd name="T30" fmla="*/ 38 w 45"/>
                <a:gd name="T31" fmla="*/ 64 h 106"/>
                <a:gd name="T32" fmla="*/ 45 w 45"/>
                <a:gd name="T33" fmla="*/ 64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3" y="91"/>
                  </a:lnTo>
                  <a:lnTo>
                    <a:pt x="38" y="91"/>
                  </a:lnTo>
                  <a:lnTo>
                    <a:pt x="38" y="64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717" y="9582"/>
              <a:ext cx="71" cy="71"/>
            </a:xfrm>
            <a:custGeom>
              <a:avLst/>
              <a:gdLst>
                <a:gd name="T0" fmla="*/ 47 w 47"/>
                <a:gd name="T1" fmla="*/ 54 h 107"/>
                <a:gd name="T2" fmla="*/ 47 w 47"/>
                <a:gd name="T3" fmla="*/ 12 h 107"/>
                <a:gd name="T4" fmla="*/ 40 w 47"/>
                <a:gd name="T5" fmla="*/ 12 h 107"/>
                <a:gd name="T6" fmla="*/ 40 w 47"/>
                <a:gd name="T7" fmla="*/ 0 h 107"/>
                <a:gd name="T8" fmla="*/ 13 w 47"/>
                <a:gd name="T9" fmla="*/ 0 h 107"/>
                <a:gd name="T10" fmla="*/ 13 w 47"/>
                <a:gd name="T11" fmla="*/ 12 h 107"/>
                <a:gd name="T12" fmla="*/ 7 w 47"/>
                <a:gd name="T13" fmla="*/ 12 h 107"/>
                <a:gd name="T14" fmla="*/ 7 w 47"/>
                <a:gd name="T15" fmla="*/ 27 h 107"/>
                <a:gd name="T16" fmla="*/ 0 w 47"/>
                <a:gd name="T17" fmla="*/ 38 h 107"/>
                <a:gd name="T18" fmla="*/ 0 w 47"/>
                <a:gd name="T19" fmla="*/ 65 h 107"/>
                <a:gd name="T20" fmla="*/ 7 w 47"/>
                <a:gd name="T21" fmla="*/ 65 h 107"/>
                <a:gd name="T22" fmla="*/ 7 w 47"/>
                <a:gd name="T23" fmla="*/ 92 h 107"/>
                <a:gd name="T24" fmla="*/ 13 w 47"/>
                <a:gd name="T25" fmla="*/ 92 h 107"/>
                <a:gd name="T26" fmla="*/ 13 w 47"/>
                <a:gd name="T27" fmla="*/ 107 h 107"/>
                <a:gd name="T28" fmla="*/ 40 w 47"/>
                <a:gd name="T29" fmla="*/ 107 h 107"/>
                <a:gd name="T30" fmla="*/ 40 w 47"/>
                <a:gd name="T31" fmla="*/ 92 h 107"/>
                <a:gd name="T32" fmla="*/ 47 w 47"/>
                <a:gd name="T33" fmla="*/ 92 h 107"/>
                <a:gd name="T34" fmla="*/ 47 w 47"/>
                <a:gd name="T35" fmla="*/ 65 h 107"/>
                <a:gd name="T36" fmla="*/ 47 w 47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7">
                  <a:moveTo>
                    <a:pt x="47" y="54"/>
                  </a:moveTo>
                  <a:lnTo>
                    <a:pt x="47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13" y="92"/>
                  </a:lnTo>
                  <a:lnTo>
                    <a:pt x="13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7" y="92"/>
                  </a:lnTo>
                  <a:lnTo>
                    <a:pt x="47" y="65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156" y="8290"/>
              <a:ext cx="71" cy="71"/>
            </a:xfrm>
            <a:custGeom>
              <a:avLst/>
              <a:gdLst>
                <a:gd name="T0" fmla="*/ 46 w 46"/>
                <a:gd name="T1" fmla="*/ 54 h 107"/>
                <a:gd name="T2" fmla="*/ 46 w 46"/>
                <a:gd name="T3" fmla="*/ 27 h 107"/>
                <a:gd name="T4" fmla="*/ 40 w 46"/>
                <a:gd name="T5" fmla="*/ 12 h 107"/>
                <a:gd name="T6" fmla="*/ 35 w 46"/>
                <a:gd name="T7" fmla="*/ 0 h 107"/>
                <a:gd name="T8" fmla="*/ 11 w 46"/>
                <a:gd name="T9" fmla="*/ 0 h 107"/>
                <a:gd name="T10" fmla="*/ 11 w 46"/>
                <a:gd name="T11" fmla="*/ 12 h 107"/>
                <a:gd name="T12" fmla="*/ 6 w 46"/>
                <a:gd name="T13" fmla="*/ 12 h 107"/>
                <a:gd name="T14" fmla="*/ 6 w 46"/>
                <a:gd name="T15" fmla="*/ 27 h 107"/>
                <a:gd name="T16" fmla="*/ 0 w 46"/>
                <a:gd name="T17" fmla="*/ 38 h 107"/>
                <a:gd name="T18" fmla="*/ 0 w 46"/>
                <a:gd name="T19" fmla="*/ 80 h 107"/>
                <a:gd name="T20" fmla="*/ 6 w 46"/>
                <a:gd name="T21" fmla="*/ 80 h 107"/>
                <a:gd name="T22" fmla="*/ 6 w 46"/>
                <a:gd name="T23" fmla="*/ 92 h 107"/>
                <a:gd name="T24" fmla="*/ 11 w 46"/>
                <a:gd name="T25" fmla="*/ 107 h 107"/>
                <a:gd name="T26" fmla="*/ 40 w 46"/>
                <a:gd name="T27" fmla="*/ 107 h 107"/>
                <a:gd name="T28" fmla="*/ 40 w 46"/>
                <a:gd name="T29" fmla="*/ 92 h 107"/>
                <a:gd name="T30" fmla="*/ 46 w 46"/>
                <a:gd name="T31" fmla="*/ 80 h 107"/>
                <a:gd name="T32" fmla="*/ 46 w 46"/>
                <a:gd name="T33" fmla="*/ 65 h 107"/>
                <a:gd name="T34" fmla="*/ 46 w 46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7">
                  <a:moveTo>
                    <a:pt x="46" y="54"/>
                  </a:moveTo>
                  <a:lnTo>
                    <a:pt x="46" y="27"/>
                  </a:lnTo>
                  <a:lnTo>
                    <a:pt x="40" y="12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11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848" y="10346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15 h 122"/>
                <a:gd name="T6" fmla="*/ 36 w 47"/>
                <a:gd name="T7" fmla="*/ 0 h 122"/>
                <a:gd name="T8" fmla="*/ 18 w 47"/>
                <a:gd name="T9" fmla="*/ 0 h 122"/>
                <a:gd name="T10" fmla="*/ 12 w 47"/>
                <a:gd name="T11" fmla="*/ 15 h 122"/>
                <a:gd name="T12" fmla="*/ 7 w 47"/>
                <a:gd name="T13" fmla="*/ 27 h 122"/>
                <a:gd name="T14" fmla="*/ 7 w 47"/>
                <a:gd name="T15" fmla="*/ 42 h 122"/>
                <a:gd name="T16" fmla="*/ 0 w 47"/>
                <a:gd name="T17" fmla="*/ 53 h 122"/>
                <a:gd name="T18" fmla="*/ 0 w 47"/>
                <a:gd name="T19" fmla="*/ 68 h 122"/>
                <a:gd name="T20" fmla="*/ 7 w 47"/>
                <a:gd name="T21" fmla="*/ 80 h 122"/>
                <a:gd name="T22" fmla="*/ 7 w 47"/>
                <a:gd name="T23" fmla="*/ 95 h 122"/>
                <a:gd name="T24" fmla="*/ 12 w 47"/>
                <a:gd name="T25" fmla="*/ 110 h 122"/>
                <a:gd name="T26" fmla="*/ 18 w 47"/>
                <a:gd name="T27" fmla="*/ 122 h 122"/>
                <a:gd name="T28" fmla="*/ 36 w 47"/>
                <a:gd name="T29" fmla="*/ 122 h 122"/>
                <a:gd name="T30" fmla="*/ 40 w 47"/>
                <a:gd name="T31" fmla="*/ 110 h 122"/>
                <a:gd name="T32" fmla="*/ 47 w 47"/>
                <a:gd name="T33" fmla="*/ 95 h 122"/>
                <a:gd name="T34" fmla="*/ 47 w 47"/>
                <a:gd name="T35" fmla="*/ 68 h 122"/>
                <a:gd name="T36" fmla="*/ 47 w 47"/>
                <a:gd name="T3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15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27"/>
                  </a:lnTo>
                  <a:lnTo>
                    <a:pt x="7" y="42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10"/>
                  </a:lnTo>
                  <a:lnTo>
                    <a:pt x="18" y="122"/>
                  </a:lnTo>
                  <a:lnTo>
                    <a:pt x="36" y="122"/>
                  </a:lnTo>
                  <a:lnTo>
                    <a:pt x="40" y="110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421" y="9499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26 h 121"/>
                <a:gd name="T4" fmla="*/ 40 w 47"/>
                <a:gd name="T5" fmla="*/ 26 h 121"/>
                <a:gd name="T6" fmla="*/ 40 w 47"/>
                <a:gd name="T7" fmla="*/ 15 h 121"/>
                <a:gd name="T8" fmla="*/ 34 w 47"/>
                <a:gd name="T9" fmla="*/ 15 h 121"/>
                <a:gd name="T10" fmla="*/ 34 w 47"/>
                <a:gd name="T11" fmla="*/ 0 h 121"/>
                <a:gd name="T12" fmla="*/ 11 w 47"/>
                <a:gd name="T13" fmla="*/ 0 h 121"/>
                <a:gd name="T14" fmla="*/ 11 w 47"/>
                <a:gd name="T15" fmla="*/ 15 h 121"/>
                <a:gd name="T16" fmla="*/ 7 w 47"/>
                <a:gd name="T17" fmla="*/ 15 h 121"/>
                <a:gd name="T18" fmla="*/ 7 w 47"/>
                <a:gd name="T19" fmla="*/ 26 h 121"/>
                <a:gd name="T20" fmla="*/ 0 w 47"/>
                <a:gd name="T21" fmla="*/ 26 h 121"/>
                <a:gd name="T22" fmla="*/ 0 w 47"/>
                <a:gd name="T23" fmla="*/ 95 h 121"/>
                <a:gd name="T24" fmla="*/ 7 w 47"/>
                <a:gd name="T25" fmla="*/ 95 h 121"/>
                <a:gd name="T26" fmla="*/ 7 w 47"/>
                <a:gd name="T27" fmla="*/ 110 h 121"/>
                <a:gd name="T28" fmla="*/ 11 w 47"/>
                <a:gd name="T29" fmla="*/ 110 h 121"/>
                <a:gd name="T30" fmla="*/ 18 w 47"/>
                <a:gd name="T31" fmla="*/ 121 h 121"/>
                <a:gd name="T32" fmla="*/ 29 w 47"/>
                <a:gd name="T33" fmla="*/ 121 h 121"/>
                <a:gd name="T34" fmla="*/ 34 w 47"/>
                <a:gd name="T35" fmla="*/ 110 h 121"/>
                <a:gd name="T36" fmla="*/ 40 w 47"/>
                <a:gd name="T37" fmla="*/ 110 h 121"/>
                <a:gd name="T38" fmla="*/ 40 w 47"/>
                <a:gd name="T39" fmla="*/ 95 h 121"/>
                <a:gd name="T40" fmla="*/ 47 w 47"/>
                <a:gd name="T41" fmla="*/ 95 h 121"/>
                <a:gd name="T42" fmla="*/ 47 w 47"/>
                <a:gd name="T43" fmla="*/ 68 h 121"/>
                <a:gd name="T44" fmla="*/ 47 w 47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081" y="8290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12 h 107"/>
                <a:gd name="T6" fmla="*/ 34 w 45"/>
                <a:gd name="T7" fmla="*/ 0 h 107"/>
                <a:gd name="T8" fmla="*/ 11 w 45"/>
                <a:gd name="T9" fmla="*/ 0 h 107"/>
                <a:gd name="T10" fmla="*/ 5 w 45"/>
                <a:gd name="T11" fmla="*/ 12 h 107"/>
                <a:gd name="T12" fmla="*/ 5 w 45"/>
                <a:gd name="T13" fmla="*/ 27 h 107"/>
                <a:gd name="T14" fmla="*/ 0 w 45"/>
                <a:gd name="T15" fmla="*/ 38 h 107"/>
                <a:gd name="T16" fmla="*/ 0 w 45"/>
                <a:gd name="T17" fmla="*/ 80 h 107"/>
                <a:gd name="T18" fmla="*/ 5 w 45"/>
                <a:gd name="T19" fmla="*/ 80 h 107"/>
                <a:gd name="T20" fmla="*/ 5 w 45"/>
                <a:gd name="T21" fmla="*/ 107 h 107"/>
                <a:gd name="T22" fmla="*/ 40 w 45"/>
                <a:gd name="T23" fmla="*/ 107 h 107"/>
                <a:gd name="T24" fmla="*/ 40 w 45"/>
                <a:gd name="T25" fmla="*/ 92 h 107"/>
                <a:gd name="T26" fmla="*/ 45 w 45"/>
                <a:gd name="T27" fmla="*/ 80 h 107"/>
                <a:gd name="T28" fmla="*/ 45 w 45"/>
                <a:gd name="T29" fmla="*/ 65 h 107"/>
                <a:gd name="T30" fmla="*/ 45 w 45"/>
                <a:gd name="T31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337" y="954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41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7 w 45"/>
                <a:gd name="T13" fmla="*/ 0 h 106"/>
                <a:gd name="T14" fmla="*/ 7 w 45"/>
                <a:gd name="T15" fmla="*/ 11 h 106"/>
                <a:gd name="T16" fmla="*/ 0 w 45"/>
                <a:gd name="T17" fmla="*/ 11 h 106"/>
                <a:gd name="T18" fmla="*/ 0 w 45"/>
                <a:gd name="T19" fmla="*/ 95 h 106"/>
                <a:gd name="T20" fmla="*/ 7 w 45"/>
                <a:gd name="T21" fmla="*/ 95 h 106"/>
                <a:gd name="T22" fmla="*/ 7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40 w 45"/>
                <a:gd name="T29" fmla="*/ 95 h 106"/>
                <a:gd name="T30" fmla="*/ 40 w 45"/>
                <a:gd name="T31" fmla="*/ 79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41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546" y="704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5 h 122"/>
                <a:gd name="T16" fmla="*/ 7 w 45"/>
                <a:gd name="T17" fmla="*/ 15 h 122"/>
                <a:gd name="T18" fmla="*/ 7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7 w 45"/>
                <a:gd name="T25" fmla="*/ 95 h 122"/>
                <a:gd name="T26" fmla="*/ 7 w 45"/>
                <a:gd name="T27" fmla="*/ 110 h 122"/>
                <a:gd name="T28" fmla="*/ 11 w 45"/>
                <a:gd name="T29" fmla="*/ 110 h 122"/>
                <a:gd name="T30" fmla="*/ 11 w 45"/>
                <a:gd name="T31" fmla="*/ 122 h 122"/>
                <a:gd name="T32" fmla="*/ 34 w 45"/>
                <a:gd name="T33" fmla="*/ 122 h 122"/>
                <a:gd name="T34" fmla="*/ 34 w 45"/>
                <a:gd name="T35" fmla="*/ 110 h 122"/>
                <a:gd name="T36" fmla="*/ 40 w 45"/>
                <a:gd name="T37" fmla="*/ 110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4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133" y="8613"/>
              <a:ext cx="71" cy="71"/>
            </a:xfrm>
            <a:custGeom>
              <a:avLst/>
              <a:gdLst>
                <a:gd name="T0" fmla="*/ 44 w 44"/>
                <a:gd name="T1" fmla="*/ 54 h 118"/>
                <a:gd name="T2" fmla="*/ 44 w 44"/>
                <a:gd name="T3" fmla="*/ 27 h 118"/>
                <a:gd name="T4" fmla="*/ 38 w 44"/>
                <a:gd name="T5" fmla="*/ 27 h 118"/>
                <a:gd name="T6" fmla="*/ 38 w 44"/>
                <a:gd name="T7" fmla="*/ 12 h 118"/>
                <a:gd name="T8" fmla="*/ 33 w 44"/>
                <a:gd name="T9" fmla="*/ 12 h 118"/>
                <a:gd name="T10" fmla="*/ 33 w 44"/>
                <a:gd name="T11" fmla="*/ 0 h 118"/>
                <a:gd name="T12" fmla="*/ 16 w 44"/>
                <a:gd name="T13" fmla="*/ 0 h 118"/>
                <a:gd name="T14" fmla="*/ 11 w 44"/>
                <a:gd name="T15" fmla="*/ 12 h 118"/>
                <a:gd name="T16" fmla="*/ 4 w 44"/>
                <a:gd name="T17" fmla="*/ 12 h 118"/>
                <a:gd name="T18" fmla="*/ 4 w 44"/>
                <a:gd name="T19" fmla="*/ 27 h 118"/>
                <a:gd name="T20" fmla="*/ 0 w 44"/>
                <a:gd name="T21" fmla="*/ 38 h 118"/>
                <a:gd name="T22" fmla="*/ 0 w 44"/>
                <a:gd name="T23" fmla="*/ 80 h 118"/>
                <a:gd name="T24" fmla="*/ 4 w 44"/>
                <a:gd name="T25" fmla="*/ 92 h 118"/>
                <a:gd name="T26" fmla="*/ 4 w 44"/>
                <a:gd name="T27" fmla="*/ 107 h 118"/>
                <a:gd name="T28" fmla="*/ 16 w 44"/>
                <a:gd name="T29" fmla="*/ 107 h 118"/>
                <a:gd name="T30" fmla="*/ 16 w 44"/>
                <a:gd name="T31" fmla="*/ 118 h 118"/>
                <a:gd name="T32" fmla="*/ 27 w 44"/>
                <a:gd name="T33" fmla="*/ 118 h 118"/>
                <a:gd name="T34" fmla="*/ 33 w 44"/>
                <a:gd name="T35" fmla="*/ 107 h 118"/>
                <a:gd name="T36" fmla="*/ 38 w 44"/>
                <a:gd name="T37" fmla="*/ 107 h 118"/>
                <a:gd name="T38" fmla="*/ 38 w 44"/>
                <a:gd name="T39" fmla="*/ 92 h 118"/>
                <a:gd name="T40" fmla="*/ 44 w 44"/>
                <a:gd name="T41" fmla="*/ 92 h 118"/>
                <a:gd name="T42" fmla="*/ 44 w 44"/>
                <a:gd name="T43" fmla="*/ 65 h 118"/>
                <a:gd name="T44" fmla="*/ 44 w 44"/>
                <a:gd name="T45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118">
                  <a:moveTo>
                    <a:pt x="44" y="54"/>
                  </a:moveTo>
                  <a:lnTo>
                    <a:pt x="44" y="27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2"/>
                  </a:lnTo>
                  <a:lnTo>
                    <a:pt x="4" y="12"/>
                  </a:lnTo>
                  <a:lnTo>
                    <a:pt x="4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4" y="92"/>
                  </a:lnTo>
                  <a:lnTo>
                    <a:pt x="4" y="107"/>
                  </a:lnTo>
                  <a:lnTo>
                    <a:pt x="16" y="107"/>
                  </a:lnTo>
                  <a:lnTo>
                    <a:pt x="16" y="118"/>
                  </a:lnTo>
                  <a:lnTo>
                    <a:pt x="27" y="118"/>
                  </a:lnTo>
                  <a:lnTo>
                    <a:pt x="33" y="107"/>
                  </a:lnTo>
                  <a:lnTo>
                    <a:pt x="38" y="107"/>
                  </a:lnTo>
                  <a:lnTo>
                    <a:pt x="38" y="92"/>
                  </a:lnTo>
                  <a:lnTo>
                    <a:pt x="44" y="92"/>
                  </a:lnTo>
                  <a:lnTo>
                    <a:pt x="44" y="65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036" y="10468"/>
              <a:ext cx="71" cy="71"/>
            </a:xfrm>
            <a:custGeom>
              <a:avLst/>
              <a:gdLst>
                <a:gd name="T0" fmla="*/ 46 w 46"/>
                <a:gd name="T1" fmla="*/ 53 h 110"/>
                <a:gd name="T2" fmla="*/ 46 w 46"/>
                <a:gd name="T3" fmla="*/ 26 h 110"/>
                <a:gd name="T4" fmla="*/ 40 w 46"/>
                <a:gd name="T5" fmla="*/ 15 h 110"/>
                <a:gd name="T6" fmla="*/ 35 w 46"/>
                <a:gd name="T7" fmla="*/ 0 h 110"/>
                <a:gd name="T8" fmla="*/ 13 w 46"/>
                <a:gd name="T9" fmla="*/ 0 h 110"/>
                <a:gd name="T10" fmla="*/ 6 w 46"/>
                <a:gd name="T11" fmla="*/ 15 h 110"/>
                <a:gd name="T12" fmla="*/ 6 w 46"/>
                <a:gd name="T13" fmla="*/ 26 h 110"/>
                <a:gd name="T14" fmla="*/ 0 w 46"/>
                <a:gd name="T15" fmla="*/ 26 h 110"/>
                <a:gd name="T16" fmla="*/ 0 w 46"/>
                <a:gd name="T17" fmla="*/ 83 h 110"/>
                <a:gd name="T18" fmla="*/ 6 w 46"/>
                <a:gd name="T19" fmla="*/ 83 h 110"/>
                <a:gd name="T20" fmla="*/ 6 w 46"/>
                <a:gd name="T21" fmla="*/ 95 h 110"/>
                <a:gd name="T22" fmla="*/ 13 w 46"/>
                <a:gd name="T23" fmla="*/ 110 h 110"/>
                <a:gd name="T24" fmla="*/ 35 w 46"/>
                <a:gd name="T25" fmla="*/ 110 h 110"/>
                <a:gd name="T26" fmla="*/ 40 w 46"/>
                <a:gd name="T27" fmla="*/ 95 h 110"/>
                <a:gd name="T28" fmla="*/ 46 w 46"/>
                <a:gd name="T29" fmla="*/ 83 h 110"/>
                <a:gd name="T30" fmla="*/ 46 w 46"/>
                <a:gd name="T31" fmla="*/ 68 h 110"/>
                <a:gd name="T32" fmla="*/ 46 w 46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10">
                  <a:moveTo>
                    <a:pt x="46" y="53"/>
                  </a:moveTo>
                  <a:lnTo>
                    <a:pt x="46" y="26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6" y="83"/>
                  </a:lnTo>
                  <a:lnTo>
                    <a:pt x="6" y="95"/>
                  </a:lnTo>
                  <a:lnTo>
                    <a:pt x="13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6" y="83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830" y="6725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5 h 122"/>
                <a:gd name="T8" fmla="*/ 34 w 47"/>
                <a:gd name="T9" fmla="*/ 15 h 122"/>
                <a:gd name="T10" fmla="*/ 34 w 47"/>
                <a:gd name="T11" fmla="*/ 0 h 122"/>
                <a:gd name="T12" fmla="*/ 18 w 47"/>
                <a:gd name="T13" fmla="*/ 0 h 122"/>
                <a:gd name="T14" fmla="*/ 11 w 47"/>
                <a:gd name="T15" fmla="*/ 15 h 122"/>
                <a:gd name="T16" fmla="*/ 6 w 47"/>
                <a:gd name="T17" fmla="*/ 27 h 122"/>
                <a:gd name="T18" fmla="*/ 0 w 47"/>
                <a:gd name="T19" fmla="*/ 42 h 122"/>
                <a:gd name="T20" fmla="*/ 0 w 47"/>
                <a:gd name="T21" fmla="*/ 84 h 122"/>
                <a:gd name="T22" fmla="*/ 6 w 47"/>
                <a:gd name="T23" fmla="*/ 95 h 122"/>
                <a:gd name="T24" fmla="*/ 11 w 47"/>
                <a:gd name="T25" fmla="*/ 110 h 122"/>
                <a:gd name="T26" fmla="*/ 18 w 47"/>
                <a:gd name="T27" fmla="*/ 110 h 122"/>
                <a:gd name="T28" fmla="*/ 18 w 47"/>
                <a:gd name="T29" fmla="*/ 122 h 122"/>
                <a:gd name="T30" fmla="*/ 29 w 47"/>
                <a:gd name="T31" fmla="*/ 122 h 122"/>
                <a:gd name="T32" fmla="*/ 34 w 47"/>
                <a:gd name="T33" fmla="*/ 110 h 122"/>
                <a:gd name="T34" fmla="*/ 40 w 47"/>
                <a:gd name="T35" fmla="*/ 110 h 122"/>
                <a:gd name="T36" fmla="*/ 40 w 47"/>
                <a:gd name="T37" fmla="*/ 95 h 122"/>
                <a:gd name="T38" fmla="*/ 47 w 47"/>
                <a:gd name="T39" fmla="*/ 95 h 122"/>
                <a:gd name="T40" fmla="*/ 47 w 47"/>
                <a:gd name="T41" fmla="*/ 68 h 122"/>
                <a:gd name="T42" fmla="*/ 47 w 47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8" y="110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893" y="8180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0 w 46"/>
                <a:gd name="T3" fmla="*/ 42 h 122"/>
                <a:gd name="T4" fmla="*/ 40 w 46"/>
                <a:gd name="T5" fmla="*/ 27 h 122"/>
                <a:gd name="T6" fmla="*/ 35 w 46"/>
                <a:gd name="T7" fmla="*/ 15 h 122"/>
                <a:gd name="T8" fmla="*/ 28 w 46"/>
                <a:gd name="T9" fmla="*/ 0 h 122"/>
                <a:gd name="T10" fmla="*/ 11 w 46"/>
                <a:gd name="T11" fmla="*/ 0 h 122"/>
                <a:gd name="T12" fmla="*/ 11 w 46"/>
                <a:gd name="T13" fmla="*/ 15 h 122"/>
                <a:gd name="T14" fmla="*/ 6 w 46"/>
                <a:gd name="T15" fmla="*/ 15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95 h 122"/>
                <a:gd name="T24" fmla="*/ 6 w 46"/>
                <a:gd name="T25" fmla="*/ 110 h 122"/>
                <a:gd name="T26" fmla="*/ 11 w 46"/>
                <a:gd name="T27" fmla="*/ 110 h 122"/>
                <a:gd name="T28" fmla="*/ 11 w 46"/>
                <a:gd name="T29" fmla="*/ 122 h 122"/>
                <a:gd name="T30" fmla="*/ 28 w 46"/>
                <a:gd name="T31" fmla="*/ 122 h 122"/>
                <a:gd name="T32" fmla="*/ 35 w 46"/>
                <a:gd name="T33" fmla="*/ 110 h 122"/>
                <a:gd name="T34" fmla="*/ 40 w 46"/>
                <a:gd name="T35" fmla="*/ 95 h 122"/>
                <a:gd name="T36" fmla="*/ 40 w 46"/>
                <a:gd name="T37" fmla="*/ 80 h 122"/>
                <a:gd name="T38" fmla="*/ 46 w 46"/>
                <a:gd name="T39" fmla="*/ 69 h 122"/>
                <a:gd name="T40" fmla="*/ 46 w 46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5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1" y="122"/>
                  </a:lnTo>
                  <a:lnTo>
                    <a:pt x="28" y="122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969" y="9890"/>
              <a:ext cx="71" cy="71"/>
            </a:xfrm>
            <a:custGeom>
              <a:avLst/>
              <a:gdLst>
                <a:gd name="T0" fmla="*/ 44 w 44"/>
                <a:gd name="T1" fmla="*/ 53 h 107"/>
                <a:gd name="T2" fmla="*/ 44 w 44"/>
                <a:gd name="T3" fmla="*/ 27 h 107"/>
                <a:gd name="T4" fmla="*/ 40 w 44"/>
                <a:gd name="T5" fmla="*/ 27 h 107"/>
                <a:gd name="T6" fmla="*/ 40 w 44"/>
                <a:gd name="T7" fmla="*/ 15 h 107"/>
                <a:gd name="T8" fmla="*/ 33 w 44"/>
                <a:gd name="T9" fmla="*/ 15 h 107"/>
                <a:gd name="T10" fmla="*/ 33 w 44"/>
                <a:gd name="T11" fmla="*/ 0 h 107"/>
                <a:gd name="T12" fmla="*/ 11 w 44"/>
                <a:gd name="T13" fmla="*/ 0 h 107"/>
                <a:gd name="T14" fmla="*/ 4 w 44"/>
                <a:gd name="T15" fmla="*/ 15 h 107"/>
                <a:gd name="T16" fmla="*/ 0 w 44"/>
                <a:gd name="T17" fmla="*/ 27 h 107"/>
                <a:gd name="T18" fmla="*/ 0 w 44"/>
                <a:gd name="T19" fmla="*/ 80 h 107"/>
                <a:gd name="T20" fmla="*/ 4 w 44"/>
                <a:gd name="T21" fmla="*/ 95 h 107"/>
                <a:gd name="T22" fmla="*/ 11 w 44"/>
                <a:gd name="T23" fmla="*/ 107 h 107"/>
                <a:gd name="T24" fmla="*/ 33 w 44"/>
                <a:gd name="T25" fmla="*/ 107 h 107"/>
                <a:gd name="T26" fmla="*/ 33 w 44"/>
                <a:gd name="T27" fmla="*/ 95 h 107"/>
                <a:gd name="T28" fmla="*/ 40 w 44"/>
                <a:gd name="T29" fmla="*/ 95 h 107"/>
                <a:gd name="T30" fmla="*/ 40 w 44"/>
                <a:gd name="T31" fmla="*/ 80 h 107"/>
                <a:gd name="T32" fmla="*/ 44 w 44"/>
                <a:gd name="T33" fmla="*/ 80 h 107"/>
                <a:gd name="T34" fmla="*/ 44 w 44"/>
                <a:gd name="T35" fmla="*/ 69 h 107"/>
                <a:gd name="T36" fmla="*/ 44 w 44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7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417" y="9446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1 w 45"/>
                <a:gd name="T5" fmla="*/ 26 h 106"/>
                <a:gd name="T6" fmla="*/ 41 w 45"/>
                <a:gd name="T7" fmla="*/ 11 h 106"/>
                <a:gd name="T8" fmla="*/ 34 w 45"/>
                <a:gd name="T9" fmla="*/ 0 h 106"/>
                <a:gd name="T10" fmla="*/ 5 w 45"/>
                <a:gd name="T11" fmla="*/ 0 h 106"/>
                <a:gd name="T12" fmla="*/ 5 w 45"/>
                <a:gd name="T13" fmla="*/ 11 h 106"/>
                <a:gd name="T14" fmla="*/ 0 w 45"/>
                <a:gd name="T15" fmla="*/ 26 h 106"/>
                <a:gd name="T16" fmla="*/ 0 w 45"/>
                <a:gd name="T17" fmla="*/ 79 h 106"/>
                <a:gd name="T18" fmla="*/ 5 w 45"/>
                <a:gd name="T19" fmla="*/ 95 h 106"/>
                <a:gd name="T20" fmla="*/ 12 w 45"/>
                <a:gd name="T21" fmla="*/ 106 h 106"/>
                <a:gd name="T22" fmla="*/ 34 w 45"/>
                <a:gd name="T23" fmla="*/ 106 h 106"/>
                <a:gd name="T24" fmla="*/ 34 w 45"/>
                <a:gd name="T25" fmla="*/ 95 h 106"/>
                <a:gd name="T26" fmla="*/ 41 w 45"/>
                <a:gd name="T27" fmla="*/ 95 h 106"/>
                <a:gd name="T28" fmla="*/ 41 w 45"/>
                <a:gd name="T29" fmla="*/ 79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1" y="26"/>
                  </a:lnTo>
                  <a:lnTo>
                    <a:pt x="41" y="11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1" y="95"/>
                  </a:lnTo>
                  <a:lnTo>
                    <a:pt x="41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594" y="10171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42 h 122"/>
                <a:gd name="T4" fmla="*/ 38 w 45"/>
                <a:gd name="T5" fmla="*/ 27 h 122"/>
                <a:gd name="T6" fmla="*/ 38 w 45"/>
                <a:gd name="T7" fmla="*/ 16 h 122"/>
                <a:gd name="T8" fmla="*/ 34 w 45"/>
                <a:gd name="T9" fmla="*/ 16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6 h 122"/>
                <a:gd name="T16" fmla="*/ 5 w 45"/>
                <a:gd name="T17" fmla="*/ 16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11 h 122"/>
                <a:gd name="T28" fmla="*/ 11 w 45"/>
                <a:gd name="T29" fmla="*/ 111 h 122"/>
                <a:gd name="T30" fmla="*/ 16 w 45"/>
                <a:gd name="T31" fmla="*/ 122 h 122"/>
                <a:gd name="T32" fmla="*/ 27 w 45"/>
                <a:gd name="T33" fmla="*/ 122 h 122"/>
                <a:gd name="T34" fmla="*/ 27 w 45"/>
                <a:gd name="T35" fmla="*/ 111 h 122"/>
                <a:gd name="T36" fmla="*/ 38 w 45"/>
                <a:gd name="T37" fmla="*/ 111 h 122"/>
                <a:gd name="T38" fmla="*/ 38 w 45"/>
                <a:gd name="T39" fmla="*/ 95 h 122"/>
                <a:gd name="T40" fmla="*/ 45 w 45"/>
                <a:gd name="T41" fmla="*/ 84 h 122"/>
                <a:gd name="T42" fmla="*/ 45 w 45"/>
                <a:gd name="T43" fmla="*/ 69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42"/>
                  </a:lnTo>
                  <a:lnTo>
                    <a:pt x="38" y="27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11" y="111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11"/>
                  </a:lnTo>
                  <a:lnTo>
                    <a:pt x="38" y="111"/>
                  </a:lnTo>
                  <a:lnTo>
                    <a:pt x="38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939" y="7937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9 w 45"/>
                <a:gd name="T5" fmla="*/ 27 h 122"/>
                <a:gd name="T6" fmla="*/ 39 w 45"/>
                <a:gd name="T7" fmla="*/ 15 h 122"/>
                <a:gd name="T8" fmla="*/ 34 w 45"/>
                <a:gd name="T9" fmla="*/ 15 h 122"/>
                <a:gd name="T10" fmla="*/ 27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11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5 w 45"/>
                <a:gd name="T25" fmla="*/ 95 h 122"/>
                <a:gd name="T26" fmla="*/ 11 w 45"/>
                <a:gd name="T27" fmla="*/ 107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07 h 122"/>
                <a:gd name="T34" fmla="*/ 39 w 45"/>
                <a:gd name="T35" fmla="*/ 107 h 122"/>
                <a:gd name="T36" fmla="*/ 39 w 45"/>
                <a:gd name="T37" fmla="*/ 95 h 122"/>
                <a:gd name="T38" fmla="*/ 45 w 45"/>
                <a:gd name="T39" fmla="*/ 95 h 122"/>
                <a:gd name="T40" fmla="*/ 45 w 45"/>
                <a:gd name="T41" fmla="*/ 69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39" y="107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792" y="10589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27 h 107"/>
                <a:gd name="T4" fmla="*/ 40 w 45"/>
                <a:gd name="T5" fmla="*/ 27 h 107"/>
                <a:gd name="T6" fmla="*/ 40 w 45"/>
                <a:gd name="T7" fmla="*/ 15 h 107"/>
                <a:gd name="T8" fmla="*/ 34 w 45"/>
                <a:gd name="T9" fmla="*/ 0 h 107"/>
                <a:gd name="T10" fmla="*/ 11 w 45"/>
                <a:gd name="T11" fmla="*/ 0 h 107"/>
                <a:gd name="T12" fmla="*/ 7 w 45"/>
                <a:gd name="T13" fmla="*/ 15 h 107"/>
                <a:gd name="T14" fmla="*/ 0 w 45"/>
                <a:gd name="T15" fmla="*/ 27 h 107"/>
                <a:gd name="T16" fmla="*/ 0 w 45"/>
                <a:gd name="T17" fmla="*/ 80 h 107"/>
                <a:gd name="T18" fmla="*/ 7 w 45"/>
                <a:gd name="T19" fmla="*/ 95 h 107"/>
                <a:gd name="T20" fmla="*/ 11 w 45"/>
                <a:gd name="T21" fmla="*/ 107 h 107"/>
                <a:gd name="T22" fmla="*/ 34 w 45"/>
                <a:gd name="T23" fmla="*/ 107 h 107"/>
                <a:gd name="T24" fmla="*/ 40 w 45"/>
                <a:gd name="T25" fmla="*/ 95 h 107"/>
                <a:gd name="T26" fmla="*/ 40 w 45"/>
                <a:gd name="T27" fmla="*/ 80 h 107"/>
                <a:gd name="T28" fmla="*/ 45 w 45"/>
                <a:gd name="T29" fmla="*/ 69 h 107"/>
                <a:gd name="T30" fmla="*/ 45 w 45"/>
                <a:gd name="T3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291" y="7683"/>
              <a:ext cx="71" cy="71"/>
            </a:xfrm>
            <a:custGeom>
              <a:avLst/>
              <a:gdLst>
                <a:gd name="T0" fmla="*/ 52 w 52"/>
                <a:gd name="T1" fmla="*/ 53 h 106"/>
                <a:gd name="T2" fmla="*/ 45 w 52"/>
                <a:gd name="T3" fmla="*/ 38 h 106"/>
                <a:gd name="T4" fmla="*/ 45 w 52"/>
                <a:gd name="T5" fmla="*/ 11 h 106"/>
                <a:gd name="T6" fmla="*/ 40 w 52"/>
                <a:gd name="T7" fmla="*/ 0 h 106"/>
                <a:gd name="T8" fmla="*/ 12 w 52"/>
                <a:gd name="T9" fmla="*/ 0 h 106"/>
                <a:gd name="T10" fmla="*/ 5 w 52"/>
                <a:gd name="T11" fmla="*/ 11 h 106"/>
                <a:gd name="T12" fmla="*/ 5 w 52"/>
                <a:gd name="T13" fmla="*/ 38 h 106"/>
                <a:gd name="T14" fmla="*/ 0 w 52"/>
                <a:gd name="T15" fmla="*/ 53 h 106"/>
                <a:gd name="T16" fmla="*/ 5 w 52"/>
                <a:gd name="T17" fmla="*/ 64 h 106"/>
                <a:gd name="T18" fmla="*/ 5 w 52"/>
                <a:gd name="T19" fmla="*/ 95 h 106"/>
                <a:gd name="T20" fmla="*/ 12 w 52"/>
                <a:gd name="T21" fmla="*/ 95 h 106"/>
                <a:gd name="T22" fmla="*/ 16 w 52"/>
                <a:gd name="T23" fmla="*/ 106 h 106"/>
                <a:gd name="T24" fmla="*/ 34 w 52"/>
                <a:gd name="T25" fmla="*/ 106 h 106"/>
                <a:gd name="T26" fmla="*/ 40 w 52"/>
                <a:gd name="T27" fmla="*/ 95 h 106"/>
                <a:gd name="T28" fmla="*/ 45 w 52"/>
                <a:gd name="T29" fmla="*/ 95 h 106"/>
                <a:gd name="T30" fmla="*/ 45 w 52"/>
                <a:gd name="T31" fmla="*/ 64 h 106"/>
                <a:gd name="T32" fmla="*/ 52 w 52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06">
                  <a:moveTo>
                    <a:pt x="52" y="53"/>
                  </a:moveTo>
                  <a:lnTo>
                    <a:pt x="45" y="38"/>
                  </a:lnTo>
                  <a:lnTo>
                    <a:pt x="45" y="11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5" y="11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6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4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055" y="7481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38 h 107"/>
                <a:gd name="T4" fmla="*/ 40 w 45"/>
                <a:gd name="T5" fmla="*/ 27 h 107"/>
                <a:gd name="T6" fmla="*/ 40 w 45"/>
                <a:gd name="T7" fmla="*/ 12 h 107"/>
                <a:gd name="T8" fmla="*/ 33 w 45"/>
                <a:gd name="T9" fmla="*/ 12 h 107"/>
                <a:gd name="T10" fmla="*/ 33 w 45"/>
                <a:gd name="T11" fmla="*/ 0 h 107"/>
                <a:gd name="T12" fmla="*/ 4 w 45"/>
                <a:gd name="T13" fmla="*/ 0 h 107"/>
                <a:gd name="T14" fmla="*/ 4 w 45"/>
                <a:gd name="T15" fmla="*/ 12 h 107"/>
                <a:gd name="T16" fmla="*/ 0 w 45"/>
                <a:gd name="T17" fmla="*/ 12 h 107"/>
                <a:gd name="T18" fmla="*/ 0 w 45"/>
                <a:gd name="T19" fmla="*/ 95 h 107"/>
                <a:gd name="T20" fmla="*/ 4 w 45"/>
                <a:gd name="T21" fmla="*/ 95 h 107"/>
                <a:gd name="T22" fmla="*/ 4 w 45"/>
                <a:gd name="T23" fmla="*/ 107 h 107"/>
                <a:gd name="T24" fmla="*/ 33 w 45"/>
                <a:gd name="T25" fmla="*/ 107 h 107"/>
                <a:gd name="T26" fmla="*/ 33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7"/>
                  </a:lnTo>
                  <a:lnTo>
                    <a:pt x="33" y="107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786" y="9875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42 h 122"/>
                <a:gd name="T4" fmla="*/ 40 w 45"/>
                <a:gd name="T5" fmla="*/ 42 h 122"/>
                <a:gd name="T6" fmla="*/ 40 w 45"/>
                <a:gd name="T7" fmla="*/ 30 h 122"/>
                <a:gd name="T8" fmla="*/ 34 w 45"/>
                <a:gd name="T9" fmla="*/ 15 h 122"/>
                <a:gd name="T10" fmla="*/ 27 w 45"/>
                <a:gd name="T11" fmla="*/ 0 h 122"/>
                <a:gd name="T12" fmla="*/ 11 w 45"/>
                <a:gd name="T13" fmla="*/ 0 h 122"/>
                <a:gd name="T14" fmla="*/ 5 w 45"/>
                <a:gd name="T15" fmla="*/ 15 h 122"/>
                <a:gd name="T16" fmla="*/ 0 w 45"/>
                <a:gd name="T17" fmla="*/ 30 h 122"/>
                <a:gd name="T18" fmla="*/ 0 w 45"/>
                <a:gd name="T19" fmla="*/ 95 h 122"/>
                <a:gd name="T20" fmla="*/ 5 w 45"/>
                <a:gd name="T21" fmla="*/ 110 h 122"/>
                <a:gd name="T22" fmla="*/ 11 w 45"/>
                <a:gd name="T23" fmla="*/ 110 h 122"/>
                <a:gd name="T24" fmla="*/ 16 w 45"/>
                <a:gd name="T25" fmla="*/ 122 h 122"/>
                <a:gd name="T26" fmla="*/ 27 w 45"/>
                <a:gd name="T27" fmla="*/ 122 h 122"/>
                <a:gd name="T28" fmla="*/ 27 w 45"/>
                <a:gd name="T29" fmla="*/ 110 h 122"/>
                <a:gd name="T30" fmla="*/ 34 w 45"/>
                <a:gd name="T31" fmla="*/ 110 h 122"/>
                <a:gd name="T32" fmla="*/ 40 w 45"/>
                <a:gd name="T33" fmla="*/ 95 h 122"/>
                <a:gd name="T34" fmla="*/ 40 w 45"/>
                <a:gd name="T35" fmla="*/ 84 h 122"/>
                <a:gd name="T36" fmla="*/ 45 w 45"/>
                <a:gd name="T37" fmla="*/ 68 h 122"/>
                <a:gd name="T38" fmla="*/ 45 w 45"/>
                <a:gd name="T39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30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035" y="7873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26 h 106"/>
                <a:gd name="T18" fmla="*/ 0 w 45"/>
                <a:gd name="T19" fmla="*/ 79 h 106"/>
                <a:gd name="T20" fmla="*/ 5 w 45"/>
                <a:gd name="T21" fmla="*/ 79 h 106"/>
                <a:gd name="T22" fmla="*/ 5 w 45"/>
                <a:gd name="T23" fmla="*/ 91 h 106"/>
                <a:gd name="T24" fmla="*/ 11 w 45"/>
                <a:gd name="T25" fmla="*/ 91 h 106"/>
                <a:gd name="T26" fmla="*/ 11 w 45"/>
                <a:gd name="T27" fmla="*/ 106 h 106"/>
                <a:gd name="T28" fmla="*/ 34 w 45"/>
                <a:gd name="T29" fmla="*/ 106 h 106"/>
                <a:gd name="T30" fmla="*/ 40 w 45"/>
                <a:gd name="T31" fmla="*/ 91 h 106"/>
                <a:gd name="T32" fmla="*/ 45 w 45"/>
                <a:gd name="T33" fmla="*/ 79 h 106"/>
                <a:gd name="T34" fmla="*/ 45 w 45"/>
                <a:gd name="T35" fmla="*/ 64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5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6432" y="8355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7 h 106"/>
                <a:gd name="T4" fmla="*/ 40 w 47"/>
                <a:gd name="T5" fmla="*/ 15 h 106"/>
                <a:gd name="T6" fmla="*/ 36 w 47"/>
                <a:gd name="T7" fmla="*/ 0 h 106"/>
                <a:gd name="T8" fmla="*/ 12 w 47"/>
                <a:gd name="T9" fmla="*/ 0 h 106"/>
                <a:gd name="T10" fmla="*/ 7 w 47"/>
                <a:gd name="T11" fmla="*/ 15 h 106"/>
                <a:gd name="T12" fmla="*/ 7 w 47"/>
                <a:gd name="T13" fmla="*/ 27 h 106"/>
                <a:gd name="T14" fmla="*/ 0 w 47"/>
                <a:gd name="T15" fmla="*/ 27 h 106"/>
                <a:gd name="T16" fmla="*/ 0 w 47"/>
                <a:gd name="T17" fmla="*/ 80 h 106"/>
                <a:gd name="T18" fmla="*/ 7 w 47"/>
                <a:gd name="T19" fmla="*/ 80 h 106"/>
                <a:gd name="T20" fmla="*/ 7 w 47"/>
                <a:gd name="T21" fmla="*/ 95 h 106"/>
                <a:gd name="T22" fmla="*/ 12 w 47"/>
                <a:gd name="T23" fmla="*/ 106 h 106"/>
                <a:gd name="T24" fmla="*/ 36 w 47"/>
                <a:gd name="T25" fmla="*/ 106 h 106"/>
                <a:gd name="T26" fmla="*/ 40 w 47"/>
                <a:gd name="T27" fmla="*/ 95 h 106"/>
                <a:gd name="T28" fmla="*/ 47 w 47"/>
                <a:gd name="T29" fmla="*/ 80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7"/>
                  </a:lnTo>
                  <a:lnTo>
                    <a:pt x="40" y="15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06"/>
                  </a:lnTo>
                  <a:lnTo>
                    <a:pt x="36" y="106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741" y="986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9 w 45"/>
                <a:gd name="T5" fmla="*/ 26 h 106"/>
                <a:gd name="T6" fmla="*/ 39 w 45"/>
                <a:gd name="T7" fmla="*/ 11 h 106"/>
                <a:gd name="T8" fmla="*/ 34 w 45"/>
                <a:gd name="T9" fmla="*/ 0 h 106"/>
                <a:gd name="T10" fmla="*/ 12 w 45"/>
                <a:gd name="T11" fmla="*/ 0 h 106"/>
                <a:gd name="T12" fmla="*/ 5 w 45"/>
                <a:gd name="T13" fmla="*/ 11 h 106"/>
                <a:gd name="T14" fmla="*/ 0 w 45"/>
                <a:gd name="T15" fmla="*/ 26 h 106"/>
                <a:gd name="T16" fmla="*/ 0 w 45"/>
                <a:gd name="T17" fmla="*/ 79 h 106"/>
                <a:gd name="T18" fmla="*/ 5 w 45"/>
                <a:gd name="T19" fmla="*/ 95 h 106"/>
                <a:gd name="T20" fmla="*/ 12 w 45"/>
                <a:gd name="T21" fmla="*/ 106 h 106"/>
                <a:gd name="T22" fmla="*/ 34 w 45"/>
                <a:gd name="T23" fmla="*/ 106 h 106"/>
                <a:gd name="T24" fmla="*/ 39 w 45"/>
                <a:gd name="T25" fmla="*/ 95 h 106"/>
                <a:gd name="T26" fmla="*/ 39 w 45"/>
                <a:gd name="T27" fmla="*/ 79 h 106"/>
                <a:gd name="T28" fmla="*/ 45 w 45"/>
                <a:gd name="T29" fmla="*/ 79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39" y="79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155" y="8879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42 h 111"/>
                <a:gd name="T4" fmla="*/ 40 w 45"/>
                <a:gd name="T5" fmla="*/ 27 h 111"/>
                <a:gd name="T6" fmla="*/ 40 w 45"/>
                <a:gd name="T7" fmla="*/ 16 h 111"/>
                <a:gd name="T8" fmla="*/ 34 w 45"/>
                <a:gd name="T9" fmla="*/ 16 h 111"/>
                <a:gd name="T10" fmla="*/ 34 w 45"/>
                <a:gd name="T11" fmla="*/ 0 h 111"/>
                <a:gd name="T12" fmla="*/ 5 w 45"/>
                <a:gd name="T13" fmla="*/ 0 h 111"/>
                <a:gd name="T14" fmla="*/ 5 w 45"/>
                <a:gd name="T15" fmla="*/ 16 h 111"/>
                <a:gd name="T16" fmla="*/ 0 w 45"/>
                <a:gd name="T17" fmla="*/ 16 h 111"/>
                <a:gd name="T18" fmla="*/ 0 w 45"/>
                <a:gd name="T19" fmla="*/ 95 h 111"/>
                <a:gd name="T20" fmla="*/ 5 w 45"/>
                <a:gd name="T21" fmla="*/ 95 h 111"/>
                <a:gd name="T22" fmla="*/ 5 w 45"/>
                <a:gd name="T23" fmla="*/ 111 h 111"/>
                <a:gd name="T24" fmla="*/ 34 w 45"/>
                <a:gd name="T25" fmla="*/ 111 h 111"/>
                <a:gd name="T26" fmla="*/ 34 w 45"/>
                <a:gd name="T27" fmla="*/ 95 h 111"/>
                <a:gd name="T28" fmla="*/ 40 w 45"/>
                <a:gd name="T29" fmla="*/ 95 h 111"/>
                <a:gd name="T30" fmla="*/ 40 w 45"/>
                <a:gd name="T31" fmla="*/ 84 h 111"/>
                <a:gd name="T32" fmla="*/ 45 w 45"/>
                <a:gd name="T33" fmla="*/ 69 h 111"/>
                <a:gd name="T34" fmla="*/ 45 w 45"/>
                <a:gd name="T35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34" y="111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598" y="7762"/>
              <a:ext cx="71" cy="71"/>
            </a:xfrm>
            <a:custGeom>
              <a:avLst/>
              <a:gdLst>
                <a:gd name="T0" fmla="*/ 46 w 46"/>
                <a:gd name="T1" fmla="*/ 54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6 h 122"/>
                <a:gd name="T8" fmla="*/ 33 w 46"/>
                <a:gd name="T9" fmla="*/ 16 h 122"/>
                <a:gd name="T10" fmla="*/ 28 w 46"/>
                <a:gd name="T11" fmla="*/ 0 h 122"/>
                <a:gd name="T12" fmla="*/ 17 w 46"/>
                <a:gd name="T13" fmla="*/ 0 h 122"/>
                <a:gd name="T14" fmla="*/ 17 w 46"/>
                <a:gd name="T15" fmla="*/ 16 h 122"/>
                <a:gd name="T16" fmla="*/ 6 w 46"/>
                <a:gd name="T17" fmla="*/ 16 h 122"/>
                <a:gd name="T18" fmla="*/ 6 w 46"/>
                <a:gd name="T19" fmla="*/ 27 h 122"/>
                <a:gd name="T20" fmla="*/ 0 w 46"/>
                <a:gd name="T21" fmla="*/ 42 h 122"/>
                <a:gd name="T22" fmla="*/ 0 w 46"/>
                <a:gd name="T23" fmla="*/ 80 h 122"/>
                <a:gd name="T24" fmla="*/ 6 w 46"/>
                <a:gd name="T25" fmla="*/ 95 h 122"/>
                <a:gd name="T26" fmla="*/ 6 w 46"/>
                <a:gd name="T27" fmla="*/ 111 h 122"/>
                <a:gd name="T28" fmla="*/ 11 w 46"/>
                <a:gd name="T29" fmla="*/ 111 h 122"/>
                <a:gd name="T30" fmla="*/ 17 w 46"/>
                <a:gd name="T31" fmla="*/ 122 h 122"/>
                <a:gd name="T32" fmla="*/ 33 w 46"/>
                <a:gd name="T33" fmla="*/ 122 h 122"/>
                <a:gd name="T34" fmla="*/ 33 w 46"/>
                <a:gd name="T35" fmla="*/ 111 h 122"/>
                <a:gd name="T36" fmla="*/ 40 w 46"/>
                <a:gd name="T37" fmla="*/ 111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80 h 122"/>
                <a:gd name="T44" fmla="*/ 46 w 46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4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6" y="16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11"/>
                  </a:lnTo>
                  <a:lnTo>
                    <a:pt x="11" y="111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701" y="8450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1 h 122"/>
                <a:gd name="T8" fmla="*/ 35 w 46"/>
                <a:gd name="T9" fmla="*/ 11 h 122"/>
                <a:gd name="T10" fmla="*/ 35 w 46"/>
                <a:gd name="T11" fmla="*/ 0 h 122"/>
                <a:gd name="T12" fmla="*/ 11 w 46"/>
                <a:gd name="T13" fmla="*/ 0 h 122"/>
                <a:gd name="T14" fmla="*/ 11 w 46"/>
                <a:gd name="T15" fmla="*/ 11 h 122"/>
                <a:gd name="T16" fmla="*/ 6 w 46"/>
                <a:gd name="T17" fmla="*/ 11 h 122"/>
                <a:gd name="T18" fmla="*/ 6 w 46"/>
                <a:gd name="T19" fmla="*/ 27 h 122"/>
                <a:gd name="T20" fmla="*/ 0 w 46"/>
                <a:gd name="T21" fmla="*/ 27 h 122"/>
                <a:gd name="T22" fmla="*/ 0 w 46"/>
                <a:gd name="T23" fmla="*/ 95 h 122"/>
                <a:gd name="T24" fmla="*/ 6 w 46"/>
                <a:gd name="T25" fmla="*/ 95 h 122"/>
                <a:gd name="T26" fmla="*/ 6 w 46"/>
                <a:gd name="T27" fmla="*/ 106 h 122"/>
                <a:gd name="T28" fmla="*/ 11 w 46"/>
                <a:gd name="T29" fmla="*/ 106 h 122"/>
                <a:gd name="T30" fmla="*/ 17 w 46"/>
                <a:gd name="T31" fmla="*/ 122 h 122"/>
                <a:gd name="T32" fmla="*/ 29 w 46"/>
                <a:gd name="T33" fmla="*/ 122 h 122"/>
                <a:gd name="T34" fmla="*/ 35 w 46"/>
                <a:gd name="T35" fmla="*/ 106 h 122"/>
                <a:gd name="T36" fmla="*/ 40 w 46"/>
                <a:gd name="T37" fmla="*/ 106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68 h 122"/>
                <a:gd name="T44" fmla="*/ 46 w 46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182" y="8572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26 h 106"/>
                <a:gd name="T6" fmla="*/ 40 w 47"/>
                <a:gd name="T7" fmla="*/ 11 h 106"/>
                <a:gd name="T8" fmla="*/ 36 w 47"/>
                <a:gd name="T9" fmla="*/ 0 h 106"/>
                <a:gd name="T10" fmla="*/ 13 w 47"/>
                <a:gd name="T11" fmla="*/ 0 h 106"/>
                <a:gd name="T12" fmla="*/ 7 w 47"/>
                <a:gd name="T13" fmla="*/ 11 h 106"/>
                <a:gd name="T14" fmla="*/ 0 w 47"/>
                <a:gd name="T15" fmla="*/ 26 h 106"/>
                <a:gd name="T16" fmla="*/ 0 w 47"/>
                <a:gd name="T17" fmla="*/ 79 h 106"/>
                <a:gd name="T18" fmla="*/ 7 w 47"/>
                <a:gd name="T19" fmla="*/ 95 h 106"/>
                <a:gd name="T20" fmla="*/ 13 w 47"/>
                <a:gd name="T21" fmla="*/ 106 h 106"/>
                <a:gd name="T22" fmla="*/ 36 w 47"/>
                <a:gd name="T23" fmla="*/ 106 h 106"/>
                <a:gd name="T24" fmla="*/ 40 w 47"/>
                <a:gd name="T25" fmla="*/ 95 h 106"/>
                <a:gd name="T26" fmla="*/ 40 w 47"/>
                <a:gd name="T27" fmla="*/ 79 h 106"/>
                <a:gd name="T28" fmla="*/ 47 w 47"/>
                <a:gd name="T29" fmla="*/ 79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7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7" y="95"/>
                  </a:lnTo>
                  <a:lnTo>
                    <a:pt x="13" y="106"/>
                  </a:lnTo>
                  <a:lnTo>
                    <a:pt x="36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120" y="663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26 h 106"/>
                <a:gd name="T18" fmla="*/ 0 w 45"/>
                <a:gd name="T19" fmla="*/ 80 h 106"/>
                <a:gd name="T20" fmla="*/ 5 w 45"/>
                <a:gd name="T21" fmla="*/ 80 h 106"/>
                <a:gd name="T22" fmla="*/ 5 w 45"/>
                <a:gd name="T23" fmla="*/ 91 h 106"/>
                <a:gd name="T24" fmla="*/ 11 w 45"/>
                <a:gd name="T25" fmla="*/ 91 h 106"/>
                <a:gd name="T26" fmla="*/ 11 w 45"/>
                <a:gd name="T27" fmla="*/ 106 h 106"/>
                <a:gd name="T28" fmla="*/ 34 w 45"/>
                <a:gd name="T29" fmla="*/ 106 h 106"/>
                <a:gd name="T30" fmla="*/ 40 w 45"/>
                <a:gd name="T31" fmla="*/ 91 h 106"/>
                <a:gd name="T32" fmla="*/ 45 w 45"/>
                <a:gd name="T33" fmla="*/ 80 h 106"/>
                <a:gd name="T34" fmla="*/ 45 w 45"/>
                <a:gd name="T35" fmla="*/ 64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5076" y="9727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2 h 121"/>
                <a:gd name="T4" fmla="*/ 40 w 45"/>
                <a:gd name="T5" fmla="*/ 42 h 121"/>
                <a:gd name="T6" fmla="*/ 40 w 45"/>
                <a:gd name="T7" fmla="*/ 15 h 121"/>
                <a:gd name="T8" fmla="*/ 34 w 45"/>
                <a:gd name="T9" fmla="*/ 15 h 121"/>
                <a:gd name="T10" fmla="*/ 29 w 45"/>
                <a:gd name="T11" fmla="*/ 0 h 121"/>
                <a:gd name="T12" fmla="*/ 11 w 45"/>
                <a:gd name="T13" fmla="*/ 0 h 121"/>
                <a:gd name="T14" fmla="*/ 6 w 45"/>
                <a:gd name="T15" fmla="*/ 15 h 121"/>
                <a:gd name="T16" fmla="*/ 0 w 45"/>
                <a:gd name="T17" fmla="*/ 15 h 121"/>
                <a:gd name="T18" fmla="*/ 0 w 45"/>
                <a:gd name="T19" fmla="*/ 95 h 121"/>
                <a:gd name="T20" fmla="*/ 6 w 45"/>
                <a:gd name="T21" fmla="*/ 110 h 121"/>
                <a:gd name="T22" fmla="*/ 11 w 45"/>
                <a:gd name="T23" fmla="*/ 110 h 121"/>
                <a:gd name="T24" fmla="*/ 18 w 45"/>
                <a:gd name="T25" fmla="*/ 121 h 121"/>
                <a:gd name="T26" fmla="*/ 22 w 45"/>
                <a:gd name="T27" fmla="*/ 121 h 121"/>
                <a:gd name="T28" fmla="*/ 29 w 45"/>
                <a:gd name="T29" fmla="*/ 110 h 121"/>
                <a:gd name="T30" fmla="*/ 34 w 45"/>
                <a:gd name="T31" fmla="*/ 110 h 121"/>
                <a:gd name="T32" fmla="*/ 40 w 45"/>
                <a:gd name="T33" fmla="*/ 95 h 121"/>
                <a:gd name="T34" fmla="*/ 40 w 45"/>
                <a:gd name="T35" fmla="*/ 83 h 121"/>
                <a:gd name="T36" fmla="*/ 45 w 45"/>
                <a:gd name="T37" fmla="*/ 68 h 121"/>
                <a:gd name="T38" fmla="*/ 45 w 45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8" y="121"/>
                  </a:lnTo>
                  <a:lnTo>
                    <a:pt x="22" y="121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0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251" y="993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0 h 106"/>
                <a:gd name="T10" fmla="*/ 11 w 45"/>
                <a:gd name="T11" fmla="*/ 0 h 106"/>
                <a:gd name="T12" fmla="*/ 7 w 45"/>
                <a:gd name="T13" fmla="*/ 11 h 106"/>
                <a:gd name="T14" fmla="*/ 0 w 45"/>
                <a:gd name="T15" fmla="*/ 27 h 106"/>
                <a:gd name="T16" fmla="*/ 0 w 45"/>
                <a:gd name="T17" fmla="*/ 80 h 106"/>
                <a:gd name="T18" fmla="*/ 7 w 45"/>
                <a:gd name="T19" fmla="*/ 91 h 106"/>
                <a:gd name="T20" fmla="*/ 11 w 45"/>
                <a:gd name="T21" fmla="*/ 106 h 106"/>
                <a:gd name="T22" fmla="*/ 34 w 45"/>
                <a:gd name="T23" fmla="*/ 106 h 106"/>
                <a:gd name="T24" fmla="*/ 40 w 45"/>
                <a:gd name="T25" fmla="*/ 91 h 106"/>
                <a:gd name="T26" fmla="*/ 40 w 45"/>
                <a:gd name="T27" fmla="*/ 80 h 106"/>
                <a:gd name="T28" fmla="*/ 45 w 45"/>
                <a:gd name="T29" fmla="*/ 80 h 106"/>
                <a:gd name="T30" fmla="*/ 45 w 45"/>
                <a:gd name="T31" fmla="*/ 65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132" y="9674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15 h 106"/>
                <a:gd name="T6" fmla="*/ 35 w 47"/>
                <a:gd name="T7" fmla="*/ 0 h 106"/>
                <a:gd name="T8" fmla="*/ 13 w 47"/>
                <a:gd name="T9" fmla="*/ 0 h 106"/>
                <a:gd name="T10" fmla="*/ 6 w 47"/>
                <a:gd name="T11" fmla="*/ 15 h 106"/>
                <a:gd name="T12" fmla="*/ 6 w 47"/>
                <a:gd name="T13" fmla="*/ 26 h 106"/>
                <a:gd name="T14" fmla="*/ 0 w 47"/>
                <a:gd name="T15" fmla="*/ 26 h 106"/>
                <a:gd name="T16" fmla="*/ 0 w 47"/>
                <a:gd name="T17" fmla="*/ 79 h 106"/>
                <a:gd name="T18" fmla="*/ 6 w 47"/>
                <a:gd name="T19" fmla="*/ 79 h 106"/>
                <a:gd name="T20" fmla="*/ 6 w 47"/>
                <a:gd name="T21" fmla="*/ 95 h 106"/>
                <a:gd name="T22" fmla="*/ 13 w 47"/>
                <a:gd name="T23" fmla="*/ 106 h 106"/>
                <a:gd name="T24" fmla="*/ 35 w 47"/>
                <a:gd name="T25" fmla="*/ 106 h 106"/>
                <a:gd name="T26" fmla="*/ 40 w 47"/>
                <a:gd name="T27" fmla="*/ 95 h 106"/>
                <a:gd name="T28" fmla="*/ 47 w 47"/>
                <a:gd name="T29" fmla="*/ 79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95"/>
                  </a:lnTo>
                  <a:lnTo>
                    <a:pt x="13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5826" y="10145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15 h 110"/>
                <a:gd name="T4" fmla="*/ 40 w 45"/>
                <a:gd name="T5" fmla="*/ 15 h 110"/>
                <a:gd name="T6" fmla="*/ 40 w 45"/>
                <a:gd name="T7" fmla="*/ 0 h 110"/>
                <a:gd name="T8" fmla="*/ 12 w 45"/>
                <a:gd name="T9" fmla="*/ 0 h 110"/>
                <a:gd name="T10" fmla="*/ 12 w 45"/>
                <a:gd name="T11" fmla="*/ 15 h 110"/>
                <a:gd name="T12" fmla="*/ 5 w 45"/>
                <a:gd name="T13" fmla="*/ 15 h 110"/>
                <a:gd name="T14" fmla="*/ 5 w 45"/>
                <a:gd name="T15" fmla="*/ 26 h 110"/>
                <a:gd name="T16" fmla="*/ 0 w 45"/>
                <a:gd name="T17" fmla="*/ 42 h 110"/>
                <a:gd name="T18" fmla="*/ 0 w 45"/>
                <a:gd name="T19" fmla="*/ 68 h 110"/>
                <a:gd name="T20" fmla="*/ 5 w 45"/>
                <a:gd name="T21" fmla="*/ 83 h 110"/>
                <a:gd name="T22" fmla="*/ 5 w 45"/>
                <a:gd name="T23" fmla="*/ 95 h 110"/>
                <a:gd name="T24" fmla="*/ 12 w 45"/>
                <a:gd name="T25" fmla="*/ 95 h 110"/>
                <a:gd name="T26" fmla="*/ 12 w 45"/>
                <a:gd name="T27" fmla="*/ 110 h 110"/>
                <a:gd name="T28" fmla="*/ 40 w 45"/>
                <a:gd name="T29" fmla="*/ 110 h 110"/>
                <a:gd name="T30" fmla="*/ 40 w 45"/>
                <a:gd name="T31" fmla="*/ 95 h 110"/>
                <a:gd name="T32" fmla="*/ 45 w 45"/>
                <a:gd name="T33" fmla="*/ 95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2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502" y="8746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39 w 45"/>
                <a:gd name="T5" fmla="*/ 12 h 122"/>
                <a:gd name="T6" fmla="*/ 34 w 45"/>
                <a:gd name="T7" fmla="*/ 12 h 122"/>
                <a:gd name="T8" fmla="*/ 34 w 45"/>
                <a:gd name="T9" fmla="*/ 0 h 122"/>
                <a:gd name="T10" fmla="*/ 16 w 45"/>
                <a:gd name="T11" fmla="*/ 0 h 122"/>
                <a:gd name="T12" fmla="*/ 12 w 45"/>
                <a:gd name="T13" fmla="*/ 12 h 122"/>
                <a:gd name="T14" fmla="*/ 5 w 45"/>
                <a:gd name="T15" fmla="*/ 12 h 122"/>
                <a:gd name="T16" fmla="*/ 5 w 45"/>
                <a:gd name="T17" fmla="*/ 27 h 122"/>
                <a:gd name="T18" fmla="*/ 0 w 45"/>
                <a:gd name="T19" fmla="*/ 38 h 122"/>
                <a:gd name="T20" fmla="*/ 0 w 45"/>
                <a:gd name="T21" fmla="*/ 80 h 122"/>
                <a:gd name="T22" fmla="*/ 5 w 45"/>
                <a:gd name="T23" fmla="*/ 95 h 122"/>
                <a:gd name="T24" fmla="*/ 5 w 45"/>
                <a:gd name="T25" fmla="*/ 107 h 122"/>
                <a:gd name="T26" fmla="*/ 16 w 45"/>
                <a:gd name="T27" fmla="*/ 107 h 122"/>
                <a:gd name="T28" fmla="*/ 23 w 45"/>
                <a:gd name="T29" fmla="*/ 122 h 122"/>
                <a:gd name="T30" fmla="*/ 28 w 45"/>
                <a:gd name="T31" fmla="*/ 107 h 122"/>
                <a:gd name="T32" fmla="*/ 39 w 45"/>
                <a:gd name="T33" fmla="*/ 107 h 122"/>
                <a:gd name="T34" fmla="*/ 39 w 45"/>
                <a:gd name="T35" fmla="*/ 95 h 122"/>
                <a:gd name="T36" fmla="*/ 45 w 45"/>
                <a:gd name="T37" fmla="*/ 95 h 122"/>
                <a:gd name="T38" fmla="*/ 45 w 45"/>
                <a:gd name="T39" fmla="*/ 65 h 122"/>
                <a:gd name="T40" fmla="*/ 45 w 45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6" y="107"/>
                  </a:lnTo>
                  <a:lnTo>
                    <a:pt x="23" y="122"/>
                  </a:lnTo>
                  <a:lnTo>
                    <a:pt x="28" y="107"/>
                  </a:lnTo>
                  <a:lnTo>
                    <a:pt x="39" y="107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240" y="892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15 h 122"/>
                <a:gd name="T6" fmla="*/ 34 w 45"/>
                <a:gd name="T7" fmla="*/ 15 h 122"/>
                <a:gd name="T8" fmla="*/ 34 w 45"/>
                <a:gd name="T9" fmla="*/ 0 h 122"/>
                <a:gd name="T10" fmla="*/ 18 w 45"/>
                <a:gd name="T11" fmla="*/ 0 h 122"/>
                <a:gd name="T12" fmla="*/ 11 w 45"/>
                <a:gd name="T13" fmla="*/ 15 h 122"/>
                <a:gd name="T14" fmla="*/ 6 w 45"/>
                <a:gd name="T15" fmla="*/ 15 h 122"/>
                <a:gd name="T16" fmla="*/ 6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6 w 45"/>
                <a:gd name="T23" fmla="*/ 80 h 122"/>
                <a:gd name="T24" fmla="*/ 6 w 45"/>
                <a:gd name="T25" fmla="*/ 107 h 122"/>
                <a:gd name="T26" fmla="*/ 18 w 45"/>
                <a:gd name="T27" fmla="*/ 107 h 122"/>
                <a:gd name="T28" fmla="*/ 22 w 45"/>
                <a:gd name="T29" fmla="*/ 122 h 122"/>
                <a:gd name="T30" fmla="*/ 29 w 45"/>
                <a:gd name="T31" fmla="*/ 107 h 122"/>
                <a:gd name="T32" fmla="*/ 40 w 45"/>
                <a:gd name="T33" fmla="*/ 107 h 122"/>
                <a:gd name="T34" fmla="*/ 40 w 45"/>
                <a:gd name="T35" fmla="*/ 95 h 122"/>
                <a:gd name="T36" fmla="*/ 45 w 45"/>
                <a:gd name="T37" fmla="*/ 80 h 122"/>
                <a:gd name="T38" fmla="*/ 45 w 45"/>
                <a:gd name="T39" fmla="*/ 69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107"/>
                  </a:lnTo>
                  <a:lnTo>
                    <a:pt x="18" y="107"/>
                  </a:lnTo>
                  <a:lnTo>
                    <a:pt x="22" y="122"/>
                  </a:lnTo>
                  <a:lnTo>
                    <a:pt x="29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145" y="935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0 w 45"/>
                <a:gd name="T3" fmla="*/ 41 h 121"/>
                <a:gd name="T4" fmla="*/ 40 w 45"/>
                <a:gd name="T5" fmla="*/ 26 h 121"/>
                <a:gd name="T6" fmla="*/ 34 w 45"/>
                <a:gd name="T7" fmla="*/ 15 h 121"/>
                <a:gd name="T8" fmla="*/ 27 w 45"/>
                <a:gd name="T9" fmla="*/ 15 h 121"/>
                <a:gd name="T10" fmla="*/ 22 w 45"/>
                <a:gd name="T11" fmla="*/ 0 h 121"/>
                <a:gd name="T12" fmla="*/ 16 w 45"/>
                <a:gd name="T13" fmla="*/ 0 h 121"/>
                <a:gd name="T14" fmla="*/ 11 w 45"/>
                <a:gd name="T15" fmla="*/ 15 h 121"/>
                <a:gd name="T16" fmla="*/ 5 w 45"/>
                <a:gd name="T17" fmla="*/ 15 h 121"/>
                <a:gd name="T18" fmla="*/ 0 w 45"/>
                <a:gd name="T19" fmla="*/ 26 h 121"/>
                <a:gd name="T20" fmla="*/ 0 w 45"/>
                <a:gd name="T21" fmla="*/ 95 h 121"/>
                <a:gd name="T22" fmla="*/ 5 w 45"/>
                <a:gd name="T23" fmla="*/ 106 h 121"/>
                <a:gd name="T24" fmla="*/ 11 w 45"/>
                <a:gd name="T25" fmla="*/ 121 h 121"/>
                <a:gd name="T26" fmla="*/ 27 w 45"/>
                <a:gd name="T27" fmla="*/ 121 h 121"/>
                <a:gd name="T28" fmla="*/ 34 w 45"/>
                <a:gd name="T29" fmla="*/ 106 h 121"/>
                <a:gd name="T30" fmla="*/ 40 w 45"/>
                <a:gd name="T31" fmla="*/ 95 h 121"/>
                <a:gd name="T32" fmla="*/ 40 w 45"/>
                <a:gd name="T33" fmla="*/ 79 h 121"/>
                <a:gd name="T34" fmla="*/ 45 w 45"/>
                <a:gd name="T35" fmla="*/ 79 h 121"/>
                <a:gd name="T36" fmla="*/ 45 w 45"/>
                <a:gd name="T3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0" y="41"/>
                  </a:lnTo>
                  <a:lnTo>
                    <a:pt x="40" y="26"/>
                  </a:lnTo>
                  <a:lnTo>
                    <a:pt x="34" y="15"/>
                  </a:lnTo>
                  <a:lnTo>
                    <a:pt x="27" y="15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106"/>
                  </a:lnTo>
                  <a:lnTo>
                    <a:pt x="11" y="121"/>
                  </a:lnTo>
                  <a:lnTo>
                    <a:pt x="27" y="121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423" y="9917"/>
              <a:ext cx="71" cy="71"/>
            </a:xfrm>
            <a:custGeom>
              <a:avLst/>
              <a:gdLst>
                <a:gd name="T0" fmla="*/ 52 w 52"/>
                <a:gd name="T1" fmla="*/ 53 h 106"/>
                <a:gd name="T2" fmla="*/ 45 w 52"/>
                <a:gd name="T3" fmla="*/ 42 h 106"/>
                <a:gd name="T4" fmla="*/ 45 w 52"/>
                <a:gd name="T5" fmla="*/ 15 h 106"/>
                <a:gd name="T6" fmla="*/ 40 w 52"/>
                <a:gd name="T7" fmla="*/ 15 h 106"/>
                <a:gd name="T8" fmla="*/ 40 w 52"/>
                <a:gd name="T9" fmla="*/ 0 h 106"/>
                <a:gd name="T10" fmla="*/ 12 w 52"/>
                <a:gd name="T11" fmla="*/ 0 h 106"/>
                <a:gd name="T12" fmla="*/ 12 w 52"/>
                <a:gd name="T13" fmla="*/ 15 h 106"/>
                <a:gd name="T14" fmla="*/ 5 w 52"/>
                <a:gd name="T15" fmla="*/ 15 h 106"/>
                <a:gd name="T16" fmla="*/ 5 w 52"/>
                <a:gd name="T17" fmla="*/ 42 h 106"/>
                <a:gd name="T18" fmla="*/ 0 w 52"/>
                <a:gd name="T19" fmla="*/ 53 h 106"/>
                <a:gd name="T20" fmla="*/ 5 w 52"/>
                <a:gd name="T21" fmla="*/ 68 h 106"/>
                <a:gd name="T22" fmla="*/ 5 w 52"/>
                <a:gd name="T23" fmla="*/ 95 h 106"/>
                <a:gd name="T24" fmla="*/ 12 w 52"/>
                <a:gd name="T25" fmla="*/ 95 h 106"/>
                <a:gd name="T26" fmla="*/ 12 w 52"/>
                <a:gd name="T27" fmla="*/ 106 h 106"/>
                <a:gd name="T28" fmla="*/ 40 w 52"/>
                <a:gd name="T29" fmla="*/ 106 h 106"/>
                <a:gd name="T30" fmla="*/ 40 w 52"/>
                <a:gd name="T31" fmla="*/ 95 h 106"/>
                <a:gd name="T32" fmla="*/ 45 w 52"/>
                <a:gd name="T33" fmla="*/ 95 h 106"/>
                <a:gd name="T34" fmla="*/ 45 w 52"/>
                <a:gd name="T35" fmla="*/ 68 h 106"/>
                <a:gd name="T36" fmla="*/ 52 w 52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06">
                  <a:moveTo>
                    <a:pt x="52" y="53"/>
                  </a:moveTo>
                  <a:lnTo>
                    <a:pt x="45" y="42"/>
                  </a:lnTo>
                  <a:lnTo>
                    <a:pt x="45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42"/>
                  </a:lnTo>
                  <a:lnTo>
                    <a:pt x="0" y="53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2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246" y="1016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9 w 45"/>
                <a:gd name="T5" fmla="*/ 11 h 106"/>
                <a:gd name="T6" fmla="*/ 34 w 45"/>
                <a:gd name="T7" fmla="*/ 0 h 106"/>
                <a:gd name="T8" fmla="*/ 12 w 45"/>
                <a:gd name="T9" fmla="*/ 0 h 106"/>
                <a:gd name="T10" fmla="*/ 12 w 45"/>
                <a:gd name="T11" fmla="*/ 11 h 106"/>
                <a:gd name="T12" fmla="*/ 5 w 45"/>
                <a:gd name="T13" fmla="*/ 11 h 106"/>
                <a:gd name="T14" fmla="*/ 5 w 45"/>
                <a:gd name="T15" fmla="*/ 38 h 106"/>
                <a:gd name="T16" fmla="*/ 0 w 45"/>
                <a:gd name="T17" fmla="*/ 38 h 106"/>
                <a:gd name="T18" fmla="*/ 0 w 45"/>
                <a:gd name="T19" fmla="*/ 68 h 106"/>
                <a:gd name="T20" fmla="*/ 5 w 45"/>
                <a:gd name="T21" fmla="*/ 80 h 106"/>
                <a:gd name="T22" fmla="*/ 5 w 45"/>
                <a:gd name="T23" fmla="*/ 95 h 106"/>
                <a:gd name="T24" fmla="*/ 12 w 45"/>
                <a:gd name="T25" fmla="*/ 106 h 106"/>
                <a:gd name="T26" fmla="*/ 39 w 45"/>
                <a:gd name="T27" fmla="*/ 106 h 106"/>
                <a:gd name="T28" fmla="*/ 39 w 45"/>
                <a:gd name="T29" fmla="*/ 95 h 106"/>
                <a:gd name="T30" fmla="*/ 45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405" y="10886"/>
              <a:ext cx="71" cy="71"/>
            </a:xfrm>
            <a:custGeom>
              <a:avLst/>
              <a:gdLst>
                <a:gd name="T0" fmla="*/ 53 w 53"/>
                <a:gd name="T1" fmla="*/ 53 h 121"/>
                <a:gd name="T2" fmla="*/ 46 w 53"/>
                <a:gd name="T3" fmla="*/ 41 h 121"/>
                <a:gd name="T4" fmla="*/ 46 w 53"/>
                <a:gd name="T5" fmla="*/ 15 h 121"/>
                <a:gd name="T6" fmla="*/ 40 w 53"/>
                <a:gd name="T7" fmla="*/ 15 h 121"/>
                <a:gd name="T8" fmla="*/ 35 w 53"/>
                <a:gd name="T9" fmla="*/ 0 h 121"/>
                <a:gd name="T10" fmla="*/ 17 w 53"/>
                <a:gd name="T11" fmla="*/ 0 h 121"/>
                <a:gd name="T12" fmla="*/ 12 w 53"/>
                <a:gd name="T13" fmla="*/ 15 h 121"/>
                <a:gd name="T14" fmla="*/ 6 w 53"/>
                <a:gd name="T15" fmla="*/ 15 h 121"/>
                <a:gd name="T16" fmla="*/ 6 w 53"/>
                <a:gd name="T17" fmla="*/ 41 h 121"/>
                <a:gd name="T18" fmla="*/ 0 w 53"/>
                <a:gd name="T19" fmla="*/ 53 h 121"/>
                <a:gd name="T20" fmla="*/ 6 w 53"/>
                <a:gd name="T21" fmla="*/ 68 h 121"/>
                <a:gd name="T22" fmla="*/ 6 w 53"/>
                <a:gd name="T23" fmla="*/ 95 h 121"/>
                <a:gd name="T24" fmla="*/ 12 w 53"/>
                <a:gd name="T25" fmla="*/ 106 h 121"/>
                <a:gd name="T26" fmla="*/ 17 w 53"/>
                <a:gd name="T27" fmla="*/ 106 h 121"/>
                <a:gd name="T28" fmla="*/ 24 w 53"/>
                <a:gd name="T29" fmla="*/ 121 h 121"/>
                <a:gd name="T30" fmla="*/ 29 w 53"/>
                <a:gd name="T31" fmla="*/ 121 h 121"/>
                <a:gd name="T32" fmla="*/ 35 w 53"/>
                <a:gd name="T33" fmla="*/ 106 h 121"/>
                <a:gd name="T34" fmla="*/ 40 w 53"/>
                <a:gd name="T35" fmla="*/ 106 h 121"/>
                <a:gd name="T36" fmla="*/ 46 w 53"/>
                <a:gd name="T37" fmla="*/ 95 h 121"/>
                <a:gd name="T38" fmla="*/ 46 w 53"/>
                <a:gd name="T39" fmla="*/ 68 h 121"/>
                <a:gd name="T40" fmla="*/ 53 w 53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121">
                  <a:moveTo>
                    <a:pt x="53" y="53"/>
                  </a:moveTo>
                  <a:lnTo>
                    <a:pt x="46" y="41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2" y="15"/>
                  </a:lnTo>
                  <a:lnTo>
                    <a:pt x="6" y="15"/>
                  </a:lnTo>
                  <a:lnTo>
                    <a:pt x="6" y="41"/>
                  </a:lnTo>
                  <a:lnTo>
                    <a:pt x="0" y="53"/>
                  </a:lnTo>
                  <a:lnTo>
                    <a:pt x="6" y="68"/>
                  </a:lnTo>
                  <a:lnTo>
                    <a:pt x="6" y="95"/>
                  </a:lnTo>
                  <a:lnTo>
                    <a:pt x="12" y="106"/>
                  </a:lnTo>
                  <a:lnTo>
                    <a:pt x="17" y="106"/>
                  </a:lnTo>
                  <a:lnTo>
                    <a:pt x="24" y="121"/>
                  </a:lnTo>
                  <a:lnTo>
                    <a:pt x="29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434" y="10441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15 h 122"/>
                <a:gd name="T6" fmla="*/ 35 w 46"/>
                <a:gd name="T7" fmla="*/ 15 h 122"/>
                <a:gd name="T8" fmla="*/ 28 w 46"/>
                <a:gd name="T9" fmla="*/ 0 h 122"/>
                <a:gd name="T10" fmla="*/ 17 w 46"/>
                <a:gd name="T11" fmla="*/ 0 h 122"/>
                <a:gd name="T12" fmla="*/ 17 w 46"/>
                <a:gd name="T13" fmla="*/ 15 h 122"/>
                <a:gd name="T14" fmla="*/ 11 w 46"/>
                <a:gd name="T15" fmla="*/ 15 h 122"/>
                <a:gd name="T16" fmla="*/ 6 w 46"/>
                <a:gd name="T17" fmla="*/ 27 h 122"/>
                <a:gd name="T18" fmla="*/ 6 w 46"/>
                <a:gd name="T19" fmla="*/ 42 h 122"/>
                <a:gd name="T20" fmla="*/ 0 w 46"/>
                <a:gd name="T21" fmla="*/ 53 h 122"/>
                <a:gd name="T22" fmla="*/ 0 w 46"/>
                <a:gd name="T23" fmla="*/ 80 h 122"/>
                <a:gd name="T24" fmla="*/ 6 w 46"/>
                <a:gd name="T25" fmla="*/ 80 h 122"/>
                <a:gd name="T26" fmla="*/ 6 w 46"/>
                <a:gd name="T27" fmla="*/ 95 h 122"/>
                <a:gd name="T28" fmla="*/ 11 w 46"/>
                <a:gd name="T29" fmla="*/ 110 h 122"/>
                <a:gd name="T30" fmla="*/ 17 w 46"/>
                <a:gd name="T31" fmla="*/ 122 h 122"/>
                <a:gd name="T32" fmla="*/ 35 w 46"/>
                <a:gd name="T33" fmla="*/ 122 h 122"/>
                <a:gd name="T34" fmla="*/ 40 w 46"/>
                <a:gd name="T35" fmla="*/ 110 h 122"/>
                <a:gd name="T36" fmla="*/ 46 w 46"/>
                <a:gd name="T37" fmla="*/ 95 h 122"/>
                <a:gd name="T38" fmla="*/ 46 w 46"/>
                <a:gd name="T39" fmla="*/ 80 h 122"/>
                <a:gd name="T40" fmla="*/ 46 w 46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7" y="122"/>
                  </a:lnTo>
                  <a:lnTo>
                    <a:pt x="35" y="122"/>
                  </a:lnTo>
                  <a:lnTo>
                    <a:pt x="40" y="110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292" y="9594"/>
              <a:ext cx="71" cy="71"/>
            </a:xfrm>
            <a:custGeom>
              <a:avLst/>
              <a:gdLst>
                <a:gd name="T0" fmla="*/ 52 w 52"/>
                <a:gd name="T1" fmla="*/ 53 h 121"/>
                <a:gd name="T2" fmla="*/ 45 w 52"/>
                <a:gd name="T3" fmla="*/ 53 h 121"/>
                <a:gd name="T4" fmla="*/ 45 w 52"/>
                <a:gd name="T5" fmla="*/ 26 h 121"/>
                <a:gd name="T6" fmla="*/ 40 w 52"/>
                <a:gd name="T7" fmla="*/ 15 h 121"/>
                <a:gd name="T8" fmla="*/ 34 w 52"/>
                <a:gd name="T9" fmla="*/ 0 h 121"/>
                <a:gd name="T10" fmla="*/ 16 w 52"/>
                <a:gd name="T11" fmla="*/ 0 h 121"/>
                <a:gd name="T12" fmla="*/ 12 w 52"/>
                <a:gd name="T13" fmla="*/ 15 h 121"/>
                <a:gd name="T14" fmla="*/ 5 w 52"/>
                <a:gd name="T15" fmla="*/ 26 h 121"/>
                <a:gd name="T16" fmla="*/ 5 w 52"/>
                <a:gd name="T17" fmla="*/ 53 h 121"/>
                <a:gd name="T18" fmla="*/ 0 w 52"/>
                <a:gd name="T19" fmla="*/ 53 h 121"/>
                <a:gd name="T20" fmla="*/ 5 w 52"/>
                <a:gd name="T21" fmla="*/ 68 h 121"/>
                <a:gd name="T22" fmla="*/ 5 w 52"/>
                <a:gd name="T23" fmla="*/ 95 h 121"/>
                <a:gd name="T24" fmla="*/ 12 w 52"/>
                <a:gd name="T25" fmla="*/ 106 h 121"/>
                <a:gd name="T26" fmla="*/ 16 w 52"/>
                <a:gd name="T27" fmla="*/ 121 h 121"/>
                <a:gd name="T28" fmla="*/ 34 w 52"/>
                <a:gd name="T29" fmla="*/ 121 h 121"/>
                <a:gd name="T30" fmla="*/ 40 w 52"/>
                <a:gd name="T31" fmla="*/ 106 h 121"/>
                <a:gd name="T32" fmla="*/ 45 w 52"/>
                <a:gd name="T33" fmla="*/ 95 h 121"/>
                <a:gd name="T34" fmla="*/ 45 w 52"/>
                <a:gd name="T35" fmla="*/ 68 h 121"/>
                <a:gd name="T36" fmla="*/ 52 w 52"/>
                <a:gd name="T3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21">
                  <a:moveTo>
                    <a:pt x="52" y="53"/>
                  </a:moveTo>
                  <a:lnTo>
                    <a:pt x="45" y="53"/>
                  </a:lnTo>
                  <a:lnTo>
                    <a:pt x="45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5"/>
                  </a:lnTo>
                  <a:lnTo>
                    <a:pt x="5" y="26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40" y="106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49" y="9848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38 w 45"/>
                <a:gd name="T5" fmla="*/ 16 h 111"/>
                <a:gd name="T6" fmla="*/ 33 w 45"/>
                <a:gd name="T7" fmla="*/ 0 h 111"/>
                <a:gd name="T8" fmla="*/ 11 w 45"/>
                <a:gd name="T9" fmla="*/ 0 h 111"/>
                <a:gd name="T10" fmla="*/ 11 w 45"/>
                <a:gd name="T11" fmla="*/ 16 h 111"/>
                <a:gd name="T12" fmla="*/ 5 w 45"/>
                <a:gd name="T13" fmla="*/ 16 h 111"/>
                <a:gd name="T14" fmla="*/ 5 w 45"/>
                <a:gd name="T15" fmla="*/ 27 h 111"/>
                <a:gd name="T16" fmla="*/ 0 w 45"/>
                <a:gd name="T17" fmla="*/ 27 h 111"/>
                <a:gd name="T18" fmla="*/ 0 w 45"/>
                <a:gd name="T19" fmla="*/ 84 h 111"/>
                <a:gd name="T20" fmla="*/ 5 w 45"/>
                <a:gd name="T21" fmla="*/ 84 h 111"/>
                <a:gd name="T22" fmla="*/ 5 w 45"/>
                <a:gd name="T23" fmla="*/ 95 h 111"/>
                <a:gd name="T24" fmla="*/ 11 w 45"/>
                <a:gd name="T25" fmla="*/ 95 h 111"/>
                <a:gd name="T26" fmla="*/ 11 w 45"/>
                <a:gd name="T27" fmla="*/ 111 h 111"/>
                <a:gd name="T28" fmla="*/ 33 w 45"/>
                <a:gd name="T29" fmla="*/ 111 h 111"/>
                <a:gd name="T30" fmla="*/ 38 w 45"/>
                <a:gd name="T31" fmla="*/ 95 h 111"/>
                <a:gd name="T32" fmla="*/ 45 w 45"/>
                <a:gd name="T33" fmla="*/ 84 h 111"/>
                <a:gd name="T34" fmla="*/ 45 w 45"/>
                <a:gd name="T35" fmla="*/ 69 h 111"/>
                <a:gd name="T36" fmla="*/ 45 w 45"/>
                <a:gd name="T37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38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38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6513" y="8275"/>
              <a:ext cx="71" cy="71"/>
            </a:xfrm>
            <a:custGeom>
              <a:avLst/>
              <a:gdLst>
                <a:gd name="T0" fmla="*/ 44 w 44"/>
                <a:gd name="T1" fmla="*/ 53 h 107"/>
                <a:gd name="T2" fmla="*/ 44 w 44"/>
                <a:gd name="T3" fmla="*/ 15 h 107"/>
                <a:gd name="T4" fmla="*/ 40 w 44"/>
                <a:gd name="T5" fmla="*/ 15 h 107"/>
                <a:gd name="T6" fmla="*/ 40 w 44"/>
                <a:gd name="T7" fmla="*/ 0 h 107"/>
                <a:gd name="T8" fmla="*/ 11 w 44"/>
                <a:gd name="T9" fmla="*/ 0 h 107"/>
                <a:gd name="T10" fmla="*/ 11 w 44"/>
                <a:gd name="T11" fmla="*/ 15 h 107"/>
                <a:gd name="T12" fmla="*/ 6 w 44"/>
                <a:gd name="T13" fmla="*/ 15 h 107"/>
                <a:gd name="T14" fmla="*/ 6 w 44"/>
                <a:gd name="T15" fmla="*/ 27 h 107"/>
                <a:gd name="T16" fmla="*/ 0 w 44"/>
                <a:gd name="T17" fmla="*/ 42 h 107"/>
                <a:gd name="T18" fmla="*/ 0 w 44"/>
                <a:gd name="T19" fmla="*/ 69 h 107"/>
                <a:gd name="T20" fmla="*/ 6 w 44"/>
                <a:gd name="T21" fmla="*/ 80 h 107"/>
                <a:gd name="T22" fmla="*/ 6 w 44"/>
                <a:gd name="T23" fmla="*/ 95 h 107"/>
                <a:gd name="T24" fmla="*/ 11 w 44"/>
                <a:gd name="T25" fmla="*/ 95 h 107"/>
                <a:gd name="T26" fmla="*/ 11 w 44"/>
                <a:gd name="T27" fmla="*/ 107 h 107"/>
                <a:gd name="T28" fmla="*/ 40 w 44"/>
                <a:gd name="T29" fmla="*/ 107 h 107"/>
                <a:gd name="T30" fmla="*/ 40 w 44"/>
                <a:gd name="T31" fmla="*/ 95 h 107"/>
                <a:gd name="T32" fmla="*/ 44 w 44"/>
                <a:gd name="T33" fmla="*/ 95 h 107"/>
                <a:gd name="T34" fmla="*/ 44 w 44"/>
                <a:gd name="T35" fmla="*/ 69 h 107"/>
                <a:gd name="T36" fmla="*/ 44 w 44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7">
                  <a:moveTo>
                    <a:pt x="44" y="53"/>
                  </a:moveTo>
                  <a:lnTo>
                    <a:pt x="44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4" y="95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776" y="927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39 w 45"/>
                <a:gd name="T3" fmla="*/ 42 h 121"/>
                <a:gd name="T4" fmla="*/ 39 w 45"/>
                <a:gd name="T5" fmla="*/ 26 h 121"/>
                <a:gd name="T6" fmla="*/ 34 w 45"/>
                <a:gd name="T7" fmla="*/ 15 h 121"/>
                <a:gd name="T8" fmla="*/ 27 w 45"/>
                <a:gd name="T9" fmla="*/ 15 h 121"/>
                <a:gd name="T10" fmla="*/ 27 w 45"/>
                <a:gd name="T11" fmla="*/ 0 h 121"/>
                <a:gd name="T12" fmla="*/ 16 w 45"/>
                <a:gd name="T13" fmla="*/ 0 h 121"/>
                <a:gd name="T14" fmla="*/ 11 w 45"/>
                <a:gd name="T15" fmla="*/ 15 h 121"/>
                <a:gd name="T16" fmla="*/ 5 w 45"/>
                <a:gd name="T17" fmla="*/ 15 h 121"/>
                <a:gd name="T18" fmla="*/ 5 w 45"/>
                <a:gd name="T19" fmla="*/ 26 h 121"/>
                <a:gd name="T20" fmla="*/ 0 w 45"/>
                <a:gd name="T21" fmla="*/ 26 h 121"/>
                <a:gd name="T22" fmla="*/ 0 w 45"/>
                <a:gd name="T23" fmla="*/ 95 h 121"/>
                <a:gd name="T24" fmla="*/ 5 w 45"/>
                <a:gd name="T25" fmla="*/ 95 h 121"/>
                <a:gd name="T26" fmla="*/ 5 w 45"/>
                <a:gd name="T27" fmla="*/ 106 h 121"/>
                <a:gd name="T28" fmla="*/ 11 w 45"/>
                <a:gd name="T29" fmla="*/ 106 h 121"/>
                <a:gd name="T30" fmla="*/ 11 w 45"/>
                <a:gd name="T31" fmla="*/ 121 h 121"/>
                <a:gd name="T32" fmla="*/ 27 w 45"/>
                <a:gd name="T33" fmla="*/ 121 h 121"/>
                <a:gd name="T34" fmla="*/ 34 w 45"/>
                <a:gd name="T35" fmla="*/ 106 h 121"/>
                <a:gd name="T36" fmla="*/ 39 w 45"/>
                <a:gd name="T37" fmla="*/ 95 h 121"/>
                <a:gd name="T38" fmla="*/ 39 w 45"/>
                <a:gd name="T39" fmla="*/ 80 h 121"/>
                <a:gd name="T40" fmla="*/ 45 w 45"/>
                <a:gd name="T41" fmla="*/ 68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39" y="42"/>
                  </a:lnTo>
                  <a:lnTo>
                    <a:pt x="39" y="26"/>
                  </a:lnTo>
                  <a:lnTo>
                    <a:pt x="34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1" y="121"/>
                  </a:lnTo>
                  <a:lnTo>
                    <a:pt x="27" y="121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39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6852" y="7614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27 h 107"/>
                <a:gd name="T4" fmla="*/ 41 w 47"/>
                <a:gd name="T5" fmla="*/ 15 h 107"/>
                <a:gd name="T6" fmla="*/ 36 w 47"/>
                <a:gd name="T7" fmla="*/ 0 h 107"/>
                <a:gd name="T8" fmla="*/ 12 w 47"/>
                <a:gd name="T9" fmla="*/ 0 h 107"/>
                <a:gd name="T10" fmla="*/ 7 w 47"/>
                <a:gd name="T11" fmla="*/ 15 h 107"/>
                <a:gd name="T12" fmla="*/ 7 w 47"/>
                <a:gd name="T13" fmla="*/ 27 h 107"/>
                <a:gd name="T14" fmla="*/ 0 w 47"/>
                <a:gd name="T15" fmla="*/ 27 h 107"/>
                <a:gd name="T16" fmla="*/ 0 w 47"/>
                <a:gd name="T17" fmla="*/ 80 h 107"/>
                <a:gd name="T18" fmla="*/ 7 w 47"/>
                <a:gd name="T19" fmla="*/ 80 h 107"/>
                <a:gd name="T20" fmla="*/ 7 w 47"/>
                <a:gd name="T21" fmla="*/ 95 h 107"/>
                <a:gd name="T22" fmla="*/ 12 w 47"/>
                <a:gd name="T23" fmla="*/ 107 h 107"/>
                <a:gd name="T24" fmla="*/ 36 w 47"/>
                <a:gd name="T25" fmla="*/ 107 h 107"/>
                <a:gd name="T26" fmla="*/ 41 w 47"/>
                <a:gd name="T27" fmla="*/ 95 h 107"/>
                <a:gd name="T28" fmla="*/ 47 w 47"/>
                <a:gd name="T29" fmla="*/ 80 h 107"/>
                <a:gd name="T30" fmla="*/ 47 w 47"/>
                <a:gd name="T31" fmla="*/ 69 h 107"/>
                <a:gd name="T32" fmla="*/ 47 w 4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27"/>
                  </a:lnTo>
                  <a:lnTo>
                    <a:pt x="41" y="15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07"/>
                  </a:lnTo>
                  <a:lnTo>
                    <a:pt x="36" y="107"/>
                  </a:lnTo>
                  <a:lnTo>
                    <a:pt x="41" y="95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650" y="9700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15 h 122"/>
                <a:gd name="T6" fmla="*/ 34 w 45"/>
                <a:gd name="T7" fmla="*/ 15 h 122"/>
                <a:gd name="T8" fmla="*/ 34 w 45"/>
                <a:gd name="T9" fmla="*/ 0 h 122"/>
                <a:gd name="T10" fmla="*/ 16 w 45"/>
                <a:gd name="T11" fmla="*/ 0 h 122"/>
                <a:gd name="T12" fmla="*/ 11 w 45"/>
                <a:gd name="T13" fmla="*/ 15 h 122"/>
                <a:gd name="T14" fmla="*/ 5 w 45"/>
                <a:gd name="T15" fmla="*/ 15 h 122"/>
                <a:gd name="T16" fmla="*/ 5 w 45"/>
                <a:gd name="T17" fmla="*/ 42 h 122"/>
                <a:gd name="T18" fmla="*/ 0 w 45"/>
                <a:gd name="T19" fmla="*/ 42 h 122"/>
                <a:gd name="T20" fmla="*/ 0 w 45"/>
                <a:gd name="T21" fmla="*/ 69 h 122"/>
                <a:gd name="T22" fmla="*/ 5 w 45"/>
                <a:gd name="T23" fmla="*/ 80 h 122"/>
                <a:gd name="T24" fmla="*/ 5 w 45"/>
                <a:gd name="T25" fmla="*/ 95 h 122"/>
                <a:gd name="T26" fmla="*/ 11 w 45"/>
                <a:gd name="T27" fmla="*/ 110 h 122"/>
                <a:gd name="T28" fmla="*/ 16 w 45"/>
                <a:gd name="T29" fmla="*/ 110 h 122"/>
                <a:gd name="T30" fmla="*/ 27 w 45"/>
                <a:gd name="T31" fmla="*/ 122 h 122"/>
                <a:gd name="T32" fmla="*/ 27 w 45"/>
                <a:gd name="T33" fmla="*/ 110 h 122"/>
                <a:gd name="T34" fmla="*/ 40 w 45"/>
                <a:gd name="T35" fmla="*/ 110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9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6" y="110"/>
                  </a:lnTo>
                  <a:lnTo>
                    <a:pt x="27" y="122"/>
                  </a:lnTo>
                  <a:lnTo>
                    <a:pt x="27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546" y="8773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0 w 45"/>
                <a:gd name="T3" fmla="*/ 38 h 122"/>
                <a:gd name="T4" fmla="*/ 40 w 45"/>
                <a:gd name="T5" fmla="*/ 27 h 122"/>
                <a:gd name="T6" fmla="*/ 34 w 45"/>
                <a:gd name="T7" fmla="*/ 11 h 122"/>
                <a:gd name="T8" fmla="*/ 29 w 45"/>
                <a:gd name="T9" fmla="*/ 11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1 h 122"/>
                <a:gd name="T16" fmla="*/ 7 w 45"/>
                <a:gd name="T17" fmla="*/ 11 h 122"/>
                <a:gd name="T18" fmla="*/ 7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7 w 45"/>
                <a:gd name="T25" fmla="*/ 95 h 122"/>
                <a:gd name="T26" fmla="*/ 7 w 45"/>
                <a:gd name="T27" fmla="*/ 106 h 122"/>
                <a:gd name="T28" fmla="*/ 11 w 45"/>
                <a:gd name="T29" fmla="*/ 106 h 122"/>
                <a:gd name="T30" fmla="*/ 11 w 45"/>
                <a:gd name="T31" fmla="*/ 122 h 122"/>
                <a:gd name="T32" fmla="*/ 29 w 45"/>
                <a:gd name="T33" fmla="*/ 122 h 122"/>
                <a:gd name="T34" fmla="*/ 34 w 45"/>
                <a:gd name="T35" fmla="*/ 106 h 122"/>
                <a:gd name="T36" fmla="*/ 40 w 45"/>
                <a:gd name="T37" fmla="*/ 95 h 122"/>
                <a:gd name="T38" fmla="*/ 40 w 45"/>
                <a:gd name="T39" fmla="*/ 80 h 122"/>
                <a:gd name="T40" fmla="*/ 45 w 45"/>
                <a:gd name="T41" fmla="*/ 80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0" y="38"/>
                  </a:lnTo>
                  <a:lnTo>
                    <a:pt x="40" y="27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7160" y="7683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1 h 121"/>
                <a:gd name="T8" fmla="*/ 34 w 45"/>
                <a:gd name="T9" fmla="*/ 11 h 121"/>
                <a:gd name="T10" fmla="*/ 34 w 45"/>
                <a:gd name="T11" fmla="*/ 0 h 121"/>
                <a:gd name="T12" fmla="*/ 12 w 45"/>
                <a:gd name="T13" fmla="*/ 0 h 121"/>
                <a:gd name="T14" fmla="*/ 12 w 45"/>
                <a:gd name="T15" fmla="*/ 11 h 121"/>
                <a:gd name="T16" fmla="*/ 5 w 45"/>
                <a:gd name="T17" fmla="*/ 11 h 121"/>
                <a:gd name="T18" fmla="*/ 5 w 45"/>
                <a:gd name="T19" fmla="*/ 26 h 121"/>
                <a:gd name="T20" fmla="*/ 0 w 45"/>
                <a:gd name="T21" fmla="*/ 26 h 121"/>
                <a:gd name="T22" fmla="*/ 0 w 45"/>
                <a:gd name="T23" fmla="*/ 95 h 121"/>
                <a:gd name="T24" fmla="*/ 5 w 45"/>
                <a:gd name="T25" fmla="*/ 95 h 121"/>
                <a:gd name="T26" fmla="*/ 5 w 45"/>
                <a:gd name="T27" fmla="*/ 106 h 121"/>
                <a:gd name="T28" fmla="*/ 12 w 45"/>
                <a:gd name="T29" fmla="*/ 106 h 121"/>
                <a:gd name="T30" fmla="*/ 16 w 45"/>
                <a:gd name="T31" fmla="*/ 121 h 121"/>
                <a:gd name="T32" fmla="*/ 29 w 45"/>
                <a:gd name="T33" fmla="*/ 121 h 121"/>
                <a:gd name="T34" fmla="*/ 34 w 45"/>
                <a:gd name="T35" fmla="*/ 106 h 121"/>
                <a:gd name="T36" fmla="*/ 40 w 45"/>
                <a:gd name="T37" fmla="*/ 106 h 121"/>
                <a:gd name="T38" fmla="*/ 40 w 45"/>
                <a:gd name="T39" fmla="*/ 95 h 121"/>
                <a:gd name="T40" fmla="*/ 45 w 45"/>
                <a:gd name="T41" fmla="*/ 95 h 121"/>
                <a:gd name="T42" fmla="*/ 45 w 45"/>
                <a:gd name="T43" fmla="*/ 64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820" y="9609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7 h 106"/>
                <a:gd name="T4" fmla="*/ 40 w 46"/>
                <a:gd name="T5" fmla="*/ 27 h 106"/>
                <a:gd name="T6" fmla="*/ 40 w 46"/>
                <a:gd name="T7" fmla="*/ 11 h 106"/>
                <a:gd name="T8" fmla="*/ 34 w 46"/>
                <a:gd name="T9" fmla="*/ 11 h 106"/>
                <a:gd name="T10" fmla="*/ 34 w 46"/>
                <a:gd name="T11" fmla="*/ 0 h 106"/>
                <a:gd name="T12" fmla="*/ 11 w 46"/>
                <a:gd name="T13" fmla="*/ 0 h 106"/>
                <a:gd name="T14" fmla="*/ 6 w 46"/>
                <a:gd name="T15" fmla="*/ 11 h 106"/>
                <a:gd name="T16" fmla="*/ 0 w 46"/>
                <a:gd name="T17" fmla="*/ 27 h 106"/>
                <a:gd name="T18" fmla="*/ 0 w 46"/>
                <a:gd name="T19" fmla="*/ 80 h 106"/>
                <a:gd name="T20" fmla="*/ 6 w 46"/>
                <a:gd name="T21" fmla="*/ 91 h 106"/>
                <a:gd name="T22" fmla="*/ 11 w 46"/>
                <a:gd name="T23" fmla="*/ 106 h 106"/>
                <a:gd name="T24" fmla="*/ 34 w 46"/>
                <a:gd name="T25" fmla="*/ 106 h 106"/>
                <a:gd name="T26" fmla="*/ 34 w 46"/>
                <a:gd name="T27" fmla="*/ 91 h 106"/>
                <a:gd name="T28" fmla="*/ 40 w 46"/>
                <a:gd name="T29" fmla="*/ 91 h 106"/>
                <a:gd name="T30" fmla="*/ 40 w 46"/>
                <a:gd name="T31" fmla="*/ 80 h 106"/>
                <a:gd name="T32" fmla="*/ 46 w 46"/>
                <a:gd name="T33" fmla="*/ 80 h 106"/>
                <a:gd name="T34" fmla="*/ 46 w 46"/>
                <a:gd name="T35" fmla="*/ 65 h 106"/>
                <a:gd name="T36" fmla="*/ 46 w 46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632" y="10103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42 h 110"/>
                <a:gd name="T4" fmla="*/ 40 w 45"/>
                <a:gd name="T5" fmla="*/ 30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7 w 45"/>
                <a:gd name="T13" fmla="*/ 0 h 110"/>
                <a:gd name="T14" fmla="*/ 7 w 45"/>
                <a:gd name="T15" fmla="*/ 15 h 110"/>
                <a:gd name="T16" fmla="*/ 0 w 45"/>
                <a:gd name="T17" fmla="*/ 15 h 110"/>
                <a:gd name="T18" fmla="*/ 0 w 45"/>
                <a:gd name="T19" fmla="*/ 95 h 110"/>
                <a:gd name="T20" fmla="*/ 7 w 45"/>
                <a:gd name="T21" fmla="*/ 95 h 110"/>
                <a:gd name="T22" fmla="*/ 7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4 h 110"/>
                <a:gd name="T32" fmla="*/ 45 w 45"/>
                <a:gd name="T33" fmla="*/ 68 h 110"/>
                <a:gd name="T34" fmla="*/ 45 w 45"/>
                <a:gd name="T3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860" y="9875"/>
              <a:ext cx="71" cy="71"/>
            </a:xfrm>
            <a:custGeom>
              <a:avLst/>
              <a:gdLst>
                <a:gd name="T0" fmla="*/ 46 w 46"/>
                <a:gd name="T1" fmla="*/ 57 h 122"/>
                <a:gd name="T2" fmla="*/ 46 w 46"/>
                <a:gd name="T3" fmla="*/ 30 h 122"/>
                <a:gd name="T4" fmla="*/ 40 w 46"/>
                <a:gd name="T5" fmla="*/ 30 h 122"/>
                <a:gd name="T6" fmla="*/ 40 w 46"/>
                <a:gd name="T7" fmla="*/ 15 h 122"/>
                <a:gd name="T8" fmla="*/ 35 w 46"/>
                <a:gd name="T9" fmla="*/ 15 h 122"/>
                <a:gd name="T10" fmla="*/ 35 w 46"/>
                <a:gd name="T11" fmla="*/ 0 h 122"/>
                <a:gd name="T12" fmla="*/ 17 w 46"/>
                <a:gd name="T13" fmla="*/ 0 h 122"/>
                <a:gd name="T14" fmla="*/ 12 w 46"/>
                <a:gd name="T15" fmla="*/ 15 h 122"/>
                <a:gd name="T16" fmla="*/ 6 w 46"/>
                <a:gd name="T17" fmla="*/ 15 h 122"/>
                <a:gd name="T18" fmla="*/ 6 w 46"/>
                <a:gd name="T19" fmla="*/ 30 h 122"/>
                <a:gd name="T20" fmla="*/ 0 w 46"/>
                <a:gd name="T21" fmla="*/ 42 h 122"/>
                <a:gd name="T22" fmla="*/ 0 w 46"/>
                <a:gd name="T23" fmla="*/ 84 h 122"/>
                <a:gd name="T24" fmla="*/ 6 w 46"/>
                <a:gd name="T25" fmla="*/ 95 h 122"/>
                <a:gd name="T26" fmla="*/ 6 w 46"/>
                <a:gd name="T27" fmla="*/ 110 h 122"/>
                <a:gd name="T28" fmla="*/ 12 w 46"/>
                <a:gd name="T29" fmla="*/ 110 h 122"/>
                <a:gd name="T30" fmla="*/ 17 w 46"/>
                <a:gd name="T31" fmla="*/ 122 h 122"/>
                <a:gd name="T32" fmla="*/ 35 w 46"/>
                <a:gd name="T33" fmla="*/ 122 h 122"/>
                <a:gd name="T34" fmla="*/ 35 w 46"/>
                <a:gd name="T35" fmla="*/ 110 h 122"/>
                <a:gd name="T36" fmla="*/ 40 w 46"/>
                <a:gd name="T37" fmla="*/ 110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68 h 122"/>
                <a:gd name="T44" fmla="*/ 46 w 46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7"/>
                  </a:moveTo>
                  <a:lnTo>
                    <a:pt x="46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2" y="15"/>
                  </a:lnTo>
                  <a:lnTo>
                    <a:pt x="6" y="15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2" y="110"/>
                  </a:lnTo>
                  <a:lnTo>
                    <a:pt x="17" y="122"/>
                  </a:lnTo>
                  <a:lnTo>
                    <a:pt x="35" y="122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240" y="9313"/>
              <a:ext cx="71" cy="71"/>
            </a:xfrm>
            <a:custGeom>
              <a:avLst/>
              <a:gdLst>
                <a:gd name="T0" fmla="*/ 45 w 45"/>
                <a:gd name="T1" fmla="*/ 53 h 117"/>
                <a:gd name="T2" fmla="*/ 45 w 45"/>
                <a:gd name="T3" fmla="*/ 38 h 117"/>
                <a:gd name="T4" fmla="*/ 40 w 45"/>
                <a:gd name="T5" fmla="*/ 26 h 117"/>
                <a:gd name="T6" fmla="*/ 40 w 45"/>
                <a:gd name="T7" fmla="*/ 11 h 117"/>
                <a:gd name="T8" fmla="*/ 34 w 45"/>
                <a:gd name="T9" fmla="*/ 11 h 117"/>
                <a:gd name="T10" fmla="*/ 29 w 45"/>
                <a:gd name="T11" fmla="*/ 0 h 117"/>
                <a:gd name="T12" fmla="*/ 11 w 45"/>
                <a:gd name="T13" fmla="*/ 0 h 117"/>
                <a:gd name="T14" fmla="*/ 11 w 45"/>
                <a:gd name="T15" fmla="*/ 11 h 117"/>
                <a:gd name="T16" fmla="*/ 6 w 45"/>
                <a:gd name="T17" fmla="*/ 11 h 117"/>
                <a:gd name="T18" fmla="*/ 6 w 45"/>
                <a:gd name="T19" fmla="*/ 26 h 117"/>
                <a:gd name="T20" fmla="*/ 0 w 45"/>
                <a:gd name="T21" fmla="*/ 26 h 117"/>
                <a:gd name="T22" fmla="*/ 0 w 45"/>
                <a:gd name="T23" fmla="*/ 91 h 117"/>
                <a:gd name="T24" fmla="*/ 6 w 45"/>
                <a:gd name="T25" fmla="*/ 91 h 117"/>
                <a:gd name="T26" fmla="*/ 6 w 45"/>
                <a:gd name="T27" fmla="*/ 106 h 117"/>
                <a:gd name="T28" fmla="*/ 11 w 45"/>
                <a:gd name="T29" fmla="*/ 106 h 117"/>
                <a:gd name="T30" fmla="*/ 18 w 45"/>
                <a:gd name="T31" fmla="*/ 117 h 117"/>
                <a:gd name="T32" fmla="*/ 29 w 45"/>
                <a:gd name="T33" fmla="*/ 117 h 117"/>
                <a:gd name="T34" fmla="*/ 29 w 45"/>
                <a:gd name="T35" fmla="*/ 106 h 117"/>
                <a:gd name="T36" fmla="*/ 40 w 45"/>
                <a:gd name="T37" fmla="*/ 106 h 117"/>
                <a:gd name="T38" fmla="*/ 40 w 45"/>
                <a:gd name="T39" fmla="*/ 91 h 117"/>
                <a:gd name="T40" fmla="*/ 45 w 45"/>
                <a:gd name="T41" fmla="*/ 79 h 117"/>
                <a:gd name="T42" fmla="*/ 45 w 45"/>
                <a:gd name="T43" fmla="*/ 64 h 117"/>
                <a:gd name="T44" fmla="*/ 45 w 45"/>
                <a:gd name="T4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7">
                  <a:moveTo>
                    <a:pt x="45" y="53"/>
                  </a:moveTo>
                  <a:lnTo>
                    <a:pt x="45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8" y="117"/>
                  </a:lnTo>
                  <a:lnTo>
                    <a:pt x="29" y="117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364" y="686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6 w 45"/>
                <a:gd name="T15" fmla="*/ 11 h 106"/>
                <a:gd name="T16" fmla="*/ 0 w 45"/>
                <a:gd name="T17" fmla="*/ 26 h 106"/>
                <a:gd name="T18" fmla="*/ 0 w 45"/>
                <a:gd name="T19" fmla="*/ 80 h 106"/>
                <a:gd name="T20" fmla="*/ 6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888" y="10050"/>
              <a:ext cx="71" cy="71"/>
            </a:xfrm>
            <a:custGeom>
              <a:avLst/>
              <a:gdLst>
                <a:gd name="T0" fmla="*/ 47 w 47"/>
                <a:gd name="T1" fmla="*/ 53 h 110"/>
                <a:gd name="T2" fmla="*/ 47 w 47"/>
                <a:gd name="T3" fmla="*/ 26 h 110"/>
                <a:gd name="T4" fmla="*/ 40 w 47"/>
                <a:gd name="T5" fmla="*/ 15 h 110"/>
                <a:gd name="T6" fmla="*/ 40 w 47"/>
                <a:gd name="T7" fmla="*/ 0 h 110"/>
                <a:gd name="T8" fmla="*/ 12 w 47"/>
                <a:gd name="T9" fmla="*/ 0 h 110"/>
                <a:gd name="T10" fmla="*/ 7 w 47"/>
                <a:gd name="T11" fmla="*/ 15 h 110"/>
                <a:gd name="T12" fmla="*/ 7 w 47"/>
                <a:gd name="T13" fmla="*/ 26 h 110"/>
                <a:gd name="T14" fmla="*/ 0 w 47"/>
                <a:gd name="T15" fmla="*/ 26 h 110"/>
                <a:gd name="T16" fmla="*/ 0 w 47"/>
                <a:gd name="T17" fmla="*/ 68 h 110"/>
                <a:gd name="T18" fmla="*/ 7 w 47"/>
                <a:gd name="T19" fmla="*/ 83 h 110"/>
                <a:gd name="T20" fmla="*/ 7 w 47"/>
                <a:gd name="T21" fmla="*/ 95 h 110"/>
                <a:gd name="T22" fmla="*/ 12 w 47"/>
                <a:gd name="T23" fmla="*/ 95 h 110"/>
                <a:gd name="T24" fmla="*/ 12 w 47"/>
                <a:gd name="T25" fmla="*/ 110 h 110"/>
                <a:gd name="T26" fmla="*/ 36 w 47"/>
                <a:gd name="T27" fmla="*/ 110 h 110"/>
                <a:gd name="T28" fmla="*/ 40 w 47"/>
                <a:gd name="T29" fmla="*/ 95 h 110"/>
                <a:gd name="T30" fmla="*/ 47 w 47"/>
                <a:gd name="T31" fmla="*/ 83 h 110"/>
                <a:gd name="T32" fmla="*/ 47 w 47"/>
                <a:gd name="T33" fmla="*/ 68 h 110"/>
                <a:gd name="T34" fmla="*/ 47 w 47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0">
                  <a:moveTo>
                    <a:pt x="47" y="53"/>
                  </a:moveTo>
                  <a:lnTo>
                    <a:pt x="47" y="26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7" y="83"/>
                  </a:lnTo>
                  <a:lnTo>
                    <a:pt x="7" y="95"/>
                  </a:lnTo>
                  <a:lnTo>
                    <a:pt x="12" y="95"/>
                  </a:lnTo>
                  <a:lnTo>
                    <a:pt x="12" y="110"/>
                  </a:lnTo>
                  <a:lnTo>
                    <a:pt x="36" y="110"/>
                  </a:lnTo>
                  <a:lnTo>
                    <a:pt x="40" y="95"/>
                  </a:lnTo>
                  <a:lnTo>
                    <a:pt x="47" y="83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359" y="9689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26 h 121"/>
                <a:gd name="T6" fmla="*/ 40 w 46"/>
                <a:gd name="T7" fmla="*/ 11 h 121"/>
                <a:gd name="T8" fmla="*/ 35 w 46"/>
                <a:gd name="T9" fmla="*/ 11 h 121"/>
                <a:gd name="T10" fmla="*/ 28 w 46"/>
                <a:gd name="T11" fmla="*/ 0 h 121"/>
                <a:gd name="T12" fmla="*/ 17 w 46"/>
                <a:gd name="T13" fmla="*/ 0 h 121"/>
                <a:gd name="T14" fmla="*/ 17 w 46"/>
                <a:gd name="T15" fmla="*/ 11 h 121"/>
                <a:gd name="T16" fmla="*/ 12 w 46"/>
                <a:gd name="T17" fmla="*/ 11 h 121"/>
                <a:gd name="T18" fmla="*/ 6 w 46"/>
                <a:gd name="T19" fmla="*/ 26 h 121"/>
                <a:gd name="T20" fmla="*/ 0 w 46"/>
                <a:gd name="T21" fmla="*/ 38 h 121"/>
                <a:gd name="T22" fmla="*/ 0 w 46"/>
                <a:gd name="T23" fmla="*/ 80 h 121"/>
                <a:gd name="T24" fmla="*/ 6 w 46"/>
                <a:gd name="T25" fmla="*/ 91 h 121"/>
                <a:gd name="T26" fmla="*/ 12 w 46"/>
                <a:gd name="T27" fmla="*/ 106 h 121"/>
                <a:gd name="T28" fmla="*/ 17 w 46"/>
                <a:gd name="T29" fmla="*/ 121 h 121"/>
                <a:gd name="T30" fmla="*/ 35 w 46"/>
                <a:gd name="T31" fmla="*/ 121 h 121"/>
                <a:gd name="T32" fmla="*/ 35 w 46"/>
                <a:gd name="T33" fmla="*/ 106 h 121"/>
                <a:gd name="T34" fmla="*/ 40 w 46"/>
                <a:gd name="T35" fmla="*/ 106 h 121"/>
                <a:gd name="T36" fmla="*/ 40 w 46"/>
                <a:gd name="T37" fmla="*/ 91 h 121"/>
                <a:gd name="T38" fmla="*/ 46 w 46"/>
                <a:gd name="T39" fmla="*/ 91 h 121"/>
                <a:gd name="T40" fmla="*/ 46 w 46"/>
                <a:gd name="T41" fmla="*/ 80 h 121"/>
                <a:gd name="T42" fmla="*/ 46 w 46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2" y="106"/>
                  </a:lnTo>
                  <a:lnTo>
                    <a:pt x="17" y="121"/>
                  </a:lnTo>
                  <a:lnTo>
                    <a:pt x="35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4776" y="9822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39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5 w 45"/>
                <a:gd name="T11" fmla="*/ 15 h 110"/>
                <a:gd name="T12" fmla="*/ 0 w 45"/>
                <a:gd name="T13" fmla="*/ 26 h 110"/>
                <a:gd name="T14" fmla="*/ 0 w 45"/>
                <a:gd name="T15" fmla="*/ 83 h 110"/>
                <a:gd name="T16" fmla="*/ 5 w 45"/>
                <a:gd name="T17" fmla="*/ 95 h 110"/>
                <a:gd name="T18" fmla="*/ 11 w 45"/>
                <a:gd name="T19" fmla="*/ 110 h 110"/>
                <a:gd name="T20" fmla="*/ 34 w 45"/>
                <a:gd name="T21" fmla="*/ 110 h 110"/>
                <a:gd name="T22" fmla="*/ 39 w 45"/>
                <a:gd name="T23" fmla="*/ 95 h 110"/>
                <a:gd name="T24" fmla="*/ 45 w 45"/>
                <a:gd name="T25" fmla="*/ 83 h 110"/>
                <a:gd name="T26" fmla="*/ 45 w 45"/>
                <a:gd name="T27" fmla="*/ 68 h 110"/>
                <a:gd name="T28" fmla="*/ 45 w 45"/>
                <a:gd name="T29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39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9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701" y="10399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11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4 h 122"/>
                <a:gd name="T24" fmla="*/ 5 w 45"/>
                <a:gd name="T25" fmla="*/ 95 h 122"/>
                <a:gd name="T26" fmla="*/ 11 w 45"/>
                <a:gd name="T27" fmla="*/ 110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10 h 122"/>
                <a:gd name="T34" fmla="*/ 40 w 45"/>
                <a:gd name="T35" fmla="*/ 110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84 h 122"/>
                <a:gd name="T42" fmla="*/ 45 w 45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468" y="9107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0 w 45"/>
                <a:gd name="T3" fmla="*/ 42 h 122"/>
                <a:gd name="T4" fmla="*/ 40 w 45"/>
                <a:gd name="T5" fmla="*/ 27 h 122"/>
                <a:gd name="T6" fmla="*/ 33 w 45"/>
                <a:gd name="T7" fmla="*/ 16 h 122"/>
                <a:gd name="T8" fmla="*/ 27 w 45"/>
                <a:gd name="T9" fmla="*/ 16 h 122"/>
                <a:gd name="T10" fmla="*/ 27 w 45"/>
                <a:gd name="T11" fmla="*/ 0 h 122"/>
                <a:gd name="T12" fmla="*/ 16 w 45"/>
                <a:gd name="T13" fmla="*/ 0 h 122"/>
                <a:gd name="T14" fmla="*/ 11 w 45"/>
                <a:gd name="T15" fmla="*/ 16 h 122"/>
                <a:gd name="T16" fmla="*/ 4 w 45"/>
                <a:gd name="T17" fmla="*/ 16 h 122"/>
                <a:gd name="T18" fmla="*/ 0 w 45"/>
                <a:gd name="T19" fmla="*/ 27 h 122"/>
                <a:gd name="T20" fmla="*/ 0 w 45"/>
                <a:gd name="T21" fmla="*/ 95 h 122"/>
                <a:gd name="T22" fmla="*/ 4 w 45"/>
                <a:gd name="T23" fmla="*/ 111 h 122"/>
                <a:gd name="T24" fmla="*/ 11 w 45"/>
                <a:gd name="T25" fmla="*/ 122 h 122"/>
                <a:gd name="T26" fmla="*/ 27 w 45"/>
                <a:gd name="T27" fmla="*/ 122 h 122"/>
                <a:gd name="T28" fmla="*/ 33 w 45"/>
                <a:gd name="T29" fmla="*/ 111 h 122"/>
                <a:gd name="T30" fmla="*/ 40 w 45"/>
                <a:gd name="T31" fmla="*/ 95 h 122"/>
                <a:gd name="T32" fmla="*/ 40 w 45"/>
                <a:gd name="T33" fmla="*/ 84 h 122"/>
                <a:gd name="T34" fmla="*/ 45 w 45"/>
                <a:gd name="T35" fmla="*/ 84 h 122"/>
                <a:gd name="T36" fmla="*/ 45 w 45"/>
                <a:gd name="T37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3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111"/>
                  </a:lnTo>
                  <a:lnTo>
                    <a:pt x="11" y="122"/>
                  </a:lnTo>
                  <a:lnTo>
                    <a:pt x="27" y="122"/>
                  </a:lnTo>
                  <a:lnTo>
                    <a:pt x="33" y="111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514" y="9457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42 h 125"/>
                <a:gd name="T4" fmla="*/ 40 w 45"/>
                <a:gd name="T5" fmla="*/ 42 h 125"/>
                <a:gd name="T6" fmla="*/ 40 w 45"/>
                <a:gd name="T7" fmla="*/ 30 h 125"/>
                <a:gd name="T8" fmla="*/ 33 w 45"/>
                <a:gd name="T9" fmla="*/ 15 h 125"/>
                <a:gd name="T10" fmla="*/ 27 w 45"/>
                <a:gd name="T11" fmla="*/ 0 h 125"/>
                <a:gd name="T12" fmla="*/ 11 w 45"/>
                <a:gd name="T13" fmla="*/ 0 h 125"/>
                <a:gd name="T14" fmla="*/ 11 w 45"/>
                <a:gd name="T15" fmla="*/ 15 h 125"/>
                <a:gd name="T16" fmla="*/ 4 w 45"/>
                <a:gd name="T17" fmla="*/ 15 h 125"/>
                <a:gd name="T18" fmla="*/ 4 w 45"/>
                <a:gd name="T19" fmla="*/ 30 h 125"/>
                <a:gd name="T20" fmla="*/ 0 w 45"/>
                <a:gd name="T21" fmla="*/ 30 h 125"/>
                <a:gd name="T22" fmla="*/ 0 w 45"/>
                <a:gd name="T23" fmla="*/ 95 h 125"/>
                <a:gd name="T24" fmla="*/ 4 w 45"/>
                <a:gd name="T25" fmla="*/ 95 h 125"/>
                <a:gd name="T26" fmla="*/ 4 w 45"/>
                <a:gd name="T27" fmla="*/ 110 h 125"/>
                <a:gd name="T28" fmla="*/ 11 w 45"/>
                <a:gd name="T29" fmla="*/ 110 h 125"/>
                <a:gd name="T30" fmla="*/ 16 w 45"/>
                <a:gd name="T31" fmla="*/ 125 h 125"/>
                <a:gd name="T32" fmla="*/ 27 w 45"/>
                <a:gd name="T33" fmla="*/ 125 h 125"/>
                <a:gd name="T34" fmla="*/ 27 w 45"/>
                <a:gd name="T35" fmla="*/ 110 h 125"/>
                <a:gd name="T36" fmla="*/ 33 w 45"/>
                <a:gd name="T37" fmla="*/ 110 h 125"/>
                <a:gd name="T38" fmla="*/ 40 w 45"/>
                <a:gd name="T39" fmla="*/ 95 h 125"/>
                <a:gd name="T40" fmla="*/ 40 w 45"/>
                <a:gd name="T41" fmla="*/ 84 h 125"/>
                <a:gd name="T42" fmla="*/ 45 w 45"/>
                <a:gd name="T43" fmla="*/ 68 h 125"/>
                <a:gd name="T44" fmla="*/ 45 w 45"/>
                <a:gd name="T4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30"/>
                  </a:lnTo>
                  <a:lnTo>
                    <a:pt x="33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10"/>
                  </a:lnTo>
                  <a:lnTo>
                    <a:pt x="11" y="110"/>
                  </a:lnTo>
                  <a:lnTo>
                    <a:pt x="16" y="125"/>
                  </a:lnTo>
                  <a:lnTo>
                    <a:pt x="27" y="125"/>
                  </a:lnTo>
                  <a:lnTo>
                    <a:pt x="27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054" y="10266"/>
              <a:ext cx="71" cy="71"/>
            </a:xfrm>
            <a:custGeom>
              <a:avLst/>
              <a:gdLst>
                <a:gd name="T0" fmla="*/ 44 w 44"/>
                <a:gd name="T1" fmla="*/ 54 h 122"/>
                <a:gd name="T2" fmla="*/ 44 w 44"/>
                <a:gd name="T3" fmla="*/ 27 h 122"/>
                <a:gd name="T4" fmla="*/ 40 w 44"/>
                <a:gd name="T5" fmla="*/ 16 h 122"/>
                <a:gd name="T6" fmla="*/ 33 w 44"/>
                <a:gd name="T7" fmla="*/ 0 h 122"/>
                <a:gd name="T8" fmla="*/ 17 w 44"/>
                <a:gd name="T9" fmla="*/ 0 h 122"/>
                <a:gd name="T10" fmla="*/ 11 w 44"/>
                <a:gd name="T11" fmla="*/ 16 h 122"/>
                <a:gd name="T12" fmla="*/ 6 w 44"/>
                <a:gd name="T13" fmla="*/ 27 h 122"/>
                <a:gd name="T14" fmla="*/ 6 w 44"/>
                <a:gd name="T15" fmla="*/ 42 h 122"/>
                <a:gd name="T16" fmla="*/ 0 w 44"/>
                <a:gd name="T17" fmla="*/ 54 h 122"/>
                <a:gd name="T18" fmla="*/ 0 w 44"/>
                <a:gd name="T19" fmla="*/ 69 h 122"/>
                <a:gd name="T20" fmla="*/ 6 w 44"/>
                <a:gd name="T21" fmla="*/ 80 h 122"/>
                <a:gd name="T22" fmla="*/ 6 w 44"/>
                <a:gd name="T23" fmla="*/ 95 h 122"/>
                <a:gd name="T24" fmla="*/ 11 w 44"/>
                <a:gd name="T25" fmla="*/ 107 h 122"/>
                <a:gd name="T26" fmla="*/ 17 w 44"/>
                <a:gd name="T27" fmla="*/ 122 h 122"/>
                <a:gd name="T28" fmla="*/ 33 w 44"/>
                <a:gd name="T29" fmla="*/ 122 h 122"/>
                <a:gd name="T30" fmla="*/ 40 w 44"/>
                <a:gd name="T31" fmla="*/ 107 h 122"/>
                <a:gd name="T32" fmla="*/ 44 w 44"/>
                <a:gd name="T33" fmla="*/ 95 h 122"/>
                <a:gd name="T34" fmla="*/ 44 w 44"/>
                <a:gd name="T35" fmla="*/ 69 h 122"/>
                <a:gd name="T36" fmla="*/ 44 w 44"/>
                <a:gd name="T3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22">
                  <a:moveTo>
                    <a:pt x="44" y="54"/>
                  </a:moveTo>
                  <a:lnTo>
                    <a:pt x="44" y="27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6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40" y="107"/>
                  </a:lnTo>
                  <a:lnTo>
                    <a:pt x="44" y="95"/>
                  </a:lnTo>
                  <a:lnTo>
                    <a:pt x="44" y="69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081" y="967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5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5 h 106"/>
                <a:gd name="T12" fmla="*/ 0 w 45"/>
                <a:gd name="T13" fmla="*/ 26 h 106"/>
                <a:gd name="T14" fmla="*/ 0 w 45"/>
                <a:gd name="T15" fmla="*/ 79 h 106"/>
                <a:gd name="T16" fmla="*/ 5 w 45"/>
                <a:gd name="T17" fmla="*/ 95 h 106"/>
                <a:gd name="T18" fmla="*/ 11 w 45"/>
                <a:gd name="T19" fmla="*/ 106 h 106"/>
                <a:gd name="T20" fmla="*/ 34 w 45"/>
                <a:gd name="T21" fmla="*/ 106 h 106"/>
                <a:gd name="T22" fmla="*/ 40 w 45"/>
                <a:gd name="T23" fmla="*/ 95 h 106"/>
                <a:gd name="T24" fmla="*/ 45 w 45"/>
                <a:gd name="T25" fmla="*/ 79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5974" y="867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8 w 45"/>
                <a:gd name="T5" fmla="*/ 27 h 122"/>
                <a:gd name="T6" fmla="*/ 38 w 45"/>
                <a:gd name="T7" fmla="*/ 15 h 122"/>
                <a:gd name="T8" fmla="*/ 34 w 45"/>
                <a:gd name="T9" fmla="*/ 15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6 h 122"/>
                <a:gd name="T28" fmla="*/ 11 w 45"/>
                <a:gd name="T29" fmla="*/ 106 h 122"/>
                <a:gd name="T30" fmla="*/ 16 w 45"/>
                <a:gd name="T31" fmla="*/ 122 h 122"/>
                <a:gd name="T32" fmla="*/ 27 w 45"/>
                <a:gd name="T33" fmla="*/ 122 h 122"/>
                <a:gd name="T34" fmla="*/ 27 w 45"/>
                <a:gd name="T35" fmla="*/ 106 h 122"/>
                <a:gd name="T36" fmla="*/ 38 w 45"/>
                <a:gd name="T37" fmla="*/ 106 h 122"/>
                <a:gd name="T38" fmla="*/ 38 w 45"/>
                <a:gd name="T39" fmla="*/ 95 h 122"/>
                <a:gd name="T40" fmla="*/ 45 w 45"/>
                <a:gd name="T41" fmla="*/ 80 h 122"/>
                <a:gd name="T42" fmla="*/ 45 w 45"/>
                <a:gd name="T43" fmla="*/ 68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6"/>
                  </a:lnTo>
                  <a:lnTo>
                    <a:pt x="38" y="106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5741" y="9620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42 h 107"/>
                <a:gd name="T4" fmla="*/ 39 w 45"/>
                <a:gd name="T5" fmla="*/ 27 h 107"/>
                <a:gd name="T6" fmla="*/ 39 w 45"/>
                <a:gd name="T7" fmla="*/ 16 h 107"/>
                <a:gd name="T8" fmla="*/ 34 w 45"/>
                <a:gd name="T9" fmla="*/ 0 h 107"/>
                <a:gd name="T10" fmla="*/ 5 w 45"/>
                <a:gd name="T11" fmla="*/ 0 h 107"/>
                <a:gd name="T12" fmla="*/ 0 w 45"/>
                <a:gd name="T13" fmla="*/ 16 h 107"/>
                <a:gd name="T14" fmla="*/ 0 w 45"/>
                <a:gd name="T15" fmla="*/ 95 h 107"/>
                <a:gd name="T16" fmla="*/ 5 w 45"/>
                <a:gd name="T17" fmla="*/ 95 h 107"/>
                <a:gd name="T18" fmla="*/ 5 w 45"/>
                <a:gd name="T19" fmla="*/ 107 h 107"/>
                <a:gd name="T20" fmla="*/ 34 w 45"/>
                <a:gd name="T21" fmla="*/ 107 h 107"/>
                <a:gd name="T22" fmla="*/ 34 w 45"/>
                <a:gd name="T23" fmla="*/ 95 h 107"/>
                <a:gd name="T24" fmla="*/ 39 w 45"/>
                <a:gd name="T25" fmla="*/ 95 h 107"/>
                <a:gd name="T26" fmla="*/ 39 w 45"/>
                <a:gd name="T27" fmla="*/ 69 h 107"/>
                <a:gd name="T28" fmla="*/ 45 w 45"/>
                <a:gd name="T29" fmla="*/ 69 h 107"/>
                <a:gd name="T30" fmla="*/ 45 w 45"/>
                <a:gd name="T31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42"/>
                  </a:lnTo>
                  <a:lnTo>
                    <a:pt x="39" y="27"/>
                  </a:lnTo>
                  <a:lnTo>
                    <a:pt x="39" y="16"/>
                  </a:lnTo>
                  <a:lnTo>
                    <a:pt x="34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39" y="95"/>
                  </a:lnTo>
                  <a:lnTo>
                    <a:pt x="39" y="69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5150" y="9848"/>
              <a:ext cx="71" cy="71"/>
            </a:xfrm>
            <a:custGeom>
              <a:avLst/>
              <a:gdLst>
                <a:gd name="T0" fmla="*/ 46 w 46"/>
                <a:gd name="T1" fmla="*/ 57 h 122"/>
                <a:gd name="T2" fmla="*/ 40 w 46"/>
                <a:gd name="T3" fmla="*/ 42 h 122"/>
                <a:gd name="T4" fmla="*/ 40 w 46"/>
                <a:gd name="T5" fmla="*/ 27 h 122"/>
                <a:gd name="T6" fmla="*/ 35 w 46"/>
                <a:gd name="T7" fmla="*/ 16 h 122"/>
                <a:gd name="T8" fmla="*/ 29 w 46"/>
                <a:gd name="T9" fmla="*/ 0 h 122"/>
                <a:gd name="T10" fmla="*/ 11 w 46"/>
                <a:gd name="T11" fmla="*/ 0 h 122"/>
                <a:gd name="T12" fmla="*/ 11 w 46"/>
                <a:gd name="T13" fmla="*/ 16 h 122"/>
                <a:gd name="T14" fmla="*/ 6 w 46"/>
                <a:gd name="T15" fmla="*/ 16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95 h 122"/>
                <a:gd name="T24" fmla="*/ 6 w 46"/>
                <a:gd name="T25" fmla="*/ 111 h 122"/>
                <a:gd name="T26" fmla="*/ 11 w 46"/>
                <a:gd name="T27" fmla="*/ 111 h 122"/>
                <a:gd name="T28" fmla="*/ 17 w 46"/>
                <a:gd name="T29" fmla="*/ 122 h 122"/>
                <a:gd name="T30" fmla="*/ 29 w 46"/>
                <a:gd name="T31" fmla="*/ 122 h 122"/>
                <a:gd name="T32" fmla="*/ 29 w 46"/>
                <a:gd name="T33" fmla="*/ 111 h 122"/>
                <a:gd name="T34" fmla="*/ 35 w 46"/>
                <a:gd name="T35" fmla="*/ 111 h 122"/>
                <a:gd name="T36" fmla="*/ 40 w 46"/>
                <a:gd name="T37" fmla="*/ 95 h 122"/>
                <a:gd name="T38" fmla="*/ 40 w 46"/>
                <a:gd name="T39" fmla="*/ 84 h 122"/>
                <a:gd name="T40" fmla="*/ 46 w 46"/>
                <a:gd name="T41" fmla="*/ 69 h 122"/>
                <a:gd name="T42" fmla="*/ 46 w 46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7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5" y="16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1"/>
                  </a:lnTo>
                  <a:lnTo>
                    <a:pt x="11" y="111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29" y="111"/>
                  </a:lnTo>
                  <a:lnTo>
                    <a:pt x="35" y="111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6" y="69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6751" y="7747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42 h 110"/>
                <a:gd name="T4" fmla="*/ 41 w 45"/>
                <a:gd name="T5" fmla="*/ 42 h 110"/>
                <a:gd name="T6" fmla="*/ 41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5 w 45"/>
                <a:gd name="T13" fmla="*/ 0 h 110"/>
                <a:gd name="T14" fmla="*/ 5 w 45"/>
                <a:gd name="T15" fmla="*/ 15 h 110"/>
                <a:gd name="T16" fmla="*/ 0 w 45"/>
                <a:gd name="T17" fmla="*/ 15 h 110"/>
                <a:gd name="T18" fmla="*/ 0 w 45"/>
                <a:gd name="T19" fmla="*/ 95 h 110"/>
                <a:gd name="T20" fmla="*/ 5 w 45"/>
                <a:gd name="T21" fmla="*/ 110 h 110"/>
                <a:gd name="T22" fmla="*/ 34 w 45"/>
                <a:gd name="T23" fmla="*/ 110 h 110"/>
                <a:gd name="T24" fmla="*/ 41 w 45"/>
                <a:gd name="T25" fmla="*/ 95 h 110"/>
                <a:gd name="T26" fmla="*/ 41 w 45"/>
                <a:gd name="T27" fmla="*/ 84 h 110"/>
                <a:gd name="T28" fmla="*/ 45 w 45"/>
                <a:gd name="T29" fmla="*/ 69 h 110"/>
                <a:gd name="T30" fmla="*/ 45 w 45"/>
                <a:gd name="T31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42"/>
                  </a:lnTo>
                  <a:lnTo>
                    <a:pt x="41" y="42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5" y="110"/>
                  </a:lnTo>
                  <a:lnTo>
                    <a:pt x="34" y="110"/>
                  </a:lnTo>
                  <a:lnTo>
                    <a:pt x="41" y="95"/>
                  </a:lnTo>
                  <a:lnTo>
                    <a:pt x="41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462" y="9700"/>
              <a:ext cx="71" cy="71"/>
            </a:xfrm>
            <a:custGeom>
              <a:avLst/>
              <a:gdLst>
                <a:gd name="T0" fmla="*/ 45 w 45"/>
                <a:gd name="T1" fmla="*/ 69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29 w 45"/>
                <a:gd name="T9" fmla="*/ 15 h 122"/>
                <a:gd name="T10" fmla="*/ 23 w 45"/>
                <a:gd name="T11" fmla="*/ 0 h 122"/>
                <a:gd name="T12" fmla="*/ 18 w 45"/>
                <a:gd name="T13" fmla="*/ 15 h 122"/>
                <a:gd name="T14" fmla="*/ 7 w 45"/>
                <a:gd name="T15" fmla="*/ 15 h 122"/>
                <a:gd name="T16" fmla="*/ 7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7 w 45"/>
                <a:gd name="T23" fmla="*/ 95 h 122"/>
                <a:gd name="T24" fmla="*/ 7 w 45"/>
                <a:gd name="T25" fmla="*/ 110 h 122"/>
                <a:gd name="T26" fmla="*/ 12 w 45"/>
                <a:gd name="T27" fmla="*/ 110 h 122"/>
                <a:gd name="T28" fmla="*/ 18 w 45"/>
                <a:gd name="T29" fmla="*/ 122 h 122"/>
                <a:gd name="T30" fmla="*/ 34 w 45"/>
                <a:gd name="T31" fmla="*/ 122 h 122"/>
                <a:gd name="T32" fmla="*/ 34 w 45"/>
                <a:gd name="T33" fmla="*/ 110 h 122"/>
                <a:gd name="T34" fmla="*/ 40 w 45"/>
                <a:gd name="T35" fmla="*/ 110 h 122"/>
                <a:gd name="T36" fmla="*/ 45 w 45"/>
                <a:gd name="T37" fmla="*/ 95 h 122"/>
                <a:gd name="T38" fmla="*/ 45 w 45"/>
                <a:gd name="T39" fmla="*/ 80 h 122"/>
                <a:gd name="T40" fmla="*/ 45 w 45"/>
                <a:gd name="T41" fmla="*/ 6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69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3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2" y="110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6989" y="8317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6 w 51"/>
                <a:gd name="T3" fmla="*/ 38 h 106"/>
                <a:gd name="T4" fmla="*/ 46 w 51"/>
                <a:gd name="T5" fmla="*/ 11 h 106"/>
                <a:gd name="T6" fmla="*/ 40 w 51"/>
                <a:gd name="T7" fmla="*/ 11 h 106"/>
                <a:gd name="T8" fmla="*/ 40 w 51"/>
                <a:gd name="T9" fmla="*/ 0 h 106"/>
                <a:gd name="T10" fmla="*/ 11 w 51"/>
                <a:gd name="T11" fmla="*/ 0 h 106"/>
                <a:gd name="T12" fmla="*/ 11 w 51"/>
                <a:gd name="T13" fmla="*/ 11 h 106"/>
                <a:gd name="T14" fmla="*/ 6 w 51"/>
                <a:gd name="T15" fmla="*/ 11 h 106"/>
                <a:gd name="T16" fmla="*/ 6 w 51"/>
                <a:gd name="T17" fmla="*/ 38 h 106"/>
                <a:gd name="T18" fmla="*/ 0 w 51"/>
                <a:gd name="T19" fmla="*/ 53 h 106"/>
                <a:gd name="T20" fmla="*/ 6 w 51"/>
                <a:gd name="T21" fmla="*/ 65 h 106"/>
                <a:gd name="T22" fmla="*/ 6 w 51"/>
                <a:gd name="T23" fmla="*/ 91 h 106"/>
                <a:gd name="T24" fmla="*/ 11 w 51"/>
                <a:gd name="T25" fmla="*/ 91 h 106"/>
                <a:gd name="T26" fmla="*/ 11 w 51"/>
                <a:gd name="T27" fmla="*/ 106 h 106"/>
                <a:gd name="T28" fmla="*/ 40 w 51"/>
                <a:gd name="T29" fmla="*/ 106 h 106"/>
                <a:gd name="T30" fmla="*/ 40 w 51"/>
                <a:gd name="T31" fmla="*/ 91 h 106"/>
                <a:gd name="T32" fmla="*/ 46 w 51"/>
                <a:gd name="T33" fmla="*/ 91 h 106"/>
                <a:gd name="T34" fmla="*/ 46 w 51"/>
                <a:gd name="T35" fmla="*/ 65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6" y="38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38"/>
                  </a:lnTo>
                  <a:lnTo>
                    <a:pt x="0" y="53"/>
                  </a:lnTo>
                  <a:lnTo>
                    <a:pt x="6" y="65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65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5469" y="9582"/>
              <a:ext cx="71" cy="71"/>
            </a:xfrm>
            <a:custGeom>
              <a:avLst/>
              <a:gdLst>
                <a:gd name="T0" fmla="*/ 45 w 45"/>
                <a:gd name="T1" fmla="*/ 54 h 118"/>
                <a:gd name="T2" fmla="*/ 45 w 45"/>
                <a:gd name="T3" fmla="*/ 27 h 118"/>
                <a:gd name="T4" fmla="*/ 38 w 45"/>
                <a:gd name="T5" fmla="*/ 27 h 118"/>
                <a:gd name="T6" fmla="*/ 38 w 45"/>
                <a:gd name="T7" fmla="*/ 12 h 118"/>
                <a:gd name="T8" fmla="*/ 33 w 45"/>
                <a:gd name="T9" fmla="*/ 12 h 118"/>
                <a:gd name="T10" fmla="*/ 27 w 45"/>
                <a:gd name="T11" fmla="*/ 0 h 118"/>
                <a:gd name="T12" fmla="*/ 16 w 45"/>
                <a:gd name="T13" fmla="*/ 0 h 118"/>
                <a:gd name="T14" fmla="*/ 16 w 45"/>
                <a:gd name="T15" fmla="*/ 12 h 118"/>
                <a:gd name="T16" fmla="*/ 11 w 45"/>
                <a:gd name="T17" fmla="*/ 12 h 118"/>
                <a:gd name="T18" fmla="*/ 5 w 45"/>
                <a:gd name="T19" fmla="*/ 27 h 118"/>
                <a:gd name="T20" fmla="*/ 0 w 45"/>
                <a:gd name="T21" fmla="*/ 38 h 118"/>
                <a:gd name="T22" fmla="*/ 0 w 45"/>
                <a:gd name="T23" fmla="*/ 80 h 118"/>
                <a:gd name="T24" fmla="*/ 5 w 45"/>
                <a:gd name="T25" fmla="*/ 92 h 118"/>
                <a:gd name="T26" fmla="*/ 5 w 45"/>
                <a:gd name="T27" fmla="*/ 107 h 118"/>
                <a:gd name="T28" fmla="*/ 11 w 45"/>
                <a:gd name="T29" fmla="*/ 107 h 118"/>
                <a:gd name="T30" fmla="*/ 16 w 45"/>
                <a:gd name="T31" fmla="*/ 118 h 118"/>
                <a:gd name="T32" fmla="*/ 33 w 45"/>
                <a:gd name="T33" fmla="*/ 118 h 118"/>
                <a:gd name="T34" fmla="*/ 33 w 45"/>
                <a:gd name="T35" fmla="*/ 107 h 118"/>
                <a:gd name="T36" fmla="*/ 38 w 45"/>
                <a:gd name="T37" fmla="*/ 107 h 118"/>
                <a:gd name="T38" fmla="*/ 45 w 45"/>
                <a:gd name="T39" fmla="*/ 92 h 118"/>
                <a:gd name="T40" fmla="*/ 45 w 45"/>
                <a:gd name="T41" fmla="*/ 80 h 118"/>
                <a:gd name="T42" fmla="*/ 45 w 45"/>
                <a:gd name="T43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18">
                  <a:moveTo>
                    <a:pt x="45" y="54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2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18"/>
                  </a:lnTo>
                  <a:lnTo>
                    <a:pt x="33" y="118"/>
                  </a:lnTo>
                  <a:lnTo>
                    <a:pt x="33" y="107"/>
                  </a:lnTo>
                  <a:lnTo>
                    <a:pt x="38" y="107"/>
                  </a:lnTo>
                  <a:lnTo>
                    <a:pt x="45" y="92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7103" y="6581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6 h 106"/>
                <a:gd name="T4" fmla="*/ 40 w 46"/>
                <a:gd name="T5" fmla="*/ 11 h 106"/>
                <a:gd name="T6" fmla="*/ 40 w 46"/>
                <a:gd name="T7" fmla="*/ 0 h 106"/>
                <a:gd name="T8" fmla="*/ 11 w 46"/>
                <a:gd name="T9" fmla="*/ 0 h 106"/>
                <a:gd name="T10" fmla="*/ 6 w 46"/>
                <a:gd name="T11" fmla="*/ 11 h 106"/>
                <a:gd name="T12" fmla="*/ 6 w 46"/>
                <a:gd name="T13" fmla="*/ 26 h 106"/>
                <a:gd name="T14" fmla="*/ 0 w 46"/>
                <a:gd name="T15" fmla="*/ 38 h 106"/>
                <a:gd name="T16" fmla="*/ 0 w 46"/>
                <a:gd name="T17" fmla="*/ 64 h 106"/>
                <a:gd name="T18" fmla="*/ 6 w 46"/>
                <a:gd name="T19" fmla="*/ 64 h 106"/>
                <a:gd name="T20" fmla="*/ 6 w 46"/>
                <a:gd name="T21" fmla="*/ 91 h 106"/>
                <a:gd name="T22" fmla="*/ 11 w 46"/>
                <a:gd name="T23" fmla="*/ 91 h 106"/>
                <a:gd name="T24" fmla="*/ 11 w 46"/>
                <a:gd name="T25" fmla="*/ 106 h 106"/>
                <a:gd name="T26" fmla="*/ 33 w 46"/>
                <a:gd name="T27" fmla="*/ 106 h 106"/>
                <a:gd name="T28" fmla="*/ 40 w 46"/>
                <a:gd name="T29" fmla="*/ 91 h 106"/>
                <a:gd name="T30" fmla="*/ 46 w 46"/>
                <a:gd name="T31" fmla="*/ 79 h 106"/>
                <a:gd name="T32" fmla="*/ 46 w 46"/>
                <a:gd name="T33" fmla="*/ 64 h 106"/>
                <a:gd name="T34" fmla="*/ 46 w 46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6" y="64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1"/>
                  </a:lnTo>
                  <a:lnTo>
                    <a:pt x="46" y="79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5411" y="10133"/>
              <a:ext cx="71" cy="71"/>
            </a:xfrm>
            <a:custGeom>
              <a:avLst/>
              <a:gdLst>
                <a:gd name="T0" fmla="*/ 47 w 47"/>
                <a:gd name="T1" fmla="*/ 54 h 107"/>
                <a:gd name="T2" fmla="*/ 47 w 47"/>
                <a:gd name="T3" fmla="*/ 27 h 107"/>
                <a:gd name="T4" fmla="*/ 40 w 47"/>
                <a:gd name="T5" fmla="*/ 12 h 107"/>
                <a:gd name="T6" fmla="*/ 34 w 47"/>
                <a:gd name="T7" fmla="*/ 0 h 107"/>
                <a:gd name="T8" fmla="*/ 11 w 47"/>
                <a:gd name="T9" fmla="*/ 0 h 107"/>
                <a:gd name="T10" fmla="*/ 6 w 47"/>
                <a:gd name="T11" fmla="*/ 12 h 107"/>
                <a:gd name="T12" fmla="*/ 6 w 47"/>
                <a:gd name="T13" fmla="*/ 27 h 107"/>
                <a:gd name="T14" fmla="*/ 0 w 47"/>
                <a:gd name="T15" fmla="*/ 27 h 107"/>
                <a:gd name="T16" fmla="*/ 0 w 47"/>
                <a:gd name="T17" fmla="*/ 65 h 107"/>
                <a:gd name="T18" fmla="*/ 6 w 47"/>
                <a:gd name="T19" fmla="*/ 80 h 107"/>
                <a:gd name="T20" fmla="*/ 6 w 47"/>
                <a:gd name="T21" fmla="*/ 95 h 107"/>
                <a:gd name="T22" fmla="*/ 11 w 47"/>
                <a:gd name="T23" fmla="*/ 107 h 107"/>
                <a:gd name="T24" fmla="*/ 34 w 47"/>
                <a:gd name="T25" fmla="*/ 107 h 107"/>
                <a:gd name="T26" fmla="*/ 40 w 47"/>
                <a:gd name="T27" fmla="*/ 95 h 107"/>
                <a:gd name="T28" fmla="*/ 47 w 47"/>
                <a:gd name="T29" fmla="*/ 80 h 107"/>
                <a:gd name="T30" fmla="*/ 47 w 47"/>
                <a:gd name="T31" fmla="*/ 65 h 107"/>
                <a:gd name="T32" fmla="*/ 47 w 47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7">
                  <a:moveTo>
                    <a:pt x="47" y="54"/>
                  </a:moveTo>
                  <a:lnTo>
                    <a:pt x="47" y="27"/>
                  </a:lnTo>
                  <a:lnTo>
                    <a:pt x="40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65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162" y="8625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26 h 106"/>
                <a:gd name="T6" fmla="*/ 40 w 45"/>
                <a:gd name="T7" fmla="*/ 0 h 106"/>
                <a:gd name="T8" fmla="*/ 5 w 45"/>
                <a:gd name="T9" fmla="*/ 0 h 106"/>
                <a:gd name="T10" fmla="*/ 5 w 45"/>
                <a:gd name="T11" fmla="*/ 15 h 106"/>
                <a:gd name="T12" fmla="*/ 0 w 45"/>
                <a:gd name="T13" fmla="*/ 26 h 106"/>
                <a:gd name="T14" fmla="*/ 0 w 45"/>
                <a:gd name="T15" fmla="*/ 80 h 106"/>
                <a:gd name="T16" fmla="*/ 5 w 45"/>
                <a:gd name="T17" fmla="*/ 95 h 106"/>
                <a:gd name="T18" fmla="*/ 11 w 45"/>
                <a:gd name="T19" fmla="*/ 106 h 106"/>
                <a:gd name="T20" fmla="*/ 34 w 45"/>
                <a:gd name="T21" fmla="*/ 106 h 106"/>
                <a:gd name="T22" fmla="*/ 40 w 45"/>
                <a:gd name="T23" fmla="*/ 95 h 106"/>
                <a:gd name="T24" fmla="*/ 40 w 45"/>
                <a:gd name="T25" fmla="*/ 80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718" y="9419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41 w 45"/>
                <a:gd name="T5" fmla="*/ 27 h 122"/>
                <a:gd name="T6" fmla="*/ 41 w 45"/>
                <a:gd name="T7" fmla="*/ 11 h 122"/>
                <a:gd name="T8" fmla="*/ 29 w 45"/>
                <a:gd name="T9" fmla="*/ 11 h 122"/>
                <a:gd name="T10" fmla="*/ 29 w 45"/>
                <a:gd name="T11" fmla="*/ 0 h 122"/>
                <a:gd name="T12" fmla="*/ 18 w 45"/>
                <a:gd name="T13" fmla="*/ 0 h 122"/>
                <a:gd name="T14" fmla="*/ 12 w 45"/>
                <a:gd name="T15" fmla="*/ 11 h 122"/>
                <a:gd name="T16" fmla="*/ 5 w 45"/>
                <a:gd name="T17" fmla="*/ 11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6 h 122"/>
                <a:gd name="T28" fmla="*/ 12 w 45"/>
                <a:gd name="T29" fmla="*/ 106 h 122"/>
                <a:gd name="T30" fmla="*/ 12 w 45"/>
                <a:gd name="T31" fmla="*/ 122 h 122"/>
                <a:gd name="T32" fmla="*/ 29 w 45"/>
                <a:gd name="T33" fmla="*/ 122 h 122"/>
                <a:gd name="T34" fmla="*/ 34 w 45"/>
                <a:gd name="T35" fmla="*/ 106 h 122"/>
                <a:gd name="T36" fmla="*/ 41 w 45"/>
                <a:gd name="T37" fmla="*/ 106 h 122"/>
                <a:gd name="T38" fmla="*/ 41 w 45"/>
                <a:gd name="T39" fmla="*/ 95 h 122"/>
                <a:gd name="T40" fmla="*/ 45 w 45"/>
                <a:gd name="T41" fmla="*/ 80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41" y="27"/>
                  </a:lnTo>
                  <a:lnTo>
                    <a:pt x="41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2" y="122"/>
                  </a:lnTo>
                  <a:lnTo>
                    <a:pt x="29" y="122"/>
                  </a:lnTo>
                  <a:lnTo>
                    <a:pt x="34" y="106"/>
                  </a:lnTo>
                  <a:lnTo>
                    <a:pt x="41" y="106"/>
                  </a:lnTo>
                  <a:lnTo>
                    <a:pt x="41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6001" y="9404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7 w 45"/>
                <a:gd name="T11" fmla="*/ 15 h 110"/>
                <a:gd name="T12" fmla="*/ 7 w 45"/>
                <a:gd name="T13" fmla="*/ 26 h 110"/>
                <a:gd name="T14" fmla="*/ 0 w 45"/>
                <a:gd name="T15" fmla="*/ 26 h 110"/>
                <a:gd name="T16" fmla="*/ 0 w 45"/>
                <a:gd name="T17" fmla="*/ 68 h 110"/>
                <a:gd name="T18" fmla="*/ 7 w 45"/>
                <a:gd name="T19" fmla="*/ 83 h 110"/>
                <a:gd name="T20" fmla="*/ 7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40 w 45"/>
                <a:gd name="T27" fmla="*/ 95 h 110"/>
                <a:gd name="T28" fmla="*/ 45 w 45"/>
                <a:gd name="T29" fmla="*/ 83 h 110"/>
                <a:gd name="T30" fmla="*/ 45 w 45"/>
                <a:gd name="T31" fmla="*/ 68 h 110"/>
                <a:gd name="T32" fmla="*/ 45 w 45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7" y="83"/>
                  </a:lnTo>
                  <a:lnTo>
                    <a:pt x="7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889" y="9259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38 w 45"/>
                <a:gd name="T5" fmla="*/ 12 h 107"/>
                <a:gd name="T6" fmla="*/ 34 w 45"/>
                <a:gd name="T7" fmla="*/ 0 h 107"/>
                <a:gd name="T8" fmla="*/ 11 w 45"/>
                <a:gd name="T9" fmla="*/ 0 h 107"/>
                <a:gd name="T10" fmla="*/ 5 w 45"/>
                <a:gd name="T11" fmla="*/ 12 h 107"/>
                <a:gd name="T12" fmla="*/ 5 w 45"/>
                <a:gd name="T13" fmla="*/ 27 h 107"/>
                <a:gd name="T14" fmla="*/ 0 w 45"/>
                <a:gd name="T15" fmla="*/ 27 h 107"/>
                <a:gd name="T16" fmla="*/ 0 w 45"/>
                <a:gd name="T17" fmla="*/ 80 h 107"/>
                <a:gd name="T18" fmla="*/ 5 w 45"/>
                <a:gd name="T19" fmla="*/ 80 h 107"/>
                <a:gd name="T20" fmla="*/ 5 w 45"/>
                <a:gd name="T21" fmla="*/ 92 h 107"/>
                <a:gd name="T22" fmla="*/ 11 w 45"/>
                <a:gd name="T23" fmla="*/ 107 h 107"/>
                <a:gd name="T24" fmla="*/ 34 w 45"/>
                <a:gd name="T25" fmla="*/ 107 h 107"/>
                <a:gd name="T26" fmla="*/ 38 w 45"/>
                <a:gd name="T27" fmla="*/ 92 h 107"/>
                <a:gd name="T28" fmla="*/ 45 w 45"/>
                <a:gd name="T29" fmla="*/ 80 h 107"/>
                <a:gd name="T30" fmla="*/ 45 w 45"/>
                <a:gd name="T31" fmla="*/ 65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2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38" y="92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6081" y="9446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41 h 106"/>
                <a:gd name="T18" fmla="*/ 0 w 45"/>
                <a:gd name="T19" fmla="*/ 79 h 106"/>
                <a:gd name="T20" fmla="*/ 5 w 45"/>
                <a:gd name="T21" fmla="*/ 79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4 w 45"/>
                <a:gd name="T29" fmla="*/ 106 h 106"/>
                <a:gd name="T30" fmla="*/ 40 w 45"/>
                <a:gd name="T31" fmla="*/ 95 h 106"/>
                <a:gd name="T32" fmla="*/ 45 w 45"/>
                <a:gd name="T33" fmla="*/ 79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6019" y="8556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16 h 111"/>
                <a:gd name="T6" fmla="*/ 33 w 45"/>
                <a:gd name="T7" fmla="*/ 0 h 111"/>
                <a:gd name="T8" fmla="*/ 11 w 45"/>
                <a:gd name="T9" fmla="*/ 0 h 111"/>
                <a:gd name="T10" fmla="*/ 5 w 45"/>
                <a:gd name="T11" fmla="*/ 16 h 111"/>
                <a:gd name="T12" fmla="*/ 5 w 45"/>
                <a:gd name="T13" fmla="*/ 27 h 111"/>
                <a:gd name="T14" fmla="*/ 0 w 45"/>
                <a:gd name="T15" fmla="*/ 27 h 111"/>
                <a:gd name="T16" fmla="*/ 0 w 45"/>
                <a:gd name="T17" fmla="*/ 84 h 111"/>
                <a:gd name="T18" fmla="*/ 5 w 45"/>
                <a:gd name="T19" fmla="*/ 84 h 111"/>
                <a:gd name="T20" fmla="*/ 5 w 45"/>
                <a:gd name="T21" fmla="*/ 95 h 111"/>
                <a:gd name="T22" fmla="*/ 11 w 45"/>
                <a:gd name="T23" fmla="*/ 111 h 111"/>
                <a:gd name="T24" fmla="*/ 33 w 45"/>
                <a:gd name="T25" fmla="*/ 111 h 111"/>
                <a:gd name="T26" fmla="*/ 40 w 45"/>
                <a:gd name="T27" fmla="*/ 95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5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5746" y="9259"/>
              <a:ext cx="71" cy="71"/>
            </a:xfrm>
            <a:custGeom>
              <a:avLst/>
              <a:gdLst>
                <a:gd name="T0" fmla="*/ 45 w 45"/>
                <a:gd name="T1" fmla="*/ 54 h 118"/>
                <a:gd name="T2" fmla="*/ 45 w 45"/>
                <a:gd name="T3" fmla="*/ 27 h 118"/>
                <a:gd name="T4" fmla="*/ 40 w 45"/>
                <a:gd name="T5" fmla="*/ 27 h 118"/>
                <a:gd name="T6" fmla="*/ 40 w 45"/>
                <a:gd name="T7" fmla="*/ 12 h 118"/>
                <a:gd name="T8" fmla="*/ 34 w 45"/>
                <a:gd name="T9" fmla="*/ 12 h 118"/>
                <a:gd name="T10" fmla="*/ 29 w 45"/>
                <a:gd name="T11" fmla="*/ 0 h 118"/>
                <a:gd name="T12" fmla="*/ 18 w 45"/>
                <a:gd name="T13" fmla="*/ 0 h 118"/>
                <a:gd name="T14" fmla="*/ 18 w 45"/>
                <a:gd name="T15" fmla="*/ 12 h 118"/>
                <a:gd name="T16" fmla="*/ 7 w 45"/>
                <a:gd name="T17" fmla="*/ 12 h 118"/>
                <a:gd name="T18" fmla="*/ 7 w 45"/>
                <a:gd name="T19" fmla="*/ 27 h 118"/>
                <a:gd name="T20" fmla="*/ 0 w 45"/>
                <a:gd name="T21" fmla="*/ 38 h 118"/>
                <a:gd name="T22" fmla="*/ 0 w 45"/>
                <a:gd name="T23" fmla="*/ 80 h 118"/>
                <a:gd name="T24" fmla="*/ 7 w 45"/>
                <a:gd name="T25" fmla="*/ 92 h 118"/>
                <a:gd name="T26" fmla="*/ 7 w 45"/>
                <a:gd name="T27" fmla="*/ 107 h 118"/>
                <a:gd name="T28" fmla="*/ 11 w 45"/>
                <a:gd name="T29" fmla="*/ 107 h 118"/>
                <a:gd name="T30" fmla="*/ 18 w 45"/>
                <a:gd name="T31" fmla="*/ 118 h 118"/>
                <a:gd name="T32" fmla="*/ 34 w 45"/>
                <a:gd name="T33" fmla="*/ 118 h 118"/>
                <a:gd name="T34" fmla="*/ 34 w 45"/>
                <a:gd name="T35" fmla="*/ 107 h 118"/>
                <a:gd name="T36" fmla="*/ 40 w 45"/>
                <a:gd name="T37" fmla="*/ 107 h 118"/>
                <a:gd name="T38" fmla="*/ 40 w 45"/>
                <a:gd name="T39" fmla="*/ 92 h 118"/>
                <a:gd name="T40" fmla="*/ 45 w 45"/>
                <a:gd name="T41" fmla="*/ 92 h 118"/>
                <a:gd name="T42" fmla="*/ 45 w 45"/>
                <a:gd name="T43" fmla="*/ 65 h 118"/>
                <a:gd name="T44" fmla="*/ 45 w 45"/>
                <a:gd name="T45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8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92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5" y="92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536" y="991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26 h 106"/>
                <a:gd name="T6" fmla="*/ 40 w 45"/>
                <a:gd name="T7" fmla="*/ 15 h 106"/>
                <a:gd name="T8" fmla="*/ 34 w 45"/>
                <a:gd name="T9" fmla="*/ 0 h 106"/>
                <a:gd name="T10" fmla="*/ 11 w 45"/>
                <a:gd name="T11" fmla="*/ 0 h 106"/>
                <a:gd name="T12" fmla="*/ 5 w 45"/>
                <a:gd name="T13" fmla="*/ 15 h 106"/>
                <a:gd name="T14" fmla="*/ 0 w 45"/>
                <a:gd name="T15" fmla="*/ 26 h 106"/>
                <a:gd name="T16" fmla="*/ 0 w 45"/>
                <a:gd name="T17" fmla="*/ 80 h 106"/>
                <a:gd name="T18" fmla="*/ 5 w 45"/>
                <a:gd name="T19" fmla="*/ 95 h 106"/>
                <a:gd name="T20" fmla="*/ 11 w 45"/>
                <a:gd name="T21" fmla="*/ 106 h 106"/>
                <a:gd name="T22" fmla="*/ 34 w 45"/>
                <a:gd name="T23" fmla="*/ 106 h 106"/>
                <a:gd name="T24" fmla="*/ 40 w 45"/>
                <a:gd name="T25" fmla="*/ 95 h 106"/>
                <a:gd name="T26" fmla="*/ 40 w 45"/>
                <a:gd name="T27" fmla="*/ 80 h 106"/>
                <a:gd name="T28" fmla="*/ 45 w 45"/>
                <a:gd name="T29" fmla="*/ 80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939" y="8705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26 h 121"/>
                <a:gd name="T6" fmla="*/ 39 w 45"/>
                <a:gd name="T7" fmla="*/ 15 h 121"/>
                <a:gd name="T8" fmla="*/ 34 w 45"/>
                <a:gd name="T9" fmla="*/ 15 h 121"/>
                <a:gd name="T10" fmla="*/ 27 w 45"/>
                <a:gd name="T11" fmla="*/ 0 h 121"/>
                <a:gd name="T12" fmla="*/ 16 w 45"/>
                <a:gd name="T13" fmla="*/ 0 h 121"/>
                <a:gd name="T14" fmla="*/ 16 w 45"/>
                <a:gd name="T15" fmla="*/ 15 h 121"/>
                <a:gd name="T16" fmla="*/ 11 w 45"/>
                <a:gd name="T17" fmla="*/ 15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11 w 45"/>
                <a:gd name="T27" fmla="*/ 106 h 121"/>
                <a:gd name="T28" fmla="*/ 16 w 45"/>
                <a:gd name="T29" fmla="*/ 121 h 121"/>
                <a:gd name="T30" fmla="*/ 34 w 45"/>
                <a:gd name="T31" fmla="*/ 121 h 121"/>
                <a:gd name="T32" fmla="*/ 34 w 45"/>
                <a:gd name="T33" fmla="*/ 106 h 121"/>
                <a:gd name="T34" fmla="*/ 39 w 45"/>
                <a:gd name="T35" fmla="*/ 106 h 121"/>
                <a:gd name="T36" fmla="*/ 39 w 45"/>
                <a:gd name="T37" fmla="*/ 95 h 121"/>
                <a:gd name="T38" fmla="*/ 45 w 45"/>
                <a:gd name="T39" fmla="*/ 95 h 121"/>
                <a:gd name="T40" fmla="*/ 45 w 45"/>
                <a:gd name="T41" fmla="*/ 79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928" y="997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15 h 106"/>
                <a:gd name="T4" fmla="*/ 41 w 45"/>
                <a:gd name="T5" fmla="*/ 15 h 106"/>
                <a:gd name="T6" fmla="*/ 34 w 45"/>
                <a:gd name="T7" fmla="*/ 0 h 106"/>
                <a:gd name="T8" fmla="*/ 18 w 45"/>
                <a:gd name="T9" fmla="*/ 0 h 106"/>
                <a:gd name="T10" fmla="*/ 12 w 45"/>
                <a:gd name="T11" fmla="*/ 15 h 106"/>
                <a:gd name="T12" fmla="*/ 7 w 45"/>
                <a:gd name="T13" fmla="*/ 15 h 106"/>
                <a:gd name="T14" fmla="*/ 7 w 45"/>
                <a:gd name="T15" fmla="*/ 42 h 106"/>
                <a:gd name="T16" fmla="*/ 0 w 45"/>
                <a:gd name="T17" fmla="*/ 42 h 106"/>
                <a:gd name="T18" fmla="*/ 0 w 45"/>
                <a:gd name="T19" fmla="*/ 68 h 106"/>
                <a:gd name="T20" fmla="*/ 7 w 45"/>
                <a:gd name="T21" fmla="*/ 80 h 106"/>
                <a:gd name="T22" fmla="*/ 7 w 45"/>
                <a:gd name="T23" fmla="*/ 95 h 106"/>
                <a:gd name="T24" fmla="*/ 12 w 45"/>
                <a:gd name="T25" fmla="*/ 106 h 106"/>
                <a:gd name="T26" fmla="*/ 41 w 45"/>
                <a:gd name="T27" fmla="*/ 106 h 106"/>
                <a:gd name="T28" fmla="*/ 45 w 45"/>
                <a:gd name="T29" fmla="*/ 95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15"/>
                  </a:lnTo>
                  <a:lnTo>
                    <a:pt x="41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06"/>
                  </a:lnTo>
                  <a:lnTo>
                    <a:pt x="41" y="106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5842" y="10198"/>
              <a:ext cx="71" cy="71"/>
            </a:xfrm>
            <a:custGeom>
              <a:avLst/>
              <a:gdLst>
                <a:gd name="T0" fmla="*/ 47 w 47"/>
                <a:gd name="T1" fmla="*/ 57 h 122"/>
                <a:gd name="T2" fmla="*/ 47 w 47"/>
                <a:gd name="T3" fmla="*/ 42 h 122"/>
                <a:gd name="T4" fmla="*/ 40 w 47"/>
                <a:gd name="T5" fmla="*/ 30 h 122"/>
                <a:gd name="T6" fmla="*/ 40 w 47"/>
                <a:gd name="T7" fmla="*/ 15 h 122"/>
                <a:gd name="T8" fmla="*/ 29 w 47"/>
                <a:gd name="T9" fmla="*/ 15 h 122"/>
                <a:gd name="T10" fmla="*/ 29 w 47"/>
                <a:gd name="T11" fmla="*/ 0 h 122"/>
                <a:gd name="T12" fmla="*/ 18 w 47"/>
                <a:gd name="T13" fmla="*/ 0 h 122"/>
                <a:gd name="T14" fmla="*/ 12 w 47"/>
                <a:gd name="T15" fmla="*/ 15 h 122"/>
                <a:gd name="T16" fmla="*/ 7 w 47"/>
                <a:gd name="T17" fmla="*/ 15 h 122"/>
                <a:gd name="T18" fmla="*/ 7 w 47"/>
                <a:gd name="T19" fmla="*/ 30 h 122"/>
                <a:gd name="T20" fmla="*/ 0 w 47"/>
                <a:gd name="T21" fmla="*/ 30 h 122"/>
                <a:gd name="T22" fmla="*/ 0 w 47"/>
                <a:gd name="T23" fmla="*/ 95 h 122"/>
                <a:gd name="T24" fmla="*/ 7 w 47"/>
                <a:gd name="T25" fmla="*/ 95 h 122"/>
                <a:gd name="T26" fmla="*/ 7 w 47"/>
                <a:gd name="T27" fmla="*/ 110 h 122"/>
                <a:gd name="T28" fmla="*/ 12 w 47"/>
                <a:gd name="T29" fmla="*/ 110 h 122"/>
                <a:gd name="T30" fmla="*/ 12 w 47"/>
                <a:gd name="T31" fmla="*/ 122 h 122"/>
                <a:gd name="T32" fmla="*/ 29 w 47"/>
                <a:gd name="T33" fmla="*/ 122 h 122"/>
                <a:gd name="T34" fmla="*/ 36 w 47"/>
                <a:gd name="T35" fmla="*/ 110 h 122"/>
                <a:gd name="T36" fmla="*/ 40 w 47"/>
                <a:gd name="T37" fmla="*/ 110 h 122"/>
                <a:gd name="T38" fmla="*/ 40 w 47"/>
                <a:gd name="T39" fmla="*/ 95 h 122"/>
                <a:gd name="T40" fmla="*/ 47 w 47"/>
                <a:gd name="T41" fmla="*/ 84 h 122"/>
                <a:gd name="T42" fmla="*/ 47 w 47"/>
                <a:gd name="T43" fmla="*/ 68 h 122"/>
                <a:gd name="T44" fmla="*/ 47 w 47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7"/>
                  </a:moveTo>
                  <a:lnTo>
                    <a:pt x="47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2" y="110"/>
                  </a:lnTo>
                  <a:lnTo>
                    <a:pt x="12" y="122"/>
                  </a:lnTo>
                  <a:lnTo>
                    <a:pt x="29" y="122"/>
                  </a:lnTo>
                  <a:lnTo>
                    <a:pt x="36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7341" y="612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1 w 45"/>
                <a:gd name="T5" fmla="*/ 11 h 121"/>
                <a:gd name="T6" fmla="*/ 34 w 45"/>
                <a:gd name="T7" fmla="*/ 11 h 121"/>
                <a:gd name="T8" fmla="*/ 34 w 45"/>
                <a:gd name="T9" fmla="*/ 0 h 121"/>
                <a:gd name="T10" fmla="*/ 18 w 45"/>
                <a:gd name="T11" fmla="*/ 0 h 121"/>
                <a:gd name="T12" fmla="*/ 12 w 45"/>
                <a:gd name="T13" fmla="*/ 11 h 121"/>
                <a:gd name="T14" fmla="*/ 7 w 45"/>
                <a:gd name="T15" fmla="*/ 11 h 121"/>
                <a:gd name="T16" fmla="*/ 7 w 45"/>
                <a:gd name="T17" fmla="*/ 26 h 121"/>
                <a:gd name="T18" fmla="*/ 0 w 45"/>
                <a:gd name="T19" fmla="*/ 42 h 121"/>
                <a:gd name="T20" fmla="*/ 0 w 45"/>
                <a:gd name="T21" fmla="*/ 80 h 121"/>
                <a:gd name="T22" fmla="*/ 7 w 45"/>
                <a:gd name="T23" fmla="*/ 95 h 121"/>
                <a:gd name="T24" fmla="*/ 7 w 45"/>
                <a:gd name="T25" fmla="*/ 106 h 121"/>
                <a:gd name="T26" fmla="*/ 18 w 45"/>
                <a:gd name="T27" fmla="*/ 106 h 121"/>
                <a:gd name="T28" fmla="*/ 23 w 45"/>
                <a:gd name="T29" fmla="*/ 121 h 121"/>
                <a:gd name="T30" fmla="*/ 29 w 45"/>
                <a:gd name="T31" fmla="*/ 106 h 121"/>
                <a:gd name="T32" fmla="*/ 41 w 45"/>
                <a:gd name="T33" fmla="*/ 106 h 121"/>
                <a:gd name="T34" fmla="*/ 41 w 45"/>
                <a:gd name="T35" fmla="*/ 95 h 121"/>
                <a:gd name="T36" fmla="*/ 45 w 45"/>
                <a:gd name="T37" fmla="*/ 95 h 121"/>
                <a:gd name="T38" fmla="*/ 45 w 45"/>
                <a:gd name="T39" fmla="*/ 68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8" y="106"/>
                  </a:lnTo>
                  <a:lnTo>
                    <a:pt x="23" y="121"/>
                  </a:lnTo>
                  <a:lnTo>
                    <a:pt x="29" y="106"/>
                  </a:lnTo>
                  <a:lnTo>
                    <a:pt x="41" y="106"/>
                  </a:lnTo>
                  <a:lnTo>
                    <a:pt x="41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776" y="9525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42 h 122"/>
                <a:gd name="T4" fmla="*/ 39 w 45"/>
                <a:gd name="T5" fmla="*/ 27 h 122"/>
                <a:gd name="T6" fmla="*/ 39 w 45"/>
                <a:gd name="T7" fmla="*/ 16 h 122"/>
                <a:gd name="T8" fmla="*/ 27 w 45"/>
                <a:gd name="T9" fmla="*/ 16 h 122"/>
                <a:gd name="T10" fmla="*/ 27 w 45"/>
                <a:gd name="T11" fmla="*/ 0 h 122"/>
                <a:gd name="T12" fmla="*/ 16 w 45"/>
                <a:gd name="T13" fmla="*/ 0 h 122"/>
                <a:gd name="T14" fmla="*/ 11 w 45"/>
                <a:gd name="T15" fmla="*/ 16 h 122"/>
                <a:gd name="T16" fmla="*/ 5 w 45"/>
                <a:gd name="T17" fmla="*/ 16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11 h 122"/>
                <a:gd name="T28" fmla="*/ 11 w 45"/>
                <a:gd name="T29" fmla="*/ 111 h 122"/>
                <a:gd name="T30" fmla="*/ 11 w 45"/>
                <a:gd name="T31" fmla="*/ 122 h 122"/>
                <a:gd name="T32" fmla="*/ 27 w 45"/>
                <a:gd name="T33" fmla="*/ 122 h 122"/>
                <a:gd name="T34" fmla="*/ 34 w 45"/>
                <a:gd name="T35" fmla="*/ 111 h 122"/>
                <a:gd name="T36" fmla="*/ 39 w 45"/>
                <a:gd name="T37" fmla="*/ 111 h 122"/>
                <a:gd name="T38" fmla="*/ 39 w 45"/>
                <a:gd name="T39" fmla="*/ 95 h 122"/>
                <a:gd name="T40" fmla="*/ 45 w 45"/>
                <a:gd name="T41" fmla="*/ 84 h 122"/>
                <a:gd name="T42" fmla="*/ 45 w 45"/>
                <a:gd name="T43" fmla="*/ 69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42"/>
                  </a:lnTo>
                  <a:lnTo>
                    <a:pt x="39" y="27"/>
                  </a:lnTo>
                  <a:lnTo>
                    <a:pt x="39" y="16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11" y="111"/>
                  </a:lnTo>
                  <a:lnTo>
                    <a:pt x="11" y="122"/>
                  </a:lnTo>
                  <a:lnTo>
                    <a:pt x="27" y="122"/>
                  </a:lnTo>
                  <a:lnTo>
                    <a:pt x="34" y="111"/>
                  </a:lnTo>
                  <a:lnTo>
                    <a:pt x="39" y="111"/>
                  </a:lnTo>
                  <a:lnTo>
                    <a:pt x="39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6099" y="997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15 h 106"/>
                <a:gd name="T4" fmla="*/ 38 w 45"/>
                <a:gd name="T5" fmla="*/ 15 h 106"/>
                <a:gd name="T6" fmla="*/ 38 w 45"/>
                <a:gd name="T7" fmla="*/ 0 h 106"/>
                <a:gd name="T8" fmla="*/ 11 w 45"/>
                <a:gd name="T9" fmla="*/ 0 h 106"/>
                <a:gd name="T10" fmla="*/ 11 w 45"/>
                <a:gd name="T11" fmla="*/ 15 h 106"/>
                <a:gd name="T12" fmla="*/ 5 w 45"/>
                <a:gd name="T13" fmla="*/ 15 h 106"/>
                <a:gd name="T14" fmla="*/ 5 w 45"/>
                <a:gd name="T15" fmla="*/ 27 h 106"/>
                <a:gd name="T16" fmla="*/ 0 w 45"/>
                <a:gd name="T17" fmla="*/ 42 h 106"/>
                <a:gd name="T18" fmla="*/ 0 w 45"/>
                <a:gd name="T19" fmla="*/ 68 h 106"/>
                <a:gd name="T20" fmla="*/ 5 w 45"/>
                <a:gd name="T21" fmla="*/ 80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8 w 45"/>
                <a:gd name="T29" fmla="*/ 106 h 106"/>
                <a:gd name="T30" fmla="*/ 38 w 45"/>
                <a:gd name="T31" fmla="*/ 95 h 106"/>
                <a:gd name="T32" fmla="*/ 45 w 45"/>
                <a:gd name="T33" fmla="*/ 95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15"/>
                  </a:lnTo>
                  <a:lnTo>
                    <a:pt x="38" y="15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8" y="106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6450" y="8328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16 h 107"/>
                <a:gd name="T6" fmla="*/ 34 w 45"/>
                <a:gd name="T7" fmla="*/ 0 h 107"/>
                <a:gd name="T8" fmla="*/ 11 w 45"/>
                <a:gd name="T9" fmla="*/ 0 h 107"/>
                <a:gd name="T10" fmla="*/ 11 w 45"/>
                <a:gd name="T11" fmla="*/ 16 h 107"/>
                <a:gd name="T12" fmla="*/ 5 w 45"/>
                <a:gd name="T13" fmla="*/ 16 h 107"/>
                <a:gd name="T14" fmla="*/ 5 w 45"/>
                <a:gd name="T15" fmla="*/ 27 h 107"/>
                <a:gd name="T16" fmla="*/ 0 w 45"/>
                <a:gd name="T17" fmla="*/ 27 h 107"/>
                <a:gd name="T18" fmla="*/ 0 w 45"/>
                <a:gd name="T19" fmla="*/ 80 h 107"/>
                <a:gd name="T20" fmla="*/ 5 w 45"/>
                <a:gd name="T21" fmla="*/ 80 h 107"/>
                <a:gd name="T22" fmla="*/ 5 w 45"/>
                <a:gd name="T23" fmla="*/ 95 h 107"/>
                <a:gd name="T24" fmla="*/ 11 w 45"/>
                <a:gd name="T25" fmla="*/ 95 h 107"/>
                <a:gd name="T26" fmla="*/ 11 w 45"/>
                <a:gd name="T27" fmla="*/ 107 h 107"/>
                <a:gd name="T28" fmla="*/ 34 w 45"/>
                <a:gd name="T29" fmla="*/ 107 h 107"/>
                <a:gd name="T30" fmla="*/ 40 w 45"/>
                <a:gd name="T31" fmla="*/ 95 h 107"/>
                <a:gd name="T32" fmla="*/ 45 w 45"/>
                <a:gd name="T33" fmla="*/ 80 h 107"/>
                <a:gd name="T34" fmla="*/ 45 w 45"/>
                <a:gd name="T35" fmla="*/ 69 h 107"/>
                <a:gd name="T36" fmla="*/ 45 w 45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458" y="9324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42 h 122"/>
                <a:gd name="T4" fmla="*/ 38 w 44"/>
                <a:gd name="T5" fmla="*/ 27 h 122"/>
                <a:gd name="T6" fmla="*/ 38 w 44"/>
                <a:gd name="T7" fmla="*/ 15 h 122"/>
                <a:gd name="T8" fmla="*/ 33 w 44"/>
                <a:gd name="T9" fmla="*/ 15 h 122"/>
                <a:gd name="T10" fmla="*/ 27 w 44"/>
                <a:gd name="T11" fmla="*/ 0 h 122"/>
                <a:gd name="T12" fmla="*/ 11 w 44"/>
                <a:gd name="T13" fmla="*/ 0 h 122"/>
                <a:gd name="T14" fmla="*/ 11 w 44"/>
                <a:gd name="T15" fmla="*/ 15 h 122"/>
                <a:gd name="T16" fmla="*/ 4 w 44"/>
                <a:gd name="T17" fmla="*/ 15 h 122"/>
                <a:gd name="T18" fmla="*/ 0 w 44"/>
                <a:gd name="T19" fmla="*/ 27 h 122"/>
                <a:gd name="T20" fmla="*/ 0 w 44"/>
                <a:gd name="T21" fmla="*/ 95 h 122"/>
                <a:gd name="T22" fmla="*/ 4 w 44"/>
                <a:gd name="T23" fmla="*/ 95 h 122"/>
                <a:gd name="T24" fmla="*/ 4 w 44"/>
                <a:gd name="T25" fmla="*/ 106 h 122"/>
                <a:gd name="T26" fmla="*/ 11 w 44"/>
                <a:gd name="T27" fmla="*/ 106 h 122"/>
                <a:gd name="T28" fmla="*/ 16 w 44"/>
                <a:gd name="T29" fmla="*/ 122 h 122"/>
                <a:gd name="T30" fmla="*/ 27 w 44"/>
                <a:gd name="T31" fmla="*/ 122 h 122"/>
                <a:gd name="T32" fmla="*/ 27 w 44"/>
                <a:gd name="T33" fmla="*/ 106 h 122"/>
                <a:gd name="T34" fmla="*/ 33 w 44"/>
                <a:gd name="T35" fmla="*/ 106 h 122"/>
                <a:gd name="T36" fmla="*/ 38 w 44"/>
                <a:gd name="T37" fmla="*/ 95 h 122"/>
                <a:gd name="T38" fmla="*/ 44 w 44"/>
                <a:gd name="T39" fmla="*/ 80 h 122"/>
                <a:gd name="T40" fmla="*/ 44 w 44"/>
                <a:gd name="T41" fmla="*/ 68 h 122"/>
                <a:gd name="T42" fmla="*/ 44 w 44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42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6"/>
                  </a:lnTo>
                  <a:lnTo>
                    <a:pt x="33" y="106"/>
                  </a:lnTo>
                  <a:lnTo>
                    <a:pt x="38" y="95"/>
                  </a:lnTo>
                  <a:lnTo>
                    <a:pt x="44" y="80"/>
                  </a:lnTo>
                  <a:lnTo>
                    <a:pt x="44" y="68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571" y="986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40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5 w 45"/>
                <a:gd name="T13" fmla="*/ 26 h 106"/>
                <a:gd name="T14" fmla="*/ 0 w 45"/>
                <a:gd name="T15" fmla="*/ 41 h 106"/>
                <a:gd name="T16" fmla="*/ 0 w 45"/>
                <a:gd name="T17" fmla="*/ 68 h 106"/>
                <a:gd name="T18" fmla="*/ 5 w 45"/>
                <a:gd name="T19" fmla="*/ 68 h 106"/>
                <a:gd name="T20" fmla="*/ 5 w 45"/>
                <a:gd name="T21" fmla="*/ 95 h 106"/>
                <a:gd name="T22" fmla="*/ 11 w 45"/>
                <a:gd name="T23" fmla="*/ 95 h 106"/>
                <a:gd name="T24" fmla="*/ 11 w 45"/>
                <a:gd name="T25" fmla="*/ 106 h 106"/>
                <a:gd name="T26" fmla="*/ 34 w 45"/>
                <a:gd name="T27" fmla="*/ 106 h 106"/>
                <a:gd name="T28" fmla="*/ 40 w 45"/>
                <a:gd name="T29" fmla="*/ 95 h 106"/>
                <a:gd name="T30" fmla="*/ 45 w 45"/>
                <a:gd name="T31" fmla="*/ 79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950" y="9742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6 w 51"/>
                <a:gd name="T3" fmla="*/ 38 h 106"/>
                <a:gd name="T4" fmla="*/ 46 w 51"/>
                <a:gd name="T5" fmla="*/ 11 h 106"/>
                <a:gd name="T6" fmla="*/ 40 w 51"/>
                <a:gd name="T7" fmla="*/ 11 h 106"/>
                <a:gd name="T8" fmla="*/ 40 w 51"/>
                <a:gd name="T9" fmla="*/ 0 h 106"/>
                <a:gd name="T10" fmla="*/ 13 w 51"/>
                <a:gd name="T11" fmla="*/ 0 h 106"/>
                <a:gd name="T12" fmla="*/ 13 w 51"/>
                <a:gd name="T13" fmla="*/ 11 h 106"/>
                <a:gd name="T14" fmla="*/ 6 w 51"/>
                <a:gd name="T15" fmla="*/ 11 h 106"/>
                <a:gd name="T16" fmla="*/ 6 w 51"/>
                <a:gd name="T17" fmla="*/ 38 h 106"/>
                <a:gd name="T18" fmla="*/ 0 w 51"/>
                <a:gd name="T19" fmla="*/ 53 h 106"/>
                <a:gd name="T20" fmla="*/ 6 w 51"/>
                <a:gd name="T21" fmla="*/ 68 h 106"/>
                <a:gd name="T22" fmla="*/ 6 w 51"/>
                <a:gd name="T23" fmla="*/ 95 h 106"/>
                <a:gd name="T24" fmla="*/ 13 w 51"/>
                <a:gd name="T25" fmla="*/ 95 h 106"/>
                <a:gd name="T26" fmla="*/ 13 w 51"/>
                <a:gd name="T27" fmla="*/ 106 h 106"/>
                <a:gd name="T28" fmla="*/ 40 w 51"/>
                <a:gd name="T29" fmla="*/ 106 h 106"/>
                <a:gd name="T30" fmla="*/ 40 w 51"/>
                <a:gd name="T31" fmla="*/ 95 h 106"/>
                <a:gd name="T32" fmla="*/ 46 w 51"/>
                <a:gd name="T33" fmla="*/ 95 h 106"/>
                <a:gd name="T34" fmla="*/ 46 w 51"/>
                <a:gd name="T35" fmla="*/ 68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6" y="38"/>
                  </a:lnTo>
                  <a:lnTo>
                    <a:pt x="46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38"/>
                  </a:lnTo>
                  <a:lnTo>
                    <a:pt x="0" y="53"/>
                  </a:lnTo>
                  <a:lnTo>
                    <a:pt x="6" y="68"/>
                  </a:lnTo>
                  <a:lnTo>
                    <a:pt x="6" y="95"/>
                  </a:lnTo>
                  <a:lnTo>
                    <a:pt x="13" y="95"/>
                  </a:lnTo>
                  <a:lnTo>
                    <a:pt x="13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065" y="1001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3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6 w 45"/>
                <a:gd name="T13" fmla="*/ 11 h 106"/>
                <a:gd name="T14" fmla="*/ 6 w 45"/>
                <a:gd name="T15" fmla="*/ 26 h 106"/>
                <a:gd name="T16" fmla="*/ 0 w 45"/>
                <a:gd name="T17" fmla="*/ 38 h 106"/>
                <a:gd name="T18" fmla="*/ 0 w 45"/>
                <a:gd name="T19" fmla="*/ 80 h 106"/>
                <a:gd name="T20" fmla="*/ 6 w 45"/>
                <a:gd name="T21" fmla="*/ 80 h 106"/>
                <a:gd name="T22" fmla="*/ 6 w 45"/>
                <a:gd name="T23" fmla="*/ 91 h 106"/>
                <a:gd name="T24" fmla="*/ 11 w 45"/>
                <a:gd name="T25" fmla="*/ 91 h 106"/>
                <a:gd name="T26" fmla="*/ 11 w 45"/>
                <a:gd name="T27" fmla="*/ 106 h 106"/>
                <a:gd name="T28" fmla="*/ 33 w 45"/>
                <a:gd name="T29" fmla="*/ 106 h 106"/>
                <a:gd name="T30" fmla="*/ 40 w 45"/>
                <a:gd name="T31" fmla="*/ 91 h 106"/>
                <a:gd name="T32" fmla="*/ 45 w 45"/>
                <a:gd name="T33" fmla="*/ 80 h 106"/>
                <a:gd name="T34" fmla="*/ 45 w 45"/>
                <a:gd name="T35" fmla="*/ 64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1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622" y="9822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42 h 110"/>
                <a:gd name="T4" fmla="*/ 40 w 45"/>
                <a:gd name="T5" fmla="*/ 26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5 w 45"/>
                <a:gd name="T15" fmla="*/ 15 h 110"/>
                <a:gd name="T16" fmla="*/ 0 w 45"/>
                <a:gd name="T17" fmla="*/ 26 h 110"/>
                <a:gd name="T18" fmla="*/ 0 w 45"/>
                <a:gd name="T19" fmla="*/ 83 h 110"/>
                <a:gd name="T20" fmla="*/ 5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3 h 110"/>
                <a:gd name="T32" fmla="*/ 45 w 45"/>
                <a:gd name="T33" fmla="*/ 68 h 110"/>
                <a:gd name="T34" fmla="*/ 45 w 45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018" y="6862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42 h 121"/>
                <a:gd name="T4" fmla="*/ 40 w 46"/>
                <a:gd name="T5" fmla="*/ 42 h 121"/>
                <a:gd name="T6" fmla="*/ 40 w 46"/>
                <a:gd name="T7" fmla="*/ 11 h 121"/>
                <a:gd name="T8" fmla="*/ 35 w 46"/>
                <a:gd name="T9" fmla="*/ 11 h 121"/>
                <a:gd name="T10" fmla="*/ 28 w 46"/>
                <a:gd name="T11" fmla="*/ 0 h 121"/>
                <a:gd name="T12" fmla="*/ 11 w 46"/>
                <a:gd name="T13" fmla="*/ 0 h 121"/>
                <a:gd name="T14" fmla="*/ 6 w 46"/>
                <a:gd name="T15" fmla="*/ 11 h 121"/>
                <a:gd name="T16" fmla="*/ 0 w 46"/>
                <a:gd name="T17" fmla="*/ 11 h 121"/>
                <a:gd name="T18" fmla="*/ 0 w 46"/>
                <a:gd name="T19" fmla="*/ 95 h 121"/>
                <a:gd name="T20" fmla="*/ 6 w 46"/>
                <a:gd name="T21" fmla="*/ 106 h 121"/>
                <a:gd name="T22" fmla="*/ 11 w 46"/>
                <a:gd name="T23" fmla="*/ 106 h 121"/>
                <a:gd name="T24" fmla="*/ 17 w 46"/>
                <a:gd name="T25" fmla="*/ 121 h 121"/>
                <a:gd name="T26" fmla="*/ 28 w 46"/>
                <a:gd name="T27" fmla="*/ 121 h 121"/>
                <a:gd name="T28" fmla="*/ 28 w 46"/>
                <a:gd name="T29" fmla="*/ 106 h 121"/>
                <a:gd name="T30" fmla="*/ 35 w 46"/>
                <a:gd name="T31" fmla="*/ 106 h 121"/>
                <a:gd name="T32" fmla="*/ 40 w 46"/>
                <a:gd name="T33" fmla="*/ 95 h 121"/>
                <a:gd name="T34" fmla="*/ 40 w 46"/>
                <a:gd name="T35" fmla="*/ 80 h 121"/>
                <a:gd name="T36" fmla="*/ 46 w 46"/>
                <a:gd name="T37" fmla="*/ 68 h 121"/>
                <a:gd name="T38" fmla="*/ 46 w 46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42"/>
                  </a:lnTo>
                  <a:lnTo>
                    <a:pt x="40" y="42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28" y="121"/>
                  </a:lnTo>
                  <a:lnTo>
                    <a:pt x="28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6354" y="9970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40 w 45"/>
                <a:gd name="T5" fmla="*/ 27 h 122"/>
                <a:gd name="T6" fmla="*/ 40 w 45"/>
                <a:gd name="T7" fmla="*/ 15 h 122"/>
                <a:gd name="T8" fmla="*/ 29 w 45"/>
                <a:gd name="T9" fmla="*/ 15 h 122"/>
                <a:gd name="T10" fmla="*/ 29 w 45"/>
                <a:gd name="T11" fmla="*/ 0 h 122"/>
                <a:gd name="T12" fmla="*/ 17 w 45"/>
                <a:gd name="T13" fmla="*/ 0 h 122"/>
                <a:gd name="T14" fmla="*/ 11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6 h 122"/>
                <a:gd name="T28" fmla="*/ 11 w 45"/>
                <a:gd name="T29" fmla="*/ 106 h 122"/>
                <a:gd name="T30" fmla="*/ 11 w 45"/>
                <a:gd name="T31" fmla="*/ 122 h 122"/>
                <a:gd name="T32" fmla="*/ 29 w 45"/>
                <a:gd name="T33" fmla="*/ 122 h 122"/>
                <a:gd name="T34" fmla="*/ 33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80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5541" y="9769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41 h 106"/>
                <a:gd name="T4" fmla="*/ 40 w 46"/>
                <a:gd name="T5" fmla="*/ 26 h 106"/>
                <a:gd name="T6" fmla="*/ 40 w 46"/>
                <a:gd name="T7" fmla="*/ 11 h 106"/>
                <a:gd name="T8" fmla="*/ 35 w 46"/>
                <a:gd name="T9" fmla="*/ 0 h 106"/>
                <a:gd name="T10" fmla="*/ 13 w 46"/>
                <a:gd name="T11" fmla="*/ 0 h 106"/>
                <a:gd name="T12" fmla="*/ 6 w 46"/>
                <a:gd name="T13" fmla="*/ 11 h 106"/>
                <a:gd name="T14" fmla="*/ 0 w 46"/>
                <a:gd name="T15" fmla="*/ 26 h 106"/>
                <a:gd name="T16" fmla="*/ 0 w 46"/>
                <a:gd name="T17" fmla="*/ 79 h 106"/>
                <a:gd name="T18" fmla="*/ 6 w 46"/>
                <a:gd name="T19" fmla="*/ 95 h 106"/>
                <a:gd name="T20" fmla="*/ 13 w 46"/>
                <a:gd name="T21" fmla="*/ 106 h 106"/>
                <a:gd name="T22" fmla="*/ 35 w 46"/>
                <a:gd name="T23" fmla="*/ 106 h 106"/>
                <a:gd name="T24" fmla="*/ 40 w 46"/>
                <a:gd name="T25" fmla="*/ 95 h 106"/>
                <a:gd name="T26" fmla="*/ 40 w 46"/>
                <a:gd name="T27" fmla="*/ 79 h 106"/>
                <a:gd name="T28" fmla="*/ 46 w 46"/>
                <a:gd name="T29" fmla="*/ 79 h 106"/>
                <a:gd name="T30" fmla="*/ 46 w 46"/>
                <a:gd name="T31" fmla="*/ 68 h 106"/>
                <a:gd name="T32" fmla="*/ 46 w 46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41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13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6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6530" y="845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39 w 45"/>
                <a:gd name="T5" fmla="*/ 27 h 106"/>
                <a:gd name="T6" fmla="*/ 39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7 h 106"/>
                <a:gd name="T18" fmla="*/ 0 w 45"/>
                <a:gd name="T19" fmla="*/ 80 h 106"/>
                <a:gd name="T20" fmla="*/ 5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39 w 45"/>
                <a:gd name="T29" fmla="*/ 95 h 106"/>
                <a:gd name="T30" fmla="*/ 39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39" y="27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39" y="95"/>
                  </a:lnTo>
                  <a:lnTo>
                    <a:pt x="39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6171" y="8317"/>
              <a:ext cx="71" cy="71"/>
            </a:xfrm>
            <a:custGeom>
              <a:avLst/>
              <a:gdLst>
                <a:gd name="T0" fmla="*/ 47 w 47"/>
                <a:gd name="T1" fmla="*/ 53 h 118"/>
                <a:gd name="T2" fmla="*/ 47 w 47"/>
                <a:gd name="T3" fmla="*/ 38 h 118"/>
                <a:gd name="T4" fmla="*/ 40 w 47"/>
                <a:gd name="T5" fmla="*/ 27 h 118"/>
                <a:gd name="T6" fmla="*/ 40 w 47"/>
                <a:gd name="T7" fmla="*/ 11 h 118"/>
                <a:gd name="T8" fmla="*/ 35 w 47"/>
                <a:gd name="T9" fmla="*/ 11 h 118"/>
                <a:gd name="T10" fmla="*/ 29 w 47"/>
                <a:gd name="T11" fmla="*/ 0 h 118"/>
                <a:gd name="T12" fmla="*/ 11 w 47"/>
                <a:gd name="T13" fmla="*/ 0 h 118"/>
                <a:gd name="T14" fmla="*/ 11 w 47"/>
                <a:gd name="T15" fmla="*/ 11 h 118"/>
                <a:gd name="T16" fmla="*/ 6 w 47"/>
                <a:gd name="T17" fmla="*/ 11 h 118"/>
                <a:gd name="T18" fmla="*/ 0 w 47"/>
                <a:gd name="T19" fmla="*/ 27 h 118"/>
                <a:gd name="T20" fmla="*/ 0 w 47"/>
                <a:gd name="T21" fmla="*/ 91 h 118"/>
                <a:gd name="T22" fmla="*/ 6 w 47"/>
                <a:gd name="T23" fmla="*/ 91 h 118"/>
                <a:gd name="T24" fmla="*/ 6 w 47"/>
                <a:gd name="T25" fmla="*/ 106 h 118"/>
                <a:gd name="T26" fmla="*/ 18 w 47"/>
                <a:gd name="T27" fmla="*/ 106 h 118"/>
                <a:gd name="T28" fmla="*/ 24 w 47"/>
                <a:gd name="T29" fmla="*/ 118 h 118"/>
                <a:gd name="T30" fmla="*/ 29 w 47"/>
                <a:gd name="T31" fmla="*/ 106 h 118"/>
                <a:gd name="T32" fmla="*/ 40 w 47"/>
                <a:gd name="T33" fmla="*/ 106 h 118"/>
                <a:gd name="T34" fmla="*/ 40 w 47"/>
                <a:gd name="T35" fmla="*/ 91 h 118"/>
                <a:gd name="T36" fmla="*/ 47 w 47"/>
                <a:gd name="T37" fmla="*/ 80 h 118"/>
                <a:gd name="T38" fmla="*/ 47 w 47"/>
                <a:gd name="T39" fmla="*/ 65 h 118"/>
                <a:gd name="T40" fmla="*/ 47 w 47"/>
                <a:gd name="T4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18">
                  <a:moveTo>
                    <a:pt x="47" y="53"/>
                  </a:moveTo>
                  <a:lnTo>
                    <a:pt x="47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18" y="106"/>
                  </a:lnTo>
                  <a:lnTo>
                    <a:pt x="24" y="118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7" y="80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7109" y="783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5 w 45"/>
                <a:gd name="T13" fmla="*/ 26 h 106"/>
                <a:gd name="T14" fmla="*/ 0 w 45"/>
                <a:gd name="T15" fmla="*/ 42 h 106"/>
                <a:gd name="T16" fmla="*/ 0 w 45"/>
                <a:gd name="T17" fmla="*/ 80 h 106"/>
                <a:gd name="T18" fmla="*/ 5 w 45"/>
                <a:gd name="T19" fmla="*/ 80 h 106"/>
                <a:gd name="T20" fmla="*/ 5 w 45"/>
                <a:gd name="T21" fmla="*/ 106 h 106"/>
                <a:gd name="T22" fmla="*/ 40 w 45"/>
                <a:gd name="T23" fmla="*/ 106 h 106"/>
                <a:gd name="T24" fmla="*/ 40 w 45"/>
                <a:gd name="T25" fmla="*/ 95 h 106"/>
                <a:gd name="T26" fmla="*/ 45 w 45"/>
                <a:gd name="T27" fmla="*/ 80 h 106"/>
                <a:gd name="T28" fmla="*/ 45 w 45"/>
                <a:gd name="T29" fmla="*/ 68 h 106"/>
                <a:gd name="T30" fmla="*/ 45 w 45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889" y="10023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8 w 45"/>
                <a:gd name="T5" fmla="*/ 27 h 122"/>
                <a:gd name="T6" fmla="*/ 38 w 45"/>
                <a:gd name="T7" fmla="*/ 15 h 122"/>
                <a:gd name="T8" fmla="*/ 34 w 45"/>
                <a:gd name="T9" fmla="*/ 15 h 122"/>
                <a:gd name="T10" fmla="*/ 27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10 h 122"/>
                <a:gd name="T28" fmla="*/ 11 w 45"/>
                <a:gd name="T29" fmla="*/ 110 h 122"/>
                <a:gd name="T30" fmla="*/ 16 w 45"/>
                <a:gd name="T31" fmla="*/ 122 h 122"/>
                <a:gd name="T32" fmla="*/ 34 w 45"/>
                <a:gd name="T33" fmla="*/ 122 h 122"/>
                <a:gd name="T34" fmla="*/ 34 w 45"/>
                <a:gd name="T35" fmla="*/ 110 h 122"/>
                <a:gd name="T36" fmla="*/ 38 w 45"/>
                <a:gd name="T37" fmla="*/ 110 h 122"/>
                <a:gd name="T38" fmla="*/ 38 w 45"/>
                <a:gd name="T39" fmla="*/ 95 h 122"/>
                <a:gd name="T40" fmla="*/ 45 w 45"/>
                <a:gd name="T41" fmla="*/ 95 h 122"/>
                <a:gd name="T42" fmla="*/ 45 w 45"/>
                <a:gd name="T43" fmla="*/ 80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5990" y="9419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0 h 106"/>
                <a:gd name="T10" fmla="*/ 11 w 45"/>
                <a:gd name="T11" fmla="*/ 0 h 106"/>
                <a:gd name="T12" fmla="*/ 6 w 45"/>
                <a:gd name="T13" fmla="*/ 11 h 106"/>
                <a:gd name="T14" fmla="*/ 0 w 45"/>
                <a:gd name="T15" fmla="*/ 27 h 106"/>
                <a:gd name="T16" fmla="*/ 0 w 45"/>
                <a:gd name="T17" fmla="*/ 80 h 106"/>
                <a:gd name="T18" fmla="*/ 6 w 45"/>
                <a:gd name="T19" fmla="*/ 95 h 106"/>
                <a:gd name="T20" fmla="*/ 11 w 45"/>
                <a:gd name="T21" fmla="*/ 106 h 106"/>
                <a:gd name="T22" fmla="*/ 34 w 45"/>
                <a:gd name="T23" fmla="*/ 106 h 106"/>
                <a:gd name="T24" fmla="*/ 40 w 45"/>
                <a:gd name="T25" fmla="*/ 95 h 106"/>
                <a:gd name="T26" fmla="*/ 40 w 45"/>
                <a:gd name="T27" fmla="*/ 80 h 106"/>
                <a:gd name="T28" fmla="*/ 45 w 45"/>
                <a:gd name="T29" fmla="*/ 68 h 106"/>
                <a:gd name="T30" fmla="*/ 45 w 45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842" y="9271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42 h 121"/>
                <a:gd name="T4" fmla="*/ 40 w 47"/>
                <a:gd name="T5" fmla="*/ 26 h 121"/>
                <a:gd name="T6" fmla="*/ 40 w 47"/>
                <a:gd name="T7" fmla="*/ 15 h 121"/>
                <a:gd name="T8" fmla="*/ 36 w 47"/>
                <a:gd name="T9" fmla="*/ 15 h 121"/>
                <a:gd name="T10" fmla="*/ 29 w 47"/>
                <a:gd name="T11" fmla="*/ 0 h 121"/>
                <a:gd name="T12" fmla="*/ 12 w 47"/>
                <a:gd name="T13" fmla="*/ 0 h 121"/>
                <a:gd name="T14" fmla="*/ 12 w 47"/>
                <a:gd name="T15" fmla="*/ 15 h 121"/>
                <a:gd name="T16" fmla="*/ 7 w 47"/>
                <a:gd name="T17" fmla="*/ 15 h 121"/>
                <a:gd name="T18" fmla="*/ 7 w 47"/>
                <a:gd name="T19" fmla="*/ 26 h 121"/>
                <a:gd name="T20" fmla="*/ 0 w 47"/>
                <a:gd name="T21" fmla="*/ 26 h 121"/>
                <a:gd name="T22" fmla="*/ 0 w 47"/>
                <a:gd name="T23" fmla="*/ 95 h 121"/>
                <a:gd name="T24" fmla="*/ 7 w 47"/>
                <a:gd name="T25" fmla="*/ 95 h 121"/>
                <a:gd name="T26" fmla="*/ 7 w 47"/>
                <a:gd name="T27" fmla="*/ 106 h 121"/>
                <a:gd name="T28" fmla="*/ 12 w 47"/>
                <a:gd name="T29" fmla="*/ 106 h 121"/>
                <a:gd name="T30" fmla="*/ 12 w 47"/>
                <a:gd name="T31" fmla="*/ 121 h 121"/>
                <a:gd name="T32" fmla="*/ 29 w 47"/>
                <a:gd name="T33" fmla="*/ 121 h 121"/>
                <a:gd name="T34" fmla="*/ 36 w 47"/>
                <a:gd name="T35" fmla="*/ 106 h 121"/>
                <a:gd name="T36" fmla="*/ 40 w 47"/>
                <a:gd name="T37" fmla="*/ 106 h 121"/>
                <a:gd name="T38" fmla="*/ 40 w 47"/>
                <a:gd name="T39" fmla="*/ 95 h 121"/>
                <a:gd name="T40" fmla="*/ 47 w 47"/>
                <a:gd name="T41" fmla="*/ 80 h 121"/>
                <a:gd name="T42" fmla="*/ 47 w 47"/>
                <a:gd name="T43" fmla="*/ 68 h 121"/>
                <a:gd name="T44" fmla="*/ 47 w 47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2" y="121"/>
                  </a:lnTo>
                  <a:lnTo>
                    <a:pt x="29" y="121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893" y="7614"/>
              <a:ext cx="71" cy="71"/>
            </a:xfrm>
            <a:custGeom>
              <a:avLst/>
              <a:gdLst>
                <a:gd name="T0" fmla="*/ 46 w 46"/>
                <a:gd name="T1" fmla="*/ 53 h 107"/>
                <a:gd name="T2" fmla="*/ 46 w 46"/>
                <a:gd name="T3" fmla="*/ 27 h 107"/>
                <a:gd name="T4" fmla="*/ 40 w 46"/>
                <a:gd name="T5" fmla="*/ 27 h 107"/>
                <a:gd name="T6" fmla="*/ 40 w 46"/>
                <a:gd name="T7" fmla="*/ 15 h 107"/>
                <a:gd name="T8" fmla="*/ 35 w 46"/>
                <a:gd name="T9" fmla="*/ 0 h 107"/>
                <a:gd name="T10" fmla="*/ 11 w 46"/>
                <a:gd name="T11" fmla="*/ 0 h 107"/>
                <a:gd name="T12" fmla="*/ 6 w 46"/>
                <a:gd name="T13" fmla="*/ 15 h 107"/>
                <a:gd name="T14" fmla="*/ 0 w 46"/>
                <a:gd name="T15" fmla="*/ 27 h 107"/>
                <a:gd name="T16" fmla="*/ 0 w 46"/>
                <a:gd name="T17" fmla="*/ 80 h 107"/>
                <a:gd name="T18" fmla="*/ 6 w 46"/>
                <a:gd name="T19" fmla="*/ 95 h 107"/>
                <a:gd name="T20" fmla="*/ 11 w 46"/>
                <a:gd name="T21" fmla="*/ 107 h 107"/>
                <a:gd name="T22" fmla="*/ 35 w 46"/>
                <a:gd name="T23" fmla="*/ 107 h 107"/>
                <a:gd name="T24" fmla="*/ 40 w 46"/>
                <a:gd name="T25" fmla="*/ 95 h 107"/>
                <a:gd name="T26" fmla="*/ 40 w 46"/>
                <a:gd name="T27" fmla="*/ 80 h 107"/>
                <a:gd name="T28" fmla="*/ 46 w 46"/>
                <a:gd name="T29" fmla="*/ 80 h 107"/>
                <a:gd name="T30" fmla="*/ 46 w 46"/>
                <a:gd name="T31" fmla="*/ 69 h 107"/>
                <a:gd name="T32" fmla="*/ 46 w 46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07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35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6416" y="8207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2 h 121"/>
                <a:gd name="T4" fmla="*/ 39 w 45"/>
                <a:gd name="T5" fmla="*/ 26 h 121"/>
                <a:gd name="T6" fmla="*/ 34 w 45"/>
                <a:gd name="T7" fmla="*/ 15 h 121"/>
                <a:gd name="T8" fmla="*/ 28 w 45"/>
                <a:gd name="T9" fmla="*/ 15 h 121"/>
                <a:gd name="T10" fmla="*/ 23 w 45"/>
                <a:gd name="T11" fmla="*/ 0 h 121"/>
                <a:gd name="T12" fmla="*/ 16 w 45"/>
                <a:gd name="T13" fmla="*/ 15 h 121"/>
                <a:gd name="T14" fmla="*/ 5 w 45"/>
                <a:gd name="T15" fmla="*/ 15 h 121"/>
                <a:gd name="T16" fmla="*/ 5 w 45"/>
                <a:gd name="T17" fmla="*/ 26 h 121"/>
                <a:gd name="T18" fmla="*/ 0 w 45"/>
                <a:gd name="T19" fmla="*/ 26 h 121"/>
                <a:gd name="T20" fmla="*/ 0 w 45"/>
                <a:gd name="T21" fmla="*/ 95 h 121"/>
                <a:gd name="T22" fmla="*/ 5 w 45"/>
                <a:gd name="T23" fmla="*/ 110 h 121"/>
                <a:gd name="T24" fmla="*/ 12 w 45"/>
                <a:gd name="T25" fmla="*/ 110 h 121"/>
                <a:gd name="T26" fmla="*/ 12 w 45"/>
                <a:gd name="T27" fmla="*/ 121 h 121"/>
                <a:gd name="T28" fmla="*/ 28 w 45"/>
                <a:gd name="T29" fmla="*/ 121 h 121"/>
                <a:gd name="T30" fmla="*/ 34 w 45"/>
                <a:gd name="T31" fmla="*/ 110 h 121"/>
                <a:gd name="T32" fmla="*/ 39 w 45"/>
                <a:gd name="T33" fmla="*/ 110 h 121"/>
                <a:gd name="T34" fmla="*/ 39 w 45"/>
                <a:gd name="T35" fmla="*/ 95 h 121"/>
                <a:gd name="T36" fmla="*/ 45 w 45"/>
                <a:gd name="T37" fmla="*/ 83 h 121"/>
                <a:gd name="T38" fmla="*/ 45 w 45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2"/>
                  </a:lnTo>
                  <a:lnTo>
                    <a:pt x="39" y="26"/>
                  </a:lnTo>
                  <a:lnTo>
                    <a:pt x="34" y="15"/>
                  </a:lnTo>
                  <a:lnTo>
                    <a:pt x="28" y="15"/>
                  </a:lnTo>
                  <a:lnTo>
                    <a:pt x="23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110"/>
                  </a:lnTo>
                  <a:lnTo>
                    <a:pt x="12" y="110"/>
                  </a:lnTo>
                  <a:lnTo>
                    <a:pt x="12" y="121"/>
                  </a:lnTo>
                  <a:lnTo>
                    <a:pt x="28" y="121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9" y="95"/>
                  </a:lnTo>
                  <a:lnTo>
                    <a:pt x="45" y="8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6046" y="8963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38 h 106"/>
                <a:gd name="T4" fmla="*/ 40 w 46"/>
                <a:gd name="T5" fmla="*/ 27 h 106"/>
                <a:gd name="T6" fmla="*/ 40 w 46"/>
                <a:gd name="T7" fmla="*/ 11 h 106"/>
                <a:gd name="T8" fmla="*/ 35 w 46"/>
                <a:gd name="T9" fmla="*/ 11 h 106"/>
                <a:gd name="T10" fmla="*/ 35 w 46"/>
                <a:gd name="T11" fmla="*/ 0 h 106"/>
                <a:gd name="T12" fmla="*/ 6 w 46"/>
                <a:gd name="T13" fmla="*/ 0 h 106"/>
                <a:gd name="T14" fmla="*/ 6 w 46"/>
                <a:gd name="T15" fmla="*/ 11 h 106"/>
                <a:gd name="T16" fmla="*/ 0 w 46"/>
                <a:gd name="T17" fmla="*/ 11 h 106"/>
                <a:gd name="T18" fmla="*/ 0 w 46"/>
                <a:gd name="T19" fmla="*/ 91 h 106"/>
                <a:gd name="T20" fmla="*/ 6 w 46"/>
                <a:gd name="T21" fmla="*/ 91 h 106"/>
                <a:gd name="T22" fmla="*/ 6 w 46"/>
                <a:gd name="T23" fmla="*/ 106 h 106"/>
                <a:gd name="T24" fmla="*/ 35 w 46"/>
                <a:gd name="T25" fmla="*/ 106 h 106"/>
                <a:gd name="T26" fmla="*/ 35 w 46"/>
                <a:gd name="T27" fmla="*/ 91 h 106"/>
                <a:gd name="T28" fmla="*/ 40 w 46"/>
                <a:gd name="T29" fmla="*/ 91 h 106"/>
                <a:gd name="T30" fmla="*/ 40 w 46"/>
                <a:gd name="T31" fmla="*/ 80 h 106"/>
                <a:gd name="T32" fmla="*/ 46 w 46"/>
                <a:gd name="T33" fmla="*/ 65 h 106"/>
                <a:gd name="T34" fmla="*/ 46 w 46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35" y="106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6" y="65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6035" y="9864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26 h 121"/>
                <a:gd name="T6" fmla="*/ 40 w 46"/>
                <a:gd name="T7" fmla="*/ 11 h 121"/>
                <a:gd name="T8" fmla="*/ 35 w 46"/>
                <a:gd name="T9" fmla="*/ 11 h 121"/>
                <a:gd name="T10" fmla="*/ 29 w 46"/>
                <a:gd name="T11" fmla="*/ 0 h 121"/>
                <a:gd name="T12" fmla="*/ 17 w 46"/>
                <a:gd name="T13" fmla="*/ 0 h 121"/>
                <a:gd name="T14" fmla="*/ 17 w 46"/>
                <a:gd name="T15" fmla="*/ 11 h 121"/>
                <a:gd name="T16" fmla="*/ 11 w 46"/>
                <a:gd name="T17" fmla="*/ 11 h 121"/>
                <a:gd name="T18" fmla="*/ 6 w 46"/>
                <a:gd name="T19" fmla="*/ 26 h 121"/>
                <a:gd name="T20" fmla="*/ 0 w 46"/>
                <a:gd name="T21" fmla="*/ 41 h 121"/>
                <a:gd name="T22" fmla="*/ 0 w 46"/>
                <a:gd name="T23" fmla="*/ 79 h 121"/>
                <a:gd name="T24" fmla="*/ 6 w 46"/>
                <a:gd name="T25" fmla="*/ 95 h 121"/>
                <a:gd name="T26" fmla="*/ 11 w 46"/>
                <a:gd name="T27" fmla="*/ 106 h 121"/>
                <a:gd name="T28" fmla="*/ 17 w 46"/>
                <a:gd name="T29" fmla="*/ 121 h 121"/>
                <a:gd name="T30" fmla="*/ 35 w 46"/>
                <a:gd name="T31" fmla="*/ 121 h 121"/>
                <a:gd name="T32" fmla="*/ 35 w 46"/>
                <a:gd name="T33" fmla="*/ 106 h 121"/>
                <a:gd name="T34" fmla="*/ 40 w 46"/>
                <a:gd name="T35" fmla="*/ 106 h 121"/>
                <a:gd name="T36" fmla="*/ 40 w 46"/>
                <a:gd name="T37" fmla="*/ 95 h 121"/>
                <a:gd name="T38" fmla="*/ 46 w 46"/>
                <a:gd name="T39" fmla="*/ 95 h 121"/>
                <a:gd name="T40" fmla="*/ 46 w 46"/>
                <a:gd name="T41" fmla="*/ 79 h 121"/>
                <a:gd name="T42" fmla="*/ 46 w 46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35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7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6655" y="8382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1 h 121"/>
                <a:gd name="T4" fmla="*/ 39 w 45"/>
                <a:gd name="T5" fmla="*/ 26 h 121"/>
                <a:gd name="T6" fmla="*/ 34 w 45"/>
                <a:gd name="T7" fmla="*/ 15 h 121"/>
                <a:gd name="T8" fmla="*/ 28 w 45"/>
                <a:gd name="T9" fmla="*/ 15 h 121"/>
                <a:gd name="T10" fmla="*/ 23 w 45"/>
                <a:gd name="T11" fmla="*/ 0 h 121"/>
                <a:gd name="T12" fmla="*/ 16 w 45"/>
                <a:gd name="T13" fmla="*/ 15 h 121"/>
                <a:gd name="T14" fmla="*/ 5 w 45"/>
                <a:gd name="T15" fmla="*/ 15 h 121"/>
                <a:gd name="T16" fmla="*/ 5 w 45"/>
                <a:gd name="T17" fmla="*/ 26 h 121"/>
                <a:gd name="T18" fmla="*/ 0 w 45"/>
                <a:gd name="T19" fmla="*/ 26 h 121"/>
                <a:gd name="T20" fmla="*/ 0 w 45"/>
                <a:gd name="T21" fmla="*/ 95 h 121"/>
                <a:gd name="T22" fmla="*/ 5 w 45"/>
                <a:gd name="T23" fmla="*/ 106 h 121"/>
                <a:gd name="T24" fmla="*/ 11 w 45"/>
                <a:gd name="T25" fmla="*/ 106 h 121"/>
                <a:gd name="T26" fmla="*/ 11 w 45"/>
                <a:gd name="T27" fmla="*/ 121 h 121"/>
                <a:gd name="T28" fmla="*/ 28 w 45"/>
                <a:gd name="T29" fmla="*/ 121 h 121"/>
                <a:gd name="T30" fmla="*/ 34 w 45"/>
                <a:gd name="T31" fmla="*/ 106 h 121"/>
                <a:gd name="T32" fmla="*/ 39 w 45"/>
                <a:gd name="T33" fmla="*/ 106 h 121"/>
                <a:gd name="T34" fmla="*/ 39 w 45"/>
                <a:gd name="T35" fmla="*/ 95 h 121"/>
                <a:gd name="T36" fmla="*/ 45 w 45"/>
                <a:gd name="T37" fmla="*/ 79 h 121"/>
                <a:gd name="T38" fmla="*/ 45 w 45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1"/>
                  </a:lnTo>
                  <a:lnTo>
                    <a:pt x="39" y="26"/>
                  </a:lnTo>
                  <a:lnTo>
                    <a:pt x="34" y="15"/>
                  </a:lnTo>
                  <a:lnTo>
                    <a:pt x="28" y="15"/>
                  </a:lnTo>
                  <a:lnTo>
                    <a:pt x="23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1" y="121"/>
                  </a:lnTo>
                  <a:lnTo>
                    <a:pt x="28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281" y="900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5 h 122"/>
                <a:gd name="T16" fmla="*/ 5 w 45"/>
                <a:gd name="T17" fmla="*/ 15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6 h 122"/>
                <a:gd name="T26" fmla="*/ 16 w 45"/>
                <a:gd name="T27" fmla="*/ 106 h 122"/>
                <a:gd name="T28" fmla="*/ 23 w 45"/>
                <a:gd name="T29" fmla="*/ 122 h 122"/>
                <a:gd name="T30" fmla="*/ 27 w 45"/>
                <a:gd name="T31" fmla="*/ 106 h 122"/>
                <a:gd name="T32" fmla="*/ 40 w 45"/>
                <a:gd name="T33" fmla="*/ 106 h 122"/>
                <a:gd name="T34" fmla="*/ 40 w 45"/>
                <a:gd name="T35" fmla="*/ 95 h 122"/>
                <a:gd name="T36" fmla="*/ 45 w 45"/>
                <a:gd name="T37" fmla="*/ 80 h 122"/>
                <a:gd name="T38" fmla="*/ 45 w 45"/>
                <a:gd name="T39" fmla="*/ 68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6" y="106"/>
                  </a:lnTo>
                  <a:lnTo>
                    <a:pt x="23" y="122"/>
                  </a:lnTo>
                  <a:lnTo>
                    <a:pt x="27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4701" y="9609"/>
              <a:ext cx="71" cy="71"/>
            </a:xfrm>
            <a:custGeom>
              <a:avLst/>
              <a:gdLst>
                <a:gd name="T0" fmla="*/ 46 w 46"/>
                <a:gd name="T1" fmla="*/ 53 h 118"/>
                <a:gd name="T2" fmla="*/ 46 w 46"/>
                <a:gd name="T3" fmla="*/ 27 h 118"/>
                <a:gd name="T4" fmla="*/ 40 w 46"/>
                <a:gd name="T5" fmla="*/ 27 h 118"/>
                <a:gd name="T6" fmla="*/ 40 w 46"/>
                <a:gd name="T7" fmla="*/ 11 h 118"/>
                <a:gd name="T8" fmla="*/ 35 w 46"/>
                <a:gd name="T9" fmla="*/ 11 h 118"/>
                <a:gd name="T10" fmla="*/ 29 w 46"/>
                <a:gd name="T11" fmla="*/ 0 h 118"/>
                <a:gd name="T12" fmla="*/ 17 w 46"/>
                <a:gd name="T13" fmla="*/ 0 h 118"/>
                <a:gd name="T14" fmla="*/ 17 w 46"/>
                <a:gd name="T15" fmla="*/ 11 h 118"/>
                <a:gd name="T16" fmla="*/ 11 w 46"/>
                <a:gd name="T17" fmla="*/ 11 h 118"/>
                <a:gd name="T18" fmla="*/ 6 w 46"/>
                <a:gd name="T19" fmla="*/ 27 h 118"/>
                <a:gd name="T20" fmla="*/ 0 w 46"/>
                <a:gd name="T21" fmla="*/ 38 h 118"/>
                <a:gd name="T22" fmla="*/ 0 w 46"/>
                <a:gd name="T23" fmla="*/ 80 h 118"/>
                <a:gd name="T24" fmla="*/ 6 w 46"/>
                <a:gd name="T25" fmla="*/ 91 h 118"/>
                <a:gd name="T26" fmla="*/ 11 w 46"/>
                <a:gd name="T27" fmla="*/ 106 h 118"/>
                <a:gd name="T28" fmla="*/ 17 w 46"/>
                <a:gd name="T29" fmla="*/ 118 h 118"/>
                <a:gd name="T30" fmla="*/ 35 w 46"/>
                <a:gd name="T31" fmla="*/ 118 h 118"/>
                <a:gd name="T32" fmla="*/ 35 w 46"/>
                <a:gd name="T33" fmla="*/ 106 h 118"/>
                <a:gd name="T34" fmla="*/ 40 w 46"/>
                <a:gd name="T35" fmla="*/ 106 h 118"/>
                <a:gd name="T36" fmla="*/ 40 w 46"/>
                <a:gd name="T37" fmla="*/ 91 h 118"/>
                <a:gd name="T38" fmla="*/ 46 w 46"/>
                <a:gd name="T39" fmla="*/ 91 h 118"/>
                <a:gd name="T40" fmla="*/ 46 w 46"/>
                <a:gd name="T41" fmla="*/ 65 h 118"/>
                <a:gd name="T42" fmla="*/ 46 w 46"/>
                <a:gd name="T4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8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1" y="106"/>
                  </a:lnTo>
                  <a:lnTo>
                    <a:pt x="17" y="118"/>
                  </a:lnTo>
                  <a:lnTo>
                    <a:pt x="35" y="118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65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365" y="9134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30 h 125"/>
                <a:gd name="T4" fmla="*/ 40 w 45"/>
                <a:gd name="T5" fmla="*/ 15 h 125"/>
                <a:gd name="T6" fmla="*/ 34 w 45"/>
                <a:gd name="T7" fmla="*/ 15 h 125"/>
                <a:gd name="T8" fmla="*/ 34 w 45"/>
                <a:gd name="T9" fmla="*/ 0 h 125"/>
                <a:gd name="T10" fmla="*/ 11 w 45"/>
                <a:gd name="T11" fmla="*/ 0 h 125"/>
                <a:gd name="T12" fmla="*/ 11 w 45"/>
                <a:gd name="T13" fmla="*/ 15 h 125"/>
                <a:gd name="T14" fmla="*/ 6 w 45"/>
                <a:gd name="T15" fmla="*/ 15 h 125"/>
                <a:gd name="T16" fmla="*/ 0 w 45"/>
                <a:gd name="T17" fmla="*/ 30 h 125"/>
                <a:gd name="T18" fmla="*/ 0 w 45"/>
                <a:gd name="T19" fmla="*/ 95 h 125"/>
                <a:gd name="T20" fmla="*/ 6 w 45"/>
                <a:gd name="T21" fmla="*/ 95 h 125"/>
                <a:gd name="T22" fmla="*/ 6 w 45"/>
                <a:gd name="T23" fmla="*/ 110 h 125"/>
                <a:gd name="T24" fmla="*/ 18 w 45"/>
                <a:gd name="T25" fmla="*/ 110 h 125"/>
                <a:gd name="T26" fmla="*/ 22 w 45"/>
                <a:gd name="T27" fmla="*/ 125 h 125"/>
                <a:gd name="T28" fmla="*/ 29 w 45"/>
                <a:gd name="T29" fmla="*/ 110 h 125"/>
                <a:gd name="T30" fmla="*/ 40 w 45"/>
                <a:gd name="T31" fmla="*/ 110 h 125"/>
                <a:gd name="T32" fmla="*/ 40 w 45"/>
                <a:gd name="T33" fmla="*/ 95 h 125"/>
                <a:gd name="T34" fmla="*/ 45 w 45"/>
                <a:gd name="T35" fmla="*/ 95 h 125"/>
                <a:gd name="T36" fmla="*/ 45 w 45"/>
                <a:gd name="T37" fmla="*/ 68 h 125"/>
                <a:gd name="T38" fmla="*/ 45 w 45"/>
                <a:gd name="T3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8" y="110"/>
                  </a:lnTo>
                  <a:lnTo>
                    <a:pt x="22" y="125"/>
                  </a:lnTo>
                  <a:lnTo>
                    <a:pt x="29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4428" y="10103"/>
              <a:ext cx="71" cy="71"/>
            </a:xfrm>
            <a:custGeom>
              <a:avLst/>
              <a:gdLst>
                <a:gd name="T0" fmla="*/ 47 w 47"/>
                <a:gd name="T1" fmla="*/ 57 h 110"/>
                <a:gd name="T2" fmla="*/ 47 w 47"/>
                <a:gd name="T3" fmla="*/ 30 h 110"/>
                <a:gd name="T4" fmla="*/ 40 w 47"/>
                <a:gd name="T5" fmla="*/ 15 h 110"/>
                <a:gd name="T6" fmla="*/ 35 w 47"/>
                <a:gd name="T7" fmla="*/ 0 h 110"/>
                <a:gd name="T8" fmla="*/ 11 w 47"/>
                <a:gd name="T9" fmla="*/ 0 h 110"/>
                <a:gd name="T10" fmla="*/ 11 w 47"/>
                <a:gd name="T11" fmla="*/ 15 h 110"/>
                <a:gd name="T12" fmla="*/ 7 w 47"/>
                <a:gd name="T13" fmla="*/ 15 h 110"/>
                <a:gd name="T14" fmla="*/ 7 w 47"/>
                <a:gd name="T15" fmla="*/ 30 h 110"/>
                <a:gd name="T16" fmla="*/ 0 w 47"/>
                <a:gd name="T17" fmla="*/ 30 h 110"/>
                <a:gd name="T18" fmla="*/ 0 w 47"/>
                <a:gd name="T19" fmla="*/ 84 h 110"/>
                <a:gd name="T20" fmla="*/ 7 w 47"/>
                <a:gd name="T21" fmla="*/ 84 h 110"/>
                <a:gd name="T22" fmla="*/ 7 w 47"/>
                <a:gd name="T23" fmla="*/ 95 h 110"/>
                <a:gd name="T24" fmla="*/ 11 w 47"/>
                <a:gd name="T25" fmla="*/ 95 h 110"/>
                <a:gd name="T26" fmla="*/ 11 w 47"/>
                <a:gd name="T27" fmla="*/ 110 h 110"/>
                <a:gd name="T28" fmla="*/ 35 w 47"/>
                <a:gd name="T29" fmla="*/ 110 h 110"/>
                <a:gd name="T30" fmla="*/ 40 w 47"/>
                <a:gd name="T31" fmla="*/ 95 h 110"/>
                <a:gd name="T32" fmla="*/ 47 w 47"/>
                <a:gd name="T33" fmla="*/ 84 h 110"/>
                <a:gd name="T34" fmla="*/ 47 w 47"/>
                <a:gd name="T35" fmla="*/ 68 h 110"/>
                <a:gd name="T36" fmla="*/ 47 w 47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7"/>
                  </a:moveTo>
                  <a:lnTo>
                    <a:pt x="47" y="30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4928" y="10103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42 h 125"/>
                <a:gd name="T4" fmla="*/ 41 w 45"/>
                <a:gd name="T5" fmla="*/ 30 h 125"/>
                <a:gd name="T6" fmla="*/ 34 w 45"/>
                <a:gd name="T7" fmla="*/ 15 h 125"/>
                <a:gd name="T8" fmla="*/ 29 w 45"/>
                <a:gd name="T9" fmla="*/ 15 h 125"/>
                <a:gd name="T10" fmla="*/ 23 w 45"/>
                <a:gd name="T11" fmla="*/ 0 h 125"/>
                <a:gd name="T12" fmla="*/ 18 w 45"/>
                <a:gd name="T13" fmla="*/ 15 h 125"/>
                <a:gd name="T14" fmla="*/ 7 w 45"/>
                <a:gd name="T15" fmla="*/ 15 h 125"/>
                <a:gd name="T16" fmla="*/ 7 w 45"/>
                <a:gd name="T17" fmla="*/ 30 h 125"/>
                <a:gd name="T18" fmla="*/ 0 w 45"/>
                <a:gd name="T19" fmla="*/ 30 h 125"/>
                <a:gd name="T20" fmla="*/ 0 w 45"/>
                <a:gd name="T21" fmla="*/ 95 h 125"/>
                <a:gd name="T22" fmla="*/ 7 w 45"/>
                <a:gd name="T23" fmla="*/ 110 h 125"/>
                <a:gd name="T24" fmla="*/ 12 w 45"/>
                <a:gd name="T25" fmla="*/ 110 h 125"/>
                <a:gd name="T26" fmla="*/ 12 w 45"/>
                <a:gd name="T27" fmla="*/ 125 h 125"/>
                <a:gd name="T28" fmla="*/ 29 w 45"/>
                <a:gd name="T29" fmla="*/ 125 h 125"/>
                <a:gd name="T30" fmla="*/ 34 w 45"/>
                <a:gd name="T31" fmla="*/ 110 h 125"/>
                <a:gd name="T32" fmla="*/ 41 w 45"/>
                <a:gd name="T33" fmla="*/ 110 h 125"/>
                <a:gd name="T34" fmla="*/ 41 w 45"/>
                <a:gd name="T35" fmla="*/ 95 h 125"/>
                <a:gd name="T36" fmla="*/ 45 w 45"/>
                <a:gd name="T37" fmla="*/ 84 h 125"/>
                <a:gd name="T38" fmla="*/ 45 w 45"/>
                <a:gd name="T3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42"/>
                  </a:lnTo>
                  <a:lnTo>
                    <a:pt x="41" y="30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23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7" y="110"/>
                  </a:lnTo>
                  <a:lnTo>
                    <a:pt x="12" y="110"/>
                  </a:lnTo>
                  <a:lnTo>
                    <a:pt x="12" y="125"/>
                  </a:lnTo>
                  <a:lnTo>
                    <a:pt x="29" y="125"/>
                  </a:lnTo>
                  <a:lnTo>
                    <a:pt x="34" y="110"/>
                  </a:lnTo>
                  <a:lnTo>
                    <a:pt x="41" y="110"/>
                  </a:lnTo>
                  <a:lnTo>
                    <a:pt x="41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6484" y="8503"/>
              <a:ext cx="71" cy="71"/>
            </a:xfrm>
            <a:custGeom>
              <a:avLst/>
              <a:gdLst>
                <a:gd name="T0" fmla="*/ 51 w 51"/>
                <a:gd name="T1" fmla="*/ 53 h 110"/>
                <a:gd name="T2" fmla="*/ 51 w 51"/>
                <a:gd name="T3" fmla="*/ 42 h 110"/>
                <a:gd name="T4" fmla="*/ 46 w 51"/>
                <a:gd name="T5" fmla="*/ 27 h 110"/>
                <a:gd name="T6" fmla="*/ 46 w 51"/>
                <a:gd name="T7" fmla="*/ 15 h 110"/>
                <a:gd name="T8" fmla="*/ 40 w 51"/>
                <a:gd name="T9" fmla="*/ 15 h 110"/>
                <a:gd name="T10" fmla="*/ 40 w 51"/>
                <a:gd name="T11" fmla="*/ 0 h 110"/>
                <a:gd name="T12" fmla="*/ 11 w 51"/>
                <a:gd name="T13" fmla="*/ 0 h 110"/>
                <a:gd name="T14" fmla="*/ 11 w 51"/>
                <a:gd name="T15" fmla="*/ 15 h 110"/>
                <a:gd name="T16" fmla="*/ 6 w 51"/>
                <a:gd name="T17" fmla="*/ 15 h 110"/>
                <a:gd name="T18" fmla="*/ 6 w 51"/>
                <a:gd name="T19" fmla="*/ 42 h 110"/>
                <a:gd name="T20" fmla="*/ 0 w 51"/>
                <a:gd name="T21" fmla="*/ 53 h 110"/>
                <a:gd name="T22" fmla="*/ 6 w 51"/>
                <a:gd name="T23" fmla="*/ 69 h 110"/>
                <a:gd name="T24" fmla="*/ 6 w 51"/>
                <a:gd name="T25" fmla="*/ 95 h 110"/>
                <a:gd name="T26" fmla="*/ 11 w 51"/>
                <a:gd name="T27" fmla="*/ 95 h 110"/>
                <a:gd name="T28" fmla="*/ 11 w 51"/>
                <a:gd name="T29" fmla="*/ 110 h 110"/>
                <a:gd name="T30" fmla="*/ 40 w 51"/>
                <a:gd name="T31" fmla="*/ 110 h 110"/>
                <a:gd name="T32" fmla="*/ 40 w 51"/>
                <a:gd name="T33" fmla="*/ 95 h 110"/>
                <a:gd name="T34" fmla="*/ 46 w 51"/>
                <a:gd name="T35" fmla="*/ 95 h 110"/>
                <a:gd name="T36" fmla="*/ 46 w 51"/>
                <a:gd name="T37" fmla="*/ 69 h 110"/>
                <a:gd name="T38" fmla="*/ 51 w 51"/>
                <a:gd name="T39" fmla="*/ 69 h 110"/>
                <a:gd name="T40" fmla="*/ 51 w 51"/>
                <a:gd name="T41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10">
                  <a:moveTo>
                    <a:pt x="51" y="53"/>
                  </a:moveTo>
                  <a:lnTo>
                    <a:pt x="51" y="42"/>
                  </a:lnTo>
                  <a:lnTo>
                    <a:pt x="46" y="27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6" y="6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51" y="69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802" y="9457"/>
              <a:ext cx="71" cy="71"/>
            </a:xfrm>
            <a:custGeom>
              <a:avLst/>
              <a:gdLst>
                <a:gd name="T0" fmla="*/ 47 w 47"/>
                <a:gd name="T1" fmla="*/ 57 h 125"/>
                <a:gd name="T2" fmla="*/ 47 w 47"/>
                <a:gd name="T3" fmla="*/ 42 h 125"/>
                <a:gd name="T4" fmla="*/ 40 w 47"/>
                <a:gd name="T5" fmla="*/ 30 h 125"/>
                <a:gd name="T6" fmla="*/ 40 w 47"/>
                <a:gd name="T7" fmla="*/ 15 h 125"/>
                <a:gd name="T8" fmla="*/ 29 w 47"/>
                <a:gd name="T9" fmla="*/ 15 h 125"/>
                <a:gd name="T10" fmla="*/ 29 w 47"/>
                <a:gd name="T11" fmla="*/ 0 h 125"/>
                <a:gd name="T12" fmla="*/ 18 w 47"/>
                <a:gd name="T13" fmla="*/ 0 h 125"/>
                <a:gd name="T14" fmla="*/ 11 w 47"/>
                <a:gd name="T15" fmla="*/ 15 h 125"/>
                <a:gd name="T16" fmla="*/ 7 w 47"/>
                <a:gd name="T17" fmla="*/ 15 h 125"/>
                <a:gd name="T18" fmla="*/ 7 w 47"/>
                <a:gd name="T19" fmla="*/ 30 h 125"/>
                <a:gd name="T20" fmla="*/ 0 w 47"/>
                <a:gd name="T21" fmla="*/ 30 h 125"/>
                <a:gd name="T22" fmla="*/ 0 w 47"/>
                <a:gd name="T23" fmla="*/ 95 h 125"/>
                <a:gd name="T24" fmla="*/ 7 w 47"/>
                <a:gd name="T25" fmla="*/ 95 h 125"/>
                <a:gd name="T26" fmla="*/ 7 w 47"/>
                <a:gd name="T27" fmla="*/ 110 h 125"/>
                <a:gd name="T28" fmla="*/ 11 w 47"/>
                <a:gd name="T29" fmla="*/ 110 h 125"/>
                <a:gd name="T30" fmla="*/ 11 w 47"/>
                <a:gd name="T31" fmla="*/ 125 h 125"/>
                <a:gd name="T32" fmla="*/ 29 w 47"/>
                <a:gd name="T33" fmla="*/ 125 h 125"/>
                <a:gd name="T34" fmla="*/ 36 w 47"/>
                <a:gd name="T35" fmla="*/ 110 h 125"/>
                <a:gd name="T36" fmla="*/ 40 w 47"/>
                <a:gd name="T37" fmla="*/ 110 h 125"/>
                <a:gd name="T38" fmla="*/ 40 w 47"/>
                <a:gd name="T39" fmla="*/ 95 h 125"/>
                <a:gd name="T40" fmla="*/ 47 w 47"/>
                <a:gd name="T41" fmla="*/ 84 h 125"/>
                <a:gd name="T42" fmla="*/ 47 w 47"/>
                <a:gd name="T43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25">
                  <a:moveTo>
                    <a:pt x="47" y="57"/>
                  </a:moveTo>
                  <a:lnTo>
                    <a:pt x="47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1" y="125"/>
                  </a:lnTo>
                  <a:lnTo>
                    <a:pt x="29" y="125"/>
                  </a:lnTo>
                  <a:lnTo>
                    <a:pt x="36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4973" y="10578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26 h 106"/>
                <a:gd name="T6" fmla="*/ 40 w 47"/>
                <a:gd name="T7" fmla="*/ 11 h 106"/>
                <a:gd name="T8" fmla="*/ 36 w 47"/>
                <a:gd name="T9" fmla="*/ 11 h 106"/>
                <a:gd name="T10" fmla="*/ 36 w 47"/>
                <a:gd name="T11" fmla="*/ 0 h 106"/>
                <a:gd name="T12" fmla="*/ 12 w 47"/>
                <a:gd name="T13" fmla="*/ 0 h 106"/>
                <a:gd name="T14" fmla="*/ 7 w 47"/>
                <a:gd name="T15" fmla="*/ 11 h 106"/>
                <a:gd name="T16" fmla="*/ 0 w 47"/>
                <a:gd name="T17" fmla="*/ 26 h 106"/>
                <a:gd name="T18" fmla="*/ 0 w 47"/>
                <a:gd name="T19" fmla="*/ 80 h 106"/>
                <a:gd name="T20" fmla="*/ 7 w 47"/>
                <a:gd name="T21" fmla="*/ 91 h 106"/>
                <a:gd name="T22" fmla="*/ 12 w 47"/>
                <a:gd name="T23" fmla="*/ 106 h 106"/>
                <a:gd name="T24" fmla="*/ 36 w 47"/>
                <a:gd name="T25" fmla="*/ 106 h 106"/>
                <a:gd name="T26" fmla="*/ 36 w 47"/>
                <a:gd name="T27" fmla="*/ 91 h 106"/>
                <a:gd name="T28" fmla="*/ 40 w 47"/>
                <a:gd name="T29" fmla="*/ 91 h 106"/>
                <a:gd name="T30" fmla="*/ 40 w 47"/>
                <a:gd name="T31" fmla="*/ 80 h 106"/>
                <a:gd name="T32" fmla="*/ 47 w 47"/>
                <a:gd name="T33" fmla="*/ 80 h 106"/>
                <a:gd name="T34" fmla="*/ 47 w 47"/>
                <a:gd name="T35" fmla="*/ 64 h 106"/>
                <a:gd name="T36" fmla="*/ 47 w 47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7" y="91"/>
                  </a:lnTo>
                  <a:lnTo>
                    <a:pt x="12" y="106"/>
                  </a:lnTo>
                  <a:lnTo>
                    <a:pt x="36" y="106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5820" y="8773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7 h 106"/>
                <a:gd name="T4" fmla="*/ 40 w 46"/>
                <a:gd name="T5" fmla="*/ 11 h 106"/>
                <a:gd name="T6" fmla="*/ 34 w 46"/>
                <a:gd name="T7" fmla="*/ 0 h 106"/>
                <a:gd name="T8" fmla="*/ 11 w 46"/>
                <a:gd name="T9" fmla="*/ 0 h 106"/>
                <a:gd name="T10" fmla="*/ 6 w 46"/>
                <a:gd name="T11" fmla="*/ 11 h 106"/>
                <a:gd name="T12" fmla="*/ 0 w 46"/>
                <a:gd name="T13" fmla="*/ 27 h 106"/>
                <a:gd name="T14" fmla="*/ 0 w 46"/>
                <a:gd name="T15" fmla="*/ 80 h 106"/>
                <a:gd name="T16" fmla="*/ 6 w 46"/>
                <a:gd name="T17" fmla="*/ 95 h 106"/>
                <a:gd name="T18" fmla="*/ 11 w 46"/>
                <a:gd name="T19" fmla="*/ 106 h 106"/>
                <a:gd name="T20" fmla="*/ 34 w 46"/>
                <a:gd name="T21" fmla="*/ 106 h 106"/>
                <a:gd name="T22" fmla="*/ 40 w 46"/>
                <a:gd name="T23" fmla="*/ 95 h 106"/>
                <a:gd name="T24" fmla="*/ 46 w 46"/>
                <a:gd name="T25" fmla="*/ 80 h 106"/>
                <a:gd name="T26" fmla="*/ 46 w 46"/>
                <a:gd name="T27" fmla="*/ 68 h 106"/>
                <a:gd name="T28" fmla="*/ 46 w 46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7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813" y="9525"/>
              <a:ext cx="71" cy="71"/>
            </a:xfrm>
            <a:custGeom>
              <a:avLst/>
              <a:gdLst>
                <a:gd name="T0" fmla="*/ 47 w 47"/>
                <a:gd name="T1" fmla="*/ 57 h 122"/>
                <a:gd name="T2" fmla="*/ 47 w 47"/>
                <a:gd name="T3" fmla="*/ 27 h 122"/>
                <a:gd name="T4" fmla="*/ 41 w 47"/>
                <a:gd name="T5" fmla="*/ 16 h 122"/>
                <a:gd name="T6" fmla="*/ 36 w 47"/>
                <a:gd name="T7" fmla="*/ 16 h 122"/>
                <a:gd name="T8" fmla="*/ 36 w 47"/>
                <a:gd name="T9" fmla="*/ 0 h 122"/>
                <a:gd name="T10" fmla="*/ 18 w 47"/>
                <a:gd name="T11" fmla="*/ 0 h 122"/>
                <a:gd name="T12" fmla="*/ 13 w 47"/>
                <a:gd name="T13" fmla="*/ 16 h 122"/>
                <a:gd name="T14" fmla="*/ 7 w 47"/>
                <a:gd name="T15" fmla="*/ 16 h 122"/>
                <a:gd name="T16" fmla="*/ 7 w 47"/>
                <a:gd name="T17" fmla="*/ 27 h 122"/>
                <a:gd name="T18" fmla="*/ 0 w 47"/>
                <a:gd name="T19" fmla="*/ 42 h 122"/>
                <a:gd name="T20" fmla="*/ 0 w 47"/>
                <a:gd name="T21" fmla="*/ 84 h 122"/>
                <a:gd name="T22" fmla="*/ 7 w 47"/>
                <a:gd name="T23" fmla="*/ 95 h 122"/>
                <a:gd name="T24" fmla="*/ 13 w 47"/>
                <a:gd name="T25" fmla="*/ 111 h 122"/>
                <a:gd name="T26" fmla="*/ 18 w 47"/>
                <a:gd name="T27" fmla="*/ 111 h 122"/>
                <a:gd name="T28" fmla="*/ 18 w 47"/>
                <a:gd name="T29" fmla="*/ 122 h 122"/>
                <a:gd name="T30" fmla="*/ 29 w 47"/>
                <a:gd name="T31" fmla="*/ 122 h 122"/>
                <a:gd name="T32" fmla="*/ 36 w 47"/>
                <a:gd name="T33" fmla="*/ 111 h 122"/>
                <a:gd name="T34" fmla="*/ 41 w 47"/>
                <a:gd name="T35" fmla="*/ 111 h 122"/>
                <a:gd name="T36" fmla="*/ 41 w 47"/>
                <a:gd name="T37" fmla="*/ 95 h 122"/>
                <a:gd name="T38" fmla="*/ 47 w 47"/>
                <a:gd name="T39" fmla="*/ 95 h 122"/>
                <a:gd name="T40" fmla="*/ 47 w 47"/>
                <a:gd name="T41" fmla="*/ 69 h 122"/>
                <a:gd name="T42" fmla="*/ 47 w 47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22">
                  <a:moveTo>
                    <a:pt x="47" y="57"/>
                  </a:moveTo>
                  <a:lnTo>
                    <a:pt x="47" y="27"/>
                  </a:lnTo>
                  <a:lnTo>
                    <a:pt x="41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3" y="111"/>
                  </a:lnTo>
                  <a:lnTo>
                    <a:pt x="18" y="111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6" y="111"/>
                  </a:lnTo>
                  <a:lnTo>
                    <a:pt x="41" y="111"/>
                  </a:lnTo>
                  <a:lnTo>
                    <a:pt x="41" y="95"/>
                  </a:lnTo>
                  <a:lnTo>
                    <a:pt x="47" y="95"/>
                  </a:lnTo>
                  <a:lnTo>
                    <a:pt x="47" y="69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6575" y="9404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26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5 w 45"/>
                <a:gd name="T15" fmla="*/ 15 h 110"/>
                <a:gd name="T16" fmla="*/ 0 w 45"/>
                <a:gd name="T17" fmla="*/ 26 h 110"/>
                <a:gd name="T18" fmla="*/ 0 w 45"/>
                <a:gd name="T19" fmla="*/ 83 h 110"/>
                <a:gd name="T20" fmla="*/ 5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3 h 110"/>
                <a:gd name="T32" fmla="*/ 45 w 45"/>
                <a:gd name="T33" fmla="*/ 83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3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5377" y="9742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11 h 122"/>
                <a:gd name="T6" fmla="*/ 34 w 45"/>
                <a:gd name="T7" fmla="*/ 11 h 122"/>
                <a:gd name="T8" fmla="*/ 34 w 45"/>
                <a:gd name="T9" fmla="*/ 0 h 122"/>
                <a:gd name="T10" fmla="*/ 16 w 45"/>
                <a:gd name="T11" fmla="*/ 0 h 122"/>
                <a:gd name="T12" fmla="*/ 12 w 45"/>
                <a:gd name="T13" fmla="*/ 11 h 122"/>
                <a:gd name="T14" fmla="*/ 5 w 45"/>
                <a:gd name="T15" fmla="*/ 11 h 122"/>
                <a:gd name="T16" fmla="*/ 5 w 45"/>
                <a:gd name="T17" fmla="*/ 27 h 122"/>
                <a:gd name="T18" fmla="*/ 0 w 45"/>
                <a:gd name="T19" fmla="*/ 38 h 122"/>
                <a:gd name="T20" fmla="*/ 0 w 45"/>
                <a:gd name="T21" fmla="*/ 80 h 122"/>
                <a:gd name="T22" fmla="*/ 5 w 45"/>
                <a:gd name="T23" fmla="*/ 95 h 122"/>
                <a:gd name="T24" fmla="*/ 5 w 45"/>
                <a:gd name="T25" fmla="*/ 106 h 122"/>
                <a:gd name="T26" fmla="*/ 16 w 45"/>
                <a:gd name="T27" fmla="*/ 106 h 122"/>
                <a:gd name="T28" fmla="*/ 16 w 45"/>
                <a:gd name="T29" fmla="*/ 122 h 122"/>
                <a:gd name="T30" fmla="*/ 28 w 45"/>
                <a:gd name="T31" fmla="*/ 122 h 122"/>
                <a:gd name="T32" fmla="*/ 34 w 45"/>
                <a:gd name="T33" fmla="*/ 106 h 122"/>
                <a:gd name="T34" fmla="*/ 40 w 45"/>
                <a:gd name="T35" fmla="*/ 106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8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6" y="106"/>
                  </a:lnTo>
                  <a:lnTo>
                    <a:pt x="16" y="122"/>
                  </a:lnTo>
                  <a:lnTo>
                    <a:pt x="28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791" y="9297"/>
              <a:ext cx="71" cy="71"/>
            </a:xfrm>
            <a:custGeom>
              <a:avLst/>
              <a:gdLst>
                <a:gd name="T0" fmla="*/ 47 w 47"/>
                <a:gd name="T1" fmla="*/ 54 h 107"/>
                <a:gd name="T2" fmla="*/ 47 w 47"/>
                <a:gd name="T3" fmla="*/ 27 h 107"/>
                <a:gd name="T4" fmla="*/ 40 w 47"/>
                <a:gd name="T5" fmla="*/ 27 h 107"/>
                <a:gd name="T6" fmla="*/ 40 w 47"/>
                <a:gd name="T7" fmla="*/ 16 h 107"/>
                <a:gd name="T8" fmla="*/ 35 w 47"/>
                <a:gd name="T9" fmla="*/ 16 h 107"/>
                <a:gd name="T10" fmla="*/ 35 w 47"/>
                <a:gd name="T11" fmla="*/ 0 h 107"/>
                <a:gd name="T12" fmla="*/ 11 w 47"/>
                <a:gd name="T13" fmla="*/ 0 h 107"/>
                <a:gd name="T14" fmla="*/ 6 w 47"/>
                <a:gd name="T15" fmla="*/ 16 h 107"/>
                <a:gd name="T16" fmla="*/ 0 w 47"/>
                <a:gd name="T17" fmla="*/ 27 h 107"/>
                <a:gd name="T18" fmla="*/ 0 w 47"/>
                <a:gd name="T19" fmla="*/ 80 h 107"/>
                <a:gd name="T20" fmla="*/ 6 w 47"/>
                <a:gd name="T21" fmla="*/ 95 h 107"/>
                <a:gd name="T22" fmla="*/ 11 w 47"/>
                <a:gd name="T23" fmla="*/ 107 h 107"/>
                <a:gd name="T24" fmla="*/ 35 w 47"/>
                <a:gd name="T25" fmla="*/ 107 h 107"/>
                <a:gd name="T26" fmla="*/ 35 w 47"/>
                <a:gd name="T27" fmla="*/ 95 h 107"/>
                <a:gd name="T28" fmla="*/ 40 w 47"/>
                <a:gd name="T29" fmla="*/ 95 h 107"/>
                <a:gd name="T30" fmla="*/ 40 w 47"/>
                <a:gd name="T31" fmla="*/ 80 h 107"/>
                <a:gd name="T32" fmla="*/ 47 w 47"/>
                <a:gd name="T33" fmla="*/ 69 h 107"/>
                <a:gd name="T34" fmla="*/ 47 w 47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07">
                  <a:moveTo>
                    <a:pt x="47" y="54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35" y="107"/>
                  </a:lnTo>
                  <a:lnTo>
                    <a:pt x="35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69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6189" y="9472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33 w 46"/>
                <a:gd name="T9" fmla="*/ 15 h 122"/>
                <a:gd name="T10" fmla="*/ 33 w 46"/>
                <a:gd name="T11" fmla="*/ 0 h 122"/>
                <a:gd name="T12" fmla="*/ 17 w 46"/>
                <a:gd name="T13" fmla="*/ 0 h 122"/>
                <a:gd name="T14" fmla="*/ 11 w 46"/>
                <a:gd name="T15" fmla="*/ 15 h 122"/>
                <a:gd name="T16" fmla="*/ 6 w 46"/>
                <a:gd name="T17" fmla="*/ 15 h 122"/>
                <a:gd name="T18" fmla="*/ 6 w 46"/>
                <a:gd name="T19" fmla="*/ 27 h 122"/>
                <a:gd name="T20" fmla="*/ 0 w 46"/>
                <a:gd name="T21" fmla="*/ 42 h 122"/>
                <a:gd name="T22" fmla="*/ 0 w 46"/>
                <a:gd name="T23" fmla="*/ 80 h 122"/>
                <a:gd name="T24" fmla="*/ 6 w 46"/>
                <a:gd name="T25" fmla="*/ 95 h 122"/>
                <a:gd name="T26" fmla="*/ 6 w 46"/>
                <a:gd name="T27" fmla="*/ 110 h 122"/>
                <a:gd name="T28" fmla="*/ 11 w 46"/>
                <a:gd name="T29" fmla="*/ 110 h 122"/>
                <a:gd name="T30" fmla="*/ 17 w 46"/>
                <a:gd name="T31" fmla="*/ 122 h 122"/>
                <a:gd name="T32" fmla="*/ 33 w 46"/>
                <a:gd name="T33" fmla="*/ 122 h 122"/>
                <a:gd name="T34" fmla="*/ 33 w 46"/>
                <a:gd name="T35" fmla="*/ 110 h 122"/>
                <a:gd name="T36" fmla="*/ 40 w 46"/>
                <a:gd name="T37" fmla="*/ 110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69 h 122"/>
                <a:gd name="T44" fmla="*/ 46 w 46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33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700" y="831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11 h 106"/>
                <a:gd name="T6" fmla="*/ 40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5 w 45"/>
                <a:gd name="T13" fmla="*/ 27 h 106"/>
                <a:gd name="T14" fmla="*/ 0 w 45"/>
                <a:gd name="T15" fmla="*/ 27 h 106"/>
                <a:gd name="T16" fmla="*/ 0 w 45"/>
                <a:gd name="T17" fmla="*/ 65 h 106"/>
                <a:gd name="T18" fmla="*/ 5 w 45"/>
                <a:gd name="T19" fmla="*/ 80 h 106"/>
                <a:gd name="T20" fmla="*/ 5 w 45"/>
                <a:gd name="T21" fmla="*/ 91 h 106"/>
                <a:gd name="T22" fmla="*/ 11 w 45"/>
                <a:gd name="T23" fmla="*/ 91 h 106"/>
                <a:gd name="T24" fmla="*/ 11 w 45"/>
                <a:gd name="T25" fmla="*/ 106 h 106"/>
                <a:gd name="T26" fmla="*/ 34 w 45"/>
                <a:gd name="T27" fmla="*/ 106 h 106"/>
                <a:gd name="T28" fmla="*/ 40 w 45"/>
                <a:gd name="T29" fmla="*/ 91 h 106"/>
                <a:gd name="T30" fmla="*/ 45 w 45"/>
                <a:gd name="T31" fmla="*/ 80 h 106"/>
                <a:gd name="T32" fmla="*/ 45 w 45"/>
                <a:gd name="T33" fmla="*/ 65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65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690" y="10038"/>
              <a:ext cx="71" cy="71"/>
            </a:xfrm>
            <a:custGeom>
              <a:avLst/>
              <a:gdLst>
                <a:gd name="T0" fmla="*/ 46 w 46"/>
                <a:gd name="T1" fmla="*/ 54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2 h 122"/>
                <a:gd name="T8" fmla="*/ 33 w 46"/>
                <a:gd name="T9" fmla="*/ 12 h 122"/>
                <a:gd name="T10" fmla="*/ 33 w 46"/>
                <a:gd name="T11" fmla="*/ 0 h 122"/>
                <a:gd name="T12" fmla="*/ 11 w 46"/>
                <a:gd name="T13" fmla="*/ 0 h 122"/>
                <a:gd name="T14" fmla="*/ 11 w 46"/>
                <a:gd name="T15" fmla="*/ 12 h 122"/>
                <a:gd name="T16" fmla="*/ 6 w 46"/>
                <a:gd name="T17" fmla="*/ 12 h 122"/>
                <a:gd name="T18" fmla="*/ 6 w 46"/>
                <a:gd name="T19" fmla="*/ 27 h 122"/>
                <a:gd name="T20" fmla="*/ 0 w 46"/>
                <a:gd name="T21" fmla="*/ 27 h 122"/>
                <a:gd name="T22" fmla="*/ 0 w 46"/>
                <a:gd name="T23" fmla="*/ 95 h 122"/>
                <a:gd name="T24" fmla="*/ 6 w 46"/>
                <a:gd name="T25" fmla="*/ 95 h 122"/>
                <a:gd name="T26" fmla="*/ 6 w 46"/>
                <a:gd name="T27" fmla="*/ 107 h 122"/>
                <a:gd name="T28" fmla="*/ 11 w 46"/>
                <a:gd name="T29" fmla="*/ 107 h 122"/>
                <a:gd name="T30" fmla="*/ 17 w 46"/>
                <a:gd name="T31" fmla="*/ 122 h 122"/>
                <a:gd name="T32" fmla="*/ 28 w 46"/>
                <a:gd name="T33" fmla="*/ 122 h 122"/>
                <a:gd name="T34" fmla="*/ 33 w 46"/>
                <a:gd name="T35" fmla="*/ 107 h 122"/>
                <a:gd name="T36" fmla="*/ 40 w 46"/>
                <a:gd name="T37" fmla="*/ 107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65 h 122"/>
                <a:gd name="T44" fmla="*/ 46 w 46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4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7" y="122"/>
                  </a:lnTo>
                  <a:lnTo>
                    <a:pt x="28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6740" y="7990"/>
              <a:ext cx="71" cy="71"/>
            </a:xfrm>
            <a:custGeom>
              <a:avLst/>
              <a:gdLst>
                <a:gd name="T0" fmla="*/ 45 w 45"/>
                <a:gd name="T1" fmla="*/ 54 h 110"/>
                <a:gd name="T2" fmla="*/ 45 w 45"/>
                <a:gd name="T3" fmla="*/ 27 h 110"/>
                <a:gd name="T4" fmla="*/ 40 w 45"/>
                <a:gd name="T5" fmla="*/ 27 h 110"/>
                <a:gd name="T6" fmla="*/ 40 w 45"/>
                <a:gd name="T7" fmla="*/ 16 h 110"/>
                <a:gd name="T8" fmla="*/ 34 w 45"/>
                <a:gd name="T9" fmla="*/ 0 h 110"/>
                <a:gd name="T10" fmla="*/ 11 w 45"/>
                <a:gd name="T11" fmla="*/ 0 h 110"/>
                <a:gd name="T12" fmla="*/ 5 w 45"/>
                <a:gd name="T13" fmla="*/ 16 h 110"/>
                <a:gd name="T14" fmla="*/ 0 w 45"/>
                <a:gd name="T15" fmla="*/ 27 h 110"/>
                <a:gd name="T16" fmla="*/ 0 w 45"/>
                <a:gd name="T17" fmla="*/ 84 h 110"/>
                <a:gd name="T18" fmla="*/ 5 w 45"/>
                <a:gd name="T19" fmla="*/ 95 h 110"/>
                <a:gd name="T20" fmla="*/ 11 w 45"/>
                <a:gd name="T21" fmla="*/ 110 h 110"/>
                <a:gd name="T22" fmla="*/ 34 w 45"/>
                <a:gd name="T23" fmla="*/ 110 h 110"/>
                <a:gd name="T24" fmla="*/ 40 w 45"/>
                <a:gd name="T25" fmla="*/ 95 h 110"/>
                <a:gd name="T26" fmla="*/ 40 w 45"/>
                <a:gd name="T27" fmla="*/ 84 h 110"/>
                <a:gd name="T28" fmla="*/ 45 w 45"/>
                <a:gd name="T29" fmla="*/ 69 h 110"/>
                <a:gd name="T30" fmla="*/ 45 w 45"/>
                <a:gd name="T31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10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5536" y="932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15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5 h 106"/>
                <a:gd name="T12" fmla="*/ 5 w 45"/>
                <a:gd name="T13" fmla="*/ 15 h 106"/>
                <a:gd name="T14" fmla="*/ 5 w 45"/>
                <a:gd name="T15" fmla="*/ 27 h 106"/>
                <a:gd name="T16" fmla="*/ 0 w 45"/>
                <a:gd name="T17" fmla="*/ 27 h 106"/>
                <a:gd name="T18" fmla="*/ 0 w 45"/>
                <a:gd name="T19" fmla="*/ 68 h 106"/>
                <a:gd name="T20" fmla="*/ 5 w 45"/>
                <a:gd name="T21" fmla="*/ 80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4 w 45"/>
                <a:gd name="T29" fmla="*/ 106 h 106"/>
                <a:gd name="T30" fmla="*/ 40 w 45"/>
                <a:gd name="T31" fmla="*/ 95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6591" y="7899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12 h 107"/>
                <a:gd name="T4" fmla="*/ 40 w 47"/>
                <a:gd name="T5" fmla="*/ 12 h 107"/>
                <a:gd name="T6" fmla="*/ 40 w 47"/>
                <a:gd name="T7" fmla="*/ 0 h 107"/>
                <a:gd name="T8" fmla="*/ 13 w 47"/>
                <a:gd name="T9" fmla="*/ 0 h 107"/>
                <a:gd name="T10" fmla="*/ 13 w 47"/>
                <a:gd name="T11" fmla="*/ 12 h 107"/>
                <a:gd name="T12" fmla="*/ 7 w 47"/>
                <a:gd name="T13" fmla="*/ 12 h 107"/>
                <a:gd name="T14" fmla="*/ 7 w 47"/>
                <a:gd name="T15" fmla="*/ 27 h 107"/>
                <a:gd name="T16" fmla="*/ 0 w 47"/>
                <a:gd name="T17" fmla="*/ 38 h 107"/>
                <a:gd name="T18" fmla="*/ 0 w 47"/>
                <a:gd name="T19" fmla="*/ 65 h 107"/>
                <a:gd name="T20" fmla="*/ 7 w 47"/>
                <a:gd name="T21" fmla="*/ 80 h 107"/>
                <a:gd name="T22" fmla="*/ 7 w 47"/>
                <a:gd name="T23" fmla="*/ 91 h 107"/>
                <a:gd name="T24" fmla="*/ 13 w 47"/>
                <a:gd name="T25" fmla="*/ 91 h 107"/>
                <a:gd name="T26" fmla="*/ 13 w 47"/>
                <a:gd name="T27" fmla="*/ 107 h 107"/>
                <a:gd name="T28" fmla="*/ 40 w 47"/>
                <a:gd name="T29" fmla="*/ 107 h 107"/>
                <a:gd name="T30" fmla="*/ 40 w 47"/>
                <a:gd name="T31" fmla="*/ 91 h 107"/>
                <a:gd name="T32" fmla="*/ 47 w 47"/>
                <a:gd name="T33" fmla="*/ 91 h 107"/>
                <a:gd name="T34" fmla="*/ 47 w 47"/>
                <a:gd name="T35" fmla="*/ 65 h 107"/>
                <a:gd name="T36" fmla="*/ 47 w 47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7" y="80"/>
                  </a:lnTo>
                  <a:lnTo>
                    <a:pt x="7" y="91"/>
                  </a:lnTo>
                  <a:lnTo>
                    <a:pt x="13" y="91"/>
                  </a:lnTo>
                  <a:lnTo>
                    <a:pt x="13" y="107"/>
                  </a:lnTo>
                  <a:lnTo>
                    <a:pt x="40" y="107"/>
                  </a:lnTo>
                  <a:lnTo>
                    <a:pt x="40" y="91"/>
                  </a:lnTo>
                  <a:lnTo>
                    <a:pt x="47" y="91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752" y="9985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27 h 107"/>
                <a:gd name="T4" fmla="*/ 40 w 47"/>
                <a:gd name="T5" fmla="*/ 27 h 107"/>
                <a:gd name="T6" fmla="*/ 40 w 47"/>
                <a:gd name="T7" fmla="*/ 12 h 107"/>
                <a:gd name="T8" fmla="*/ 35 w 47"/>
                <a:gd name="T9" fmla="*/ 0 h 107"/>
                <a:gd name="T10" fmla="*/ 11 w 47"/>
                <a:gd name="T11" fmla="*/ 0 h 107"/>
                <a:gd name="T12" fmla="*/ 7 w 47"/>
                <a:gd name="T13" fmla="*/ 12 h 107"/>
                <a:gd name="T14" fmla="*/ 0 w 47"/>
                <a:gd name="T15" fmla="*/ 27 h 107"/>
                <a:gd name="T16" fmla="*/ 0 w 47"/>
                <a:gd name="T17" fmla="*/ 80 h 107"/>
                <a:gd name="T18" fmla="*/ 7 w 47"/>
                <a:gd name="T19" fmla="*/ 91 h 107"/>
                <a:gd name="T20" fmla="*/ 11 w 47"/>
                <a:gd name="T21" fmla="*/ 107 h 107"/>
                <a:gd name="T22" fmla="*/ 35 w 47"/>
                <a:gd name="T23" fmla="*/ 107 h 107"/>
                <a:gd name="T24" fmla="*/ 40 w 47"/>
                <a:gd name="T25" fmla="*/ 91 h 107"/>
                <a:gd name="T26" fmla="*/ 40 w 47"/>
                <a:gd name="T27" fmla="*/ 80 h 107"/>
                <a:gd name="T28" fmla="*/ 47 w 47"/>
                <a:gd name="T29" fmla="*/ 80 h 107"/>
                <a:gd name="T30" fmla="*/ 47 w 47"/>
                <a:gd name="T31" fmla="*/ 65 h 107"/>
                <a:gd name="T32" fmla="*/ 47 w 4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1"/>
                  </a:lnTo>
                  <a:lnTo>
                    <a:pt x="11" y="107"/>
                  </a:lnTo>
                  <a:lnTo>
                    <a:pt x="35" y="107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5746" y="9176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5 h 121"/>
                <a:gd name="T8" fmla="*/ 34 w 45"/>
                <a:gd name="T9" fmla="*/ 15 h 121"/>
                <a:gd name="T10" fmla="*/ 29 w 45"/>
                <a:gd name="T11" fmla="*/ 0 h 121"/>
                <a:gd name="T12" fmla="*/ 18 w 45"/>
                <a:gd name="T13" fmla="*/ 0 h 121"/>
                <a:gd name="T14" fmla="*/ 18 w 45"/>
                <a:gd name="T15" fmla="*/ 15 h 121"/>
                <a:gd name="T16" fmla="*/ 11 w 45"/>
                <a:gd name="T17" fmla="*/ 15 h 121"/>
                <a:gd name="T18" fmla="*/ 7 w 45"/>
                <a:gd name="T19" fmla="*/ 26 h 121"/>
                <a:gd name="T20" fmla="*/ 0 w 45"/>
                <a:gd name="T21" fmla="*/ 42 h 121"/>
                <a:gd name="T22" fmla="*/ 0 w 45"/>
                <a:gd name="T23" fmla="*/ 83 h 121"/>
                <a:gd name="T24" fmla="*/ 7 w 45"/>
                <a:gd name="T25" fmla="*/ 95 h 121"/>
                <a:gd name="T26" fmla="*/ 11 w 45"/>
                <a:gd name="T27" fmla="*/ 110 h 121"/>
                <a:gd name="T28" fmla="*/ 18 w 45"/>
                <a:gd name="T29" fmla="*/ 121 h 121"/>
                <a:gd name="T30" fmla="*/ 34 w 45"/>
                <a:gd name="T31" fmla="*/ 121 h 121"/>
                <a:gd name="T32" fmla="*/ 34 w 45"/>
                <a:gd name="T33" fmla="*/ 110 h 121"/>
                <a:gd name="T34" fmla="*/ 40 w 45"/>
                <a:gd name="T35" fmla="*/ 110 h 121"/>
                <a:gd name="T36" fmla="*/ 40 w 45"/>
                <a:gd name="T37" fmla="*/ 95 h 121"/>
                <a:gd name="T38" fmla="*/ 45 w 45"/>
                <a:gd name="T39" fmla="*/ 95 h 121"/>
                <a:gd name="T40" fmla="*/ 45 w 45"/>
                <a:gd name="T41" fmla="*/ 83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7" y="26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7" y="95"/>
                  </a:lnTo>
                  <a:lnTo>
                    <a:pt x="11" y="110"/>
                  </a:lnTo>
                  <a:lnTo>
                    <a:pt x="18" y="121"/>
                  </a:lnTo>
                  <a:lnTo>
                    <a:pt x="34" y="121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5230" y="9932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5 w 45"/>
                <a:gd name="T3" fmla="*/ 27 h 118"/>
                <a:gd name="T4" fmla="*/ 38 w 45"/>
                <a:gd name="T5" fmla="*/ 27 h 118"/>
                <a:gd name="T6" fmla="*/ 38 w 45"/>
                <a:gd name="T7" fmla="*/ 11 h 118"/>
                <a:gd name="T8" fmla="*/ 34 w 45"/>
                <a:gd name="T9" fmla="*/ 11 h 118"/>
                <a:gd name="T10" fmla="*/ 34 w 45"/>
                <a:gd name="T11" fmla="*/ 0 h 118"/>
                <a:gd name="T12" fmla="*/ 16 w 45"/>
                <a:gd name="T13" fmla="*/ 0 h 118"/>
                <a:gd name="T14" fmla="*/ 11 w 45"/>
                <a:gd name="T15" fmla="*/ 11 h 118"/>
                <a:gd name="T16" fmla="*/ 5 w 45"/>
                <a:gd name="T17" fmla="*/ 27 h 118"/>
                <a:gd name="T18" fmla="*/ 5 w 45"/>
                <a:gd name="T19" fmla="*/ 38 h 118"/>
                <a:gd name="T20" fmla="*/ 0 w 45"/>
                <a:gd name="T21" fmla="*/ 38 h 118"/>
                <a:gd name="T22" fmla="*/ 0 w 45"/>
                <a:gd name="T23" fmla="*/ 65 h 118"/>
                <a:gd name="T24" fmla="*/ 5 w 45"/>
                <a:gd name="T25" fmla="*/ 80 h 118"/>
                <a:gd name="T26" fmla="*/ 5 w 45"/>
                <a:gd name="T27" fmla="*/ 91 h 118"/>
                <a:gd name="T28" fmla="*/ 11 w 45"/>
                <a:gd name="T29" fmla="*/ 106 h 118"/>
                <a:gd name="T30" fmla="*/ 16 w 45"/>
                <a:gd name="T31" fmla="*/ 106 h 118"/>
                <a:gd name="T32" fmla="*/ 16 w 45"/>
                <a:gd name="T33" fmla="*/ 118 h 118"/>
                <a:gd name="T34" fmla="*/ 27 w 45"/>
                <a:gd name="T35" fmla="*/ 118 h 118"/>
                <a:gd name="T36" fmla="*/ 34 w 45"/>
                <a:gd name="T37" fmla="*/ 106 h 118"/>
                <a:gd name="T38" fmla="*/ 38 w 45"/>
                <a:gd name="T39" fmla="*/ 106 h 118"/>
                <a:gd name="T40" fmla="*/ 38 w 45"/>
                <a:gd name="T41" fmla="*/ 91 h 118"/>
                <a:gd name="T42" fmla="*/ 45 w 45"/>
                <a:gd name="T43" fmla="*/ 91 h 118"/>
                <a:gd name="T44" fmla="*/ 45 w 45"/>
                <a:gd name="T45" fmla="*/ 65 h 118"/>
                <a:gd name="T46" fmla="*/ 45 w 45"/>
                <a:gd name="T47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27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16" y="118"/>
                  </a:lnTo>
                  <a:lnTo>
                    <a:pt x="27" y="118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91"/>
                  </a:lnTo>
                  <a:lnTo>
                    <a:pt x="45" y="91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610" y="10065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11 h 122"/>
                <a:gd name="T6" fmla="*/ 34 w 45"/>
                <a:gd name="T7" fmla="*/ 11 h 122"/>
                <a:gd name="T8" fmla="*/ 34 w 45"/>
                <a:gd name="T9" fmla="*/ 0 h 122"/>
                <a:gd name="T10" fmla="*/ 18 w 45"/>
                <a:gd name="T11" fmla="*/ 0 h 122"/>
                <a:gd name="T12" fmla="*/ 11 w 45"/>
                <a:gd name="T13" fmla="*/ 11 h 122"/>
                <a:gd name="T14" fmla="*/ 6 w 45"/>
                <a:gd name="T15" fmla="*/ 11 h 122"/>
                <a:gd name="T16" fmla="*/ 6 w 45"/>
                <a:gd name="T17" fmla="*/ 38 h 122"/>
                <a:gd name="T18" fmla="*/ 0 w 45"/>
                <a:gd name="T19" fmla="*/ 38 h 122"/>
                <a:gd name="T20" fmla="*/ 0 w 45"/>
                <a:gd name="T21" fmla="*/ 68 h 122"/>
                <a:gd name="T22" fmla="*/ 6 w 45"/>
                <a:gd name="T23" fmla="*/ 80 h 122"/>
                <a:gd name="T24" fmla="*/ 6 w 45"/>
                <a:gd name="T25" fmla="*/ 95 h 122"/>
                <a:gd name="T26" fmla="*/ 11 w 45"/>
                <a:gd name="T27" fmla="*/ 106 h 122"/>
                <a:gd name="T28" fmla="*/ 18 w 45"/>
                <a:gd name="T29" fmla="*/ 106 h 122"/>
                <a:gd name="T30" fmla="*/ 18 w 45"/>
                <a:gd name="T31" fmla="*/ 122 h 122"/>
                <a:gd name="T32" fmla="*/ 29 w 45"/>
                <a:gd name="T33" fmla="*/ 122 h 122"/>
                <a:gd name="T34" fmla="*/ 34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68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68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18" y="106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6546" y="7842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1 h 110"/>
                <a:gd name="T4" fmla="*/ 40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7 w 45"/>
                <a:gd name="T11" fmla="*/ 15 h 110"/>
                <a:gd name="T12" fmla="*/ 0 w 45"/>
                <a:gd name="T13" fmla="*/ 31 h 110"/>
                <a:gd name="T14" fmla="*/ 0 w 45"/>
                <a:gd name="T15" fmla="*/ 84 h 110"/>
                <a:gd name="T16" fmla="*/ 7 w 45"/>
                <a:gd name="T17" fmla="*/ 95 h 110"/>
                <a:gd name="T18" fmla="*/ 11 w 45"/>
                <a:gd name="T19" fmla="*/ 110 h 110"/>
                <a:gd name="T20" fmla="*/ 34 w 45"/>
                <a:gd name="T21" fmla="*/ 110 h 110"/>
                <a:gd name="T22" fmla="*/ 40 w 45"/>
                <a:gd name="T23" fmla="*/ 95 h 110"/>
                <a:gd name="T24" fmla="*/ 45 w 45"/>
                <a:gd name="T25" fmla="*/ 84 h 110"/>
                <a:gd name="T26" fmla="*/ 45 w 45"/>
                <a:gd name="T27" fmla="*/ 69 h 110"/>
                <a:gd name="T28" fmla="*/ 45 w 45"/>
                <a:gd name="T29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1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0" y="31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4685" y="9218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1 h 121"/>
                <a:gd name="T4" fmla="*/ 38 w 45"/>
                <a:gd name="T5" fmla="*/ 26 h 121"/>
                <a:gd name="T6" fmla="*/ 33 w 45"/>
                <a:gd name="T7" fmla="*/ 11 h 121"/>
                <a:gd name="T8" fmla="*/ 27 w 45"/>
                <a:gd name="T9" fmla="*/ 0 h 121"/>
                <a:gd name="T10" fmla="*/ 11 w 45"/>
                <a:gd name="T11" fmla="*/ 0 h 121"/>
                <a:gd name="T12" fmla="*/ 11 w 45"/>
                <a:gd name="T13" fmla="*/ 11 h 121"/>
                <a:gd name="T14" fmla="*/ 5 w 45"/>
                <a:gd name="T15" fmla="*/ 11 h 121"/>
                <a:gd name="T16" fmla="*/ 5 w 45"/>
                <a:gd name="T17" fmla="*/ 26 h 121"/>
                <a:gd name="T18" fmla="*/ 0 w 45"/>
                <a:gd name="T19" fmla="*/ 26 h 121"/>
                <a:gd name="T20" fmla="*/ 0 w 45"/>
                <a:gd name="T21" fmla="*/ 95 h 121"/>
                <a:gd name="T22" fmla="*/ 5 w 45"/>
                <a:gd name="T23" fmla="*/ 95 h 121"/>
                <a:gd name="T24" fmla="*/ 5 w 45"/>
                <a:gd name="T25" fmla="*/ 106 h 121"/>
                <a:gd name="T26" fmla="*/ 11 w 45"/>
                <a:gd name="T27" fmla="*/ 106 h 121"/>
                <a:gd name="T28" fmla="*/ 16 w 45"/>
                <a:gd name="T29" fmla="*/ 121 h 121"/>
                <a:gd name="T30" fmla="*/ 27 w 45"/>
                <a:gd name="T31" fmla="*/ 121 h 121"/>
                <a:gd name="T32" fmla="*/ 27 w 45"/>
                <a:gd name="T33" fmla="*/ 106 h 121"/>
                <a:gd name="T34" fmla="*/ 33 w 45"/>
                <a:gd name="T35" fmla="*/ 106 h 121"/>
                <a:gd name="T36" fmla="*/ 38 w 45"/>
                <a:gd name="T37" fmla="*/ 95 h 121"/>
                <a:gd name="T38" fmla="*/ 45 w 45"/>
                <a:gd name="T39" fmla="*/ 79 h 121"/>
                <a:gd name="T40" fmla="*/ 45 w 45"/>
                <a:gd name="T41" fmla="*/ 68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1"/>
                  </a:lnTo>
                  <a:lnTo>
                    <a:pt x="38" y="26"/>
                  </a:lnTo>
                  <a:lnTo>
                    <a:pt x="33" y="11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27" y="121"/>
                  </a:lnTo>
                  <a:lnTo>
                    <a:pt x="27" y="106"/>
                  </a:lnTo>
                  <a:lnTo>
                    <a:pt x="33" y="106"/>
                  </a:lnTo>
                  <a:lnTo>
                    <a:pt x="38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5315" y="9499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42 h 110"/>
                <a:gd name="T4" fmla="*/ 40 w 45"/>
                <a:gd name="T5" fmla="*/ 42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6 w 45"/>
                <a:gd name="T15" fmla="*/ 15 h 110"/>
                <a:gd name="T16" fmla="*/ 0 w 45"/>
                <a:gd name="T17" fmla="*/ 26 h 110"/>
                <a:gd name="T18" fmla="*/ 0 w 45"/>
                <a:gd name="T19" fmla="*/ 83 h 110"/>
                <a:gd name="T20" fmla="*/ 6 w 45"/>
                <a:gd name="T21" fmla="*/ 95 h 110"/>
                <a:gd name="T22" fmla="*/ 6 w 45"/>
                <a:gd name="T23" fmla="*/ 110 h 110"/>
                <a:gd name="T24" fmla="*/ 34 w 45"/>
                <a:gd name="T25" fmla="*/ 110 h 110"/>
                <a:gd name="T26" fmla="*/ 40 w 45"/>
                <a:gd name="T27" fmla="*/ 95 h 110"/>
                <a:gd name="T28" fmla="*/ 40 w 45"/>
                <a:gd name="T29" fmla="*/ 83 h 110"/>
                <a:gd name="T30" fmla="*/ 45 w 45"/>
                <a:gd name="T31" fmla="*/ 68 h 110"/>
                <a:gd name="T32" fmla="*/ 45 w 45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0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6001" y="8841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12 h 107"/>
                <a:gd name="T6" fmla="*/ 34 w 45"/>
                <a:gd name="T7" fmla="*/ 0 h 107"/>
                <a:gd name="T8" fmla="*/ 11 w 45"/>
                <a:gd name="T9" fmla="*/ 0 h 107"/>
                <a:gd name="T10" fmla="*/ 7 w 45"/>
                <a:gd name="T11" fmla="*/ 12 h 107"/>
                <a:gd name="T12" fmla="*/ 7 w 45"/>
                <a:gd name="T13" fmla="*/ 27 h 107"/>
                <a:gd name="T14" fmla="*/ 0 w 45"/>
                <a:gd name="T15" fmla="*/ 27 h 107"/>
                <a:gd name="T16" fmla="*/ 0 w 45"/>
                <a:gd name="T17" fmla="*/ 80 h 107"/>
                <a:gd name="T18" fmla="*/ 7 w 45"/>
                <a:gd name="T19" fmla="*/ 80 h 107"/>
                <a:gd name="T20" fmla="*/ 7 w 45"/>
                <a:gd name="T21" fmla="*/ 95 h 107"/>
                <a:gd name="T22" fmla="*/ 11 w 45"/>
                <a:gd name="T23" fmla="*/ 107 h 107"/>
                <a:gd name="T24" fmla="*/ 34 w 45"/>
                <a:gd name="T25" fmla="*/ 107 h 107"/>
                <a:gd name="T26" fmla="*/ 40 w 45"/>
                <a:gd name="T27" fmla="*/ 95 h 107"/>
                <a:gd name="T28" fmla="*/ 45 w 45"/>
                <a:gd name="T29" fmla="*/ 80 h 107"/>
                <a:gd name="T30" fmla="*/ 45 w 45"/>
                <a:gd name="T31" fmla="*/ 65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5297" y="9499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26 h 121"/>
                <a:gd name="T4" fmla="*/ 40 w 47"/>
                <a:gd name="T5" fmla="*/ 26 h 121"/>
                <a:gd name="T6" fmla="*/ 40 w 47"/>
                <a:gd name="T7" fmla="*/ 15 h 121"/>
                <a:gd name="T8" fmla="*/ 35 w 47"/>
                <a:gd name="T9" fmla="*/ 15 h 121"/>
                <a:gd name="T10" fmla="*/ 29 w 47"/>
                <a:gd name="T11" fmla="*/ 0 h 121"/>
                <a:gd name="T12" fmla="*/ 18 w 47"/>
                <a:gd name="T13" fmla="*/ 0 h 121"/>
                <a:gd name="T14" fmla="*/ 18 w 47"/>
                <a:gd name="T15" fmla="*/ 15 h 121"/>
                <a:gd name="T16" fmla="*/ 7 w 47"/>
                <a:gd name="T17" fmla="*/ 15 h 121"/>
                <a:gd name="T18" fmla="*/ 7 w 47"/>
                <a:gd name="T19" fmla="*/ 26 h 121"/>
                <a:gd name="T20" fmla="*/ 0 w 47"/>
                <a:gd name="T21" fmla="*/ 42 h 121"/>
                <a:gd name="T22" fmla="*/ 0 w 47"/>
                <a:gd name="T23" fmla="*/ 83 h 121"/>
                <a:gd name="T24" fmla="*/ 7 w 47"/>
                <a:gd name="T25" fmla="*/ 95 h 121"/>
                <a:gd name="T26" fmla="*/ 7 w 47"/>
                <a:gd name="T27" fmla="*/ 110 h 121"/>
                <a:gd name="T28" fmla="*/ 11 w 47"/>
                <a:gd name="T29" fmla="*/ 110 h 121"/>
                <a:gd name="T30" fmla="*/ 18 w 47"/>
                <a:gd name="T31" fmla="*/ 121 h 121"/>
                <a:gd name="T32" fmla="*/ 35 w 47"/>
                <a:gd name="T33" fmla="*/ 121 h 121"/>
                <a:gd name="T34" fmla="*/ 35 w 47"/>
                <a:gd name="T35" fmla="*/ 110 h 121"/>
                <a:gd name="T36" fmla="*/ 40 w 47"/>
                <a:gd name="T37" fmla="*/ 110 h 121"/>
                <a:gd name="T38" fmla="*/ 47 w 47"/>
                <a:gd name="T39" fmla="*/ 95 h 121"/>
                <a:gd name="T40" fmla="*/ 47 w 47"/>
                <a:gd name="T41" fmla="*/ 83 h 121"/>
                <a:gd name="T42" fmla="*/ 47 w 47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8" y="121"/>
                  </a:lnTo>
                  <a:lnTo>
                    <a:pt x="35" y="121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7" y="95"/>
                  </a:lnTo>
                  <a:lnTo>
                    <a:pt x="47" y="8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5672" y="9848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42 h 111"/>
                <a:gd name="T4" fmla="*/ 40 w 45"/>
                <a:gd name="T5" fmla="*/ 42 h 111"/>
                <a:gd name="T6" fmla="*/ 40 w 45"/>
                <a:gd name="T7" fmla="*/ 16 h 111"/>
                <a:gd name="T8" fmla="*/ 34 w 45"/>
                <a:gd name="T9" fmla="*/ 16 h 111"/>
                <a:gd name="T10" fmla="*/ 34 w 45"/>
                <a:gd name="T11" fmla="*/ 0 h 111"/>
                <a:gd name="T12" fmla="*/ 5 w 45"/>
                <a:gd name="T13" fmla="*/ 0 h 111"/>
                <a:gd name="T14" fmla="*/ 5 w 45"/>
                <a:gd name="T15" fmla="*/ 16 h 111"/>
                <a:gd name="T16" fmla="*/ 0 w 45"/>
                <a:gd name="T17" fmla="*/ 16 h 111"/>
                <a:gd name="T18" fmla="*/ 0 w 45"/>
                <a:gd name="T19" fmla="*/ 95 h 111"/>
                <a:gd name="T20" fmla="*/ 5 w 45"/>
                <a:gd name="T21" fmla="*/ 95 h 111"/>
                <a:gd name="T22" fmla="*/ 5 w 45"/>
                <a:gd name="T23" fmla="*/ 111 h 111"/>
                <a:gd name="T24" fmla="*/ 34 w 45"/>
                <a:gd name="T25" fmla="*/ 111 h 111"/>
                <a:gd name="T26" fmla="*/ 34 w 45"/>
                <a:gd name="T27" fmla="*/ 95 h 111"/>
                <a:gd name="T28" fmla="*/ 40 w 45"/>
                <a:gd name="T29" fmla="*/ 95 h 111"/>
                <a:gd name="T30" fmla="*/ 40 w 45"/>
                <a:gd name="T31" fmla="*/ 84 h 111"/>
                <a:gd name="T32" fmla="*/ 45 w 45"/>
                <a:gd name="T33" fmla="*/ 69 h 111"/>
                <a:gd name="T34" fmla="*/ 45 w 45"/>
                <a:gd name="T35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34" y="111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5219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42 h 107"/>
                <a:gd name="T4" fmla="*/ 38 w 45"/>
                <a:gd name="T5" fmla="*/ 27 h 107"/>
                <a:gd name="T6" fmla="*/ 38 w 45"/>
                <a:gd name="T7" fmla="*/ 15 h 107"/>
                <a:gd name="T8" fmla="*/ 33 w 45"/>
                <a:gd name="T9" fmla="*/ 15 h 107"/>
                <a:gd name="T10" fmla="*/ 33 w 45"/>
                <a:gd name="T11" fmla="*/ 0 h 107"/>
                <a:gd name="T12" fmla="*/ 4 w 45"/>
                <a:gd name="T13" fmla="*/ 0 h 107"/>
                <a:gd name="T14" fmla="*/ 4 w 45"/>
                <a:gd name="T15" fmla="*/ 15 h 107"/>
                <a:gd name="T16" fmla="*/ 0 w 45"/>
                <a:gd name="T17" fmla="*/ 15 h 107"/>
                <a:gd name="T18" fmla="*/ 0 w 45"/>
                <a:gd name="T19" fmla="*/ 95 h 107"/>
                <a:gd name="T20" fmla="*/ 4 w 45"/>
                <a:gd name="T21" fmla="*/ 95 h 107"/>
                <a:gd name="T22" fmla="*/ 4 w 45"/>
                <a:gd name="T23" fmla="*/ 107 h 107"/>
                <a:gd name="T24" fmla="*/ 33 w 45"/>
                <a:gd name="T25" fmla="*/ 107 h 107"/>
                <a:gd name="T26" fmla="*/ 33 w 45"/>
                <a:gd name="T27" fmla="*/ 95 h 107"/>
                <a:gd name="T28" fmla="*/ 38 w 45"/>
                <a:gd name="T29" fmla="*/ 95 h 107"/>
                <a:gd name="T30" fmla="*/ 38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42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7"/>
                  </a:lnTo>
                  <a:lnTo>
                    <a:pt x="33" y="107"/>
                  </a:lnTo>
                  <a:lnTo>
                    <a:pt x="33" y="95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5013" y="10255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7 h 106"/>
                <a:gd name="T4" fmla="*/ 41 w 47"/>
                <a:gd name="T5" fmla="*/ 11 h 106"/>
                <a:gd name="T6" fmla="*/ 36 w 47"/>
                <a:gd name="T7" fmla="*/ 0 h 106"/>
                <a:gd name="T8" fmla="*/ 12 w 47"/>
                <a:gd name="T9" fmla="*/ 0 h 106"/>
                <a:gd name="T10" fmla="*/ 12 w 47"/>
                <a:gd name="T11" fmla="*/ 11 h 106"/>
                <a:gd name="T12" fmla="*/ 7 w 47"/>
                <a:gd name="T13" fmla="*/ 11 h 106"/>
                <a:gd name="T14" fmla="*/ 7 w 47"/>
                <a:gd name="T15" fmla="*/ 27 h 106"/>
                <a:gd name="T16" fmla="*/ 0 w 47"/>
                <a:gd name="T17" fmla="*/ 38 h 106"/>
                <a:gd name="T18" fmla="*/ 0 w 47"/>
                <a:gd name="T19" fmla="*/ 80 h 106"/>
                <a:gd name="T20" fmla="*/ 7 w 47"/>
                <a:gd name="T21" fmla="*/ 80 h 106"/>
                <a:gd name="T22" fmla="*/ 7 w 47"/>
                <a:gd name="T23" fmla="*/ 91 h 106"/>
                <a:gd name="T24" fmla="*/ 12 w 47"/>
                <a:gd name="T25" fmla="*/ 91 h 106"/>
                <a:gd name="T26" fmla="*/ 12 w 47"/>
                <a:gd name="T27" fmla="*/ 106 h 106"/>
                <a:gd name="T28" fmla="*/ 36 w 47"/>
                <a:gd name="T29" fmla="*/ 106 h 106"/>
                <a:gd name="T30" fmla="*/ 41 w 47"/>
                <a:gd name="T31" fmla="*/ 91 h 106"/>
                <a:gd name="T32" fmla="*/ 47 w 47"/>
                <a:gd name="T33" fmla="*/ 80 h 106"/>
                <a:gd name="T34" fmla="*/ 47 w 47"/>
                <a:gd name="T35" fmla="*/ 65 h 106"/>
                <a:gd name="T36" fmla="*/ 47 w 47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7"/>
                  </a:lnTo>
                  <a:lnTo>
                    <a:pt x="41" y="11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12" y="106"/>
                  </a:lnTo>
                  <a:lnTo>
                    <a:pt x="36" y="106"/>
                  </a:lnTo>
                  <a:lnTo>
                    <a:pt x="41" y="91"/>
                  </a:lnTo>
                  <a:lnTo>
                    <a:pt x="47" y="80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7313" y="6121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42 h 106"/>
                <a:gd name="T4" fmla="*/ 40 w 46"/>
                <a:gd name="T5" fmla="*/ 26 h 106"/>
                <a:gd name="T6" fmla="*/ 40 w 46"/>
                <a:gd name="T7" fmla="*/ 11 h 106"/>
                <a:gd name="T8" fmla="*/ 35 w 46"/>
                <a:gd name="T9" fmla="*/ 0 h 106"/>
                <a:gd name="T10" fmla="*/ 12 w 46"/>
                <a:gd name="T11" fmla="*/ 0 h 106"/>
                <a:gd name="T12" fmla="*/ 6 w 46"/>
                <a:gd name="T13" fmla="*/ 11 h 106"/>
                <a:gd name="T14" fmla="*/ 0 w 46"/>
                <a:gd name="T15" fmla="*/ 26 h 106"/>
                <a:gd name="T16" fmla="*/ 0 w 46"/>
                <a:gd name="T17" fmla="*/ 80 h 106"/>
                <a:gd name="T18" fmla="*/ 6 w 46"/>
                <a:gd name="T19" fmla="*/ 95 h 106"/>
                <a:gd name="T20" fmla="*/ 6 w 46"/>
                <a:gd name="T21" fmla="*/ 106 h 106"/>
                <a:gd name="T22" fmla="*/ 40 w 46"/>
                <a:gd name="T23" fmla="*/ 106 h 106"/>
                <a:gd name="T24" fmla="*/ 40 w 46"/>
                <a:gd name="T25" fmla="*/ 80 h 106"/>
                <a:gd name="T26" fmla="*/ 46 w 46"/>
                <a:gd name="T27" fmla="*/ 80 h 106"/>
                <a:gd name="T28" fmla="*/ 46 w 46"/>
                <a:gd name="T29" fmla="*/ 68 h 106"/>
                <a:gd name="T30" fmla="*/ 46 w 46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42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40" y="106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5905" y="927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15 h 106"/>
                <a:gd name="T4" fmla="*/ 40 w 45"/>
                <a:gd name="T5" fmla="*/ 15 h 106"/>
                <a:gd name="T6" fmla="*/ 40 w 45"/>
                <a:gd name="T7" fmla="*/ 0 h 106"/>
                <a:gd name="T8" fmla="*/ 11 w 45"/>
                <a:gd name="T9" fmla="*/ 0 h 106"/>
                <a:gd name="T10" fmla="*/ 11 w 45"/>
                <a:gd name="T11" fmla="*/ 15 h 106"/>
                <a:gd name="T12" fmla="*/ 6 w 45"/>
                <a:gd name="T13" fmla="*/ 15 h 106"/>
                <a:gd name="T14" fmla="*/ 6 w 45"/>
                <a:gd name="T15" fmla="*/ 42 h 106"/>
                <a:gd name="T16" fmla="*/ 0 w 45"/>
                <a:gd name="T17" fmla="*/ 42 h 106"/>
                <a:gd name="T18" fmla="*/ 0 w 45"/>
                <a:gd name="T19" fmla="*/ 68 h 106"/>
                <a:gd name="T20" fmla="*/ 6 w 45"/>
                <a:gd name="T21" fmla="*/ 80 h 106"/>
                <a:gd name="T22" fmla="*/ 6 w 45"/>
                <a:gd name="T23" fmla="*/ 95 h 106"/>
                <a:gd name="T24" fmla="*/ 11 w 45"/>
                <a:gd name="T25" fmla="*/ 106 h 106"/>
                <a:gd name="T26" fmla="*/ 40 w 45"/>
                <a:gd name="T27" fmla="*/ 106 h 106"/>
                <a:gd name="T28" fmla="*/ 45 w 45"/>
                <a:gd name="T29" fmla="*/ 95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5491" y="10320"/>
              <a:ext cx="71" cy="71"/>
            </a:xfrm>
            <a:custGeom>
              <a:avLst/>
              <a:gdLst>
                <a:gd name="T0" fmla="*/ 50 w 50"/>
                <a:gd name="T1" fmla="*/ 53 h 121"/>
                <a:gd name="T2" fmla="*/ 45 w 50"/>
                <a:gd name="T3" fmla="*/ 53 h 121"/>
                <a:gd name="T4" fmla="*/ 45 w 50"/>
                <a:gd name="T5" fmla="*/ 26 h 121"/>
                <a:gd name="T6" fmla="*/ 39 w 50"/>
                <a:gd name="T7" fmla="*/ 15 h 121"/>
                <a:gd name="T8" fmla="*/ 27 w 50"/>
                <a:gd name="T9" fmla="*/ 15 h 121"/>
                <a:gd name="T10" fmla="*/ 27 w 50"/>
                <a:gd name="T11" fmla="*/ 0 h 121"/>
                <a:gd name="T12" fmla="*/ 23 w 50"/>
                <a:gd name="T13" fmla="*/ 15 h 121"/>
                <a:gd name="T14" fmla="*/ 11 w 50"/>
                <a:gd name="T15" fmla="*/ 15 h 121"/>
                <a:gd name="T16" fmla="*/ 5 w 50"/>
                <a:gd name="T17" fmla="*/ 26 h 121"/>
                <a:gd name="T18" fmla="*/ 5 w 50"/>
                <a:gd name="T19" fmla="*/ 53 h 121"/>
                <a:gd name="T20" fmla="*/ 0 w 50"/>
                <a:gd name="T21" fmla="*/ 53 h 121"/>
                <a:gd name="T22" fmla="*/ 5 w 50"/>
                <a:gd name="T23" fmla="*/ 79 h 121"/>
                <a:gd name="T24" fmla="*/ 5 w 50"/>
                <a:gd name="T25" fmla="*/ 106 h 121"/>
                <a:gd name="T26" fmla="*/ 11 w 50"/>
                <a:gd name="T27" fmla="*/ 106 h 121"/>
                <a:gd name="T28" fmla="*/ 16 w 50"/>
                <a:gd name="T29" fmla="*/ 121 h 121"/>
                <a:gd name="T30" fmla="*/ 34 w 50"/>
                <a:gd name="T31" fmla="*/ 121 h 121"/>
                <a:gd name="T32" fmla="*/ 39 w 50"/>
                <a:gd name="T33" fmla="*/ 106 h 121"/>
                <a:gd name="T34" fmla="*/ 45 w 50"/>
                <a:gd name="T35" fmla="*/ 106 h 121"/>
                <a:gd name="T36" fmla="*/ 45 w 50"/>
                <a:gd name="T37" fmla="*/ 79 h 121"/>
                <a:gd name="T38" fmla="*/ 50 w 50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21">
                  <a:moveTo>
                    <a:pt x="50" y="53"/>
                  </a:moveTo>
                  <a:lnTo>
                    <a:pt x="45" y="53"/>
                  </a:lnTo>
                  <a:lnTo>
                    <a:pt x="45" y="26"/>
                  </a:lnTo>
                  <a:lnTo>
                    <a:pt x="39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23" y="15"/>
                  </a:lnTo>
                  <a:lnTo>
                    <a:pt x="11" y="15"/>
                  </a:lnTo>
                  <a:lnTo>
                    <a:pt x="5" y="26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5" y="79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9" y="106"/>
                  </a:lnTo>
                  <a:lnTo>
                    <a:pt x="45" y="106"/>
                  </a:lnTo>
                  <a:lnTo>
                    <a:pt x="45" y="79"/>
                  </a:lnTo>
                  <a:lnTo>
                    <a:pt x="50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6075" y="8195"/>
              <a:ext cx="71" cy="71"/>
            </a:xfrm>
            <a:custGeom>
              <a:avLst/>
              <a:gdLst>
                <a:gd name="T0" fmla="*/ 51 w 51"/>
                <a:gd name="T1" fmla="*/ 54 h 107"/>
                <a:gd name="T2" fmla="*/ 46 w 51"/>
                <a:gd name="T3" fmla="*/ 38 h 107"/>
                <a:gd name="T4" fmla="*/ 46 w 51"/>
                <a:gd name="T5" fmla="*/ 12 h 107"/>
                <a:gd name="T6" fmla="*/ 40 w 51"/>
                <a:gd name="T7" fmla="*/ 12 h 107"/>
                <a:gd name="T8" fmla="*/ 40 w 51"/>
                <a:gd name="T9" fmla="*/ 0 h 107"/>
                <a:gd name="T10" fmla="*/ 11 w 51"/>
                <a:gd name="T11" fmla="*/ 0 h 107"/>
                <a:gd name="T12" fmla="*/ 11 w 51"/>
                <a:gd name="T13" fmla="*/ 12 h 107"/>
                <a:gd name="T14" fmla="*/ 6 w 51"/>
                <a:gd name="T15" fmla="*/ 12 h 107"/>
                <a:gd name="T16" fmla="*/ 6 w 51"/>
                <a:gd name="T17" fmla="*/ 38 h 107"/>
                <a:gd name="T18" fmla="*/ 0 w 51"/>
                <a:gd name="T19" fmla="*/ 54 h 107"/>
                <a:gd name="T20" fmla="*/ 6 w 51"/>
                <a:gd name="T21" fmla="*/ 65 h 107"/>
                <a:gd name="T22" fmla="*/ 6 w 51"/>
                <a:gd name="T23" fmla="*/ 95 h 107"/>
                <a:gd name="T24" fmla="*/ 11 w 51"/>
                <a:gd name="T25" fmla="*/ 95 h 107"/>
                <a:gd name="T26" fmla="*/ 11 w 51"/>
                <a:gd name="T27" fmla="*/ 107 h 107"/>
                <a:gd name="T28" fmla="*/ 40 w 51"/>
                <a:gd name="T29" fmla="*/ 107 h 107"/>
                <a:gd name="T30" fmla="*/ 40 w 51"/>
                <a:gd name="T31" fmla="*/ 95 h 107"/>
                <a:gd name="T32" fmla="*/ 46 w 51"/>
                <a:gd name="T33" fmla="*/ 95 h 107"/>
                <a:gd name="T34" fmla="*/ 46 w 51"/>
                <a:gd name="T35" fmla="*/ 65 h 107"/>
                <a:gd name="T36" fmla="*/ 51 w 51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7">
                  <a:moveTo>
                    <a:pt x="51" y="54"/>
                  </a:moveTo>
                  <a:lnTo>
                    <a:pt x="46" y="38"/>
                  </a:lnTo>
                  <a:lnTo>
                    <a:pt x="46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38"/>
                  </a:lnTo>
                  <a:lnTo>
                    <a:pt x="0" y="54"/>
                  </a:lnTo>
                  <a:lnTo>
                    <a:pt x="6" y="65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5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4747" y="9472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7 h 110"/>
                <a:gd name="T4" fmla="*/ 40 w 45"/>
                <a:gd name="T5" fmla="*/ 15 h 110"/>
                <a:gd name="T6" fmla="*/ 34 w 45"/>
                <a:gd name="T7" fmla="*/ 0 h 110"/>
                <a:gd name="T8" fmla="*/ 12 w 45"/>
                <a:gd name="T9" fmla="*/ 0 h 110"/>
                <a:gd name="T10" fmla="*/ 5 w 45"/>
                <a:gd name="T11" fmla="*/ 15 h 110"/>
                <a:gd name="T12" fmla="*/ 0 w 45"/>
                <a:gd name="T13" fmla="*/ 27 h 110"/>
                <a:gd name="T14" fmla="*/ 0 w 45"/>
                <a:gd name="T15" fmla="*/ 80 h 110"/>
                <a:gd name="T16" fmla="*/ 5 w 45"/>
                <a:gd name="T17" fmla="*/ 95 h 110"/>
                <a:gd name="T18" fmla="*/ 12 w 45"/>
                <a:gd name="T19" fmla="*/ 110 h 110"/>
                <a:gd name="T20" fmla="*/ 34 w 45"/>
                <a:gd name="T21" fmla="*/ 110 h 110"/>
                <a:gd name="T22" fmla="*/ 40 w 45"/>
                <a:gd name="T23" fmla="*/ 95 h 110"/>
                <a:gd name="T24" fmla="*/ 45 w 45"/>
                <a:gd name="T25" fmla="*/ 80 h 110"/>
                <a:gd name="T26" fmla="*/ 45 w 45"/>
                <a:gd name="T27" fmla="*/ 69 h 110"/>
                <a:gd name="T28" fmla="*/ 45 w 45"/>
                <a:gd name="T29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2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6086" y="9069"/>
              <a:ext cx="71" cy="71"/>
            </a:xfrm>
            <a:custGeom>
              <a:avLst/>
              <a:gdLst>
                <a:gd name="T0" fmla="*/ 51 w 51"/>
                <a:gd name="T1" fmla="*/ 54 h 107"/>
                <a:gd name="T2" fmla="*/ 47 w 51"/>
                <a:gd name="T3" fmla="*/ 38 h 107"/>
                <a:gd name="T4" fmla="*/ 47 w 51"/>
                <a:gd name="T5" fmla="*/ 12 h 107"/>
                <a:gd name="T6" fmla="*/ 40 w 51"/>
                <a:gd name="T7" fmla="*/ 12 h 107"/>
                <a:gd name="T8" fmla="*/ 40 w 51"/>
                <a:gd name="T9" fmla="*/ 0 h 107"/>
                <a:gd name="T10" fmla="*/ 13 w 51"/>
                <a:gd name="T11" fmla="*/ 0 h 107"/>
                <a:gd name="T12" fmla="*/ 13 w 51"/>
                <a:gd name="T13" fmla="*/ 12 h 107"/>
                <a:gd name="T14" fmla="*/ 6 w 51"/>
                <a:gd name="T15" fmla="*/ 12 h 107"/>
                <a:gd name="T16" fmla="*/ 6 w 51"/>
                <a:gd name="T17" fmla="*/ 38 h 107"/>
                <a:gd name="T18" fmla="*/ 0 w 51"/>
                <a:gd name="T19" fmla="*/ 38 h 107"/>
                <a:gd name="T20" fmla="*/ 0 w 51"/>
                <a:gd name="T21" fmla="*/ 65 h 107"/>
                <a:gd name="T22" fmla="*/ 6 w 51"/>
                <a:gd name="T23" fmla="*/ 80 h 107"/>
                <a:gd name="T24" fmla="*/ 6 w 51"/>
                <a:gd name="T25" fmla="*/ 95 h 107"/>
                <a:gd name="T26" fmla="*/ 13 w 51"/>
                <a:gd name="T27" fmla="*/ 107 h 107"/>
                <a:gd name="T28" fmla="*/ 40 w 51"/>
                <a:gd name="T29" fmla="*/ 107 h 107"/>
                <a:gd name="T30" fmla="*/ 47 w 51"/>
                <a:gd name="T31" fmla="*/ 95 h 107"/>
                <a:gd name="T32" fmla="*/ 47 w 51"/>
                <a:gd name="T33" fmla="*/ 65 h 107"/>
                <a:gd name="T34" fmla="*/ 51 w 51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107">
                  <a:moveTo>
                    <a:pt x="51" y="54"/>
                  </a:moveTo>
                  <a:lnTo>
                    <a:pt x="47" y="38"/>
                  </a:lnTo>
                  <a:lnTo>
                    <a:pt x="47" y="12"/>
                  </a:lnTo>
                  <a:lnTo>
                    <a:pt x="40" y="12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3" y="107"/>
                  </a:lnTo>
                  <a:lnTo>
                    <a:pt x="40" y="107"/>
                  </a:lnTo>
                  <a:lnTo>
                    <a:pt x="47" y="95"/>
                  </a:lnTo>
                  <a:lnTo>
                    <a:pt x="47" y="65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4616" y="9404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26 h 121"/>
                <a:gd name="T6" fmla="*/ 40 w 46"/>
                <a:gd name="T7" fmla="*/ 15 h 121"/>
                <a:gd name="T8" fmla="*/ 35 w 46"/>
                <a:gd name="T9" fmla="*/ 15 h 121"/>
                <a:gd name="T10" fmla="*/ 29 w 46"/>
                <a:gd name="T11" fmla="*/ 0 h 121"/>
                <a:gd name="T12" fmla="*/ 17 w 46"/>
                <a:gd name="T13" fmla="*/ 0 h 121"/>
                <a:gd name="T14" fmla="*/ 11 w 46"/>
                <a:gd name="T15" fmla="*/ 15 h 121"/>
                <a:gd name="T16" fmla="*/ 6 w 46"/>
                <a:gd name="T17" fmla="*/ 15 h 121"/>
                <a:gd name="T18" fmla="*/ 6 w 46"/>
                <a:gd name="T19" fmla="*/ 26 h 121"/>
                <a:gd name="T20" fmla="*/ 0 w 46"/>
                <a:gd name="T21" fmla="*/ 26 h 121"/>
                <a:gd name="T22" fmla="*/ 0 w 46"/>
                <a:gd name="T23" fmla="*/ 95 h 121"/>
                <a:gd name="T24" fmla="*/ 6 w 46"/>
                <a:gd name="T25" fmla="*/ 95 h 121"/>
                <a:gd name="T26" fmla="*/ 6 w 46"/>
                <a:gd name="T27" fmla="*/ 110 h 121"/>
                <a:gd name="T28" fmla="*/ 11 w 46"/>
                <a:gd name="T29" fmla="*/ 110 h 121"/>
                <a:gd name="T30" fmla="*/ 11 w 46"/>
                <a:gd name="T31" fmla="*/ 121 h 121"/>
                <a:gd name="T32" fmla="*/ 35 w 46"/>
                <a:gd name="T33" fmla="*/ 121 h 121"/>
                <a:gd name="T34" fmla="*/ 35 w 46"/>
                <a:gd name="T35" fmla="*/ 110 h 121"/>
                <a:gd name="T36" fmla="*/ 40 w 46"/>
                <a:gd name="T37" fmla="*/ 110 h 121"/>
                <a:gd name="T38" fmla="*/ 40 w 46"/>
                <a:gd name="T39" fmla="*/ 95 h 121"/>
                <a:gd name="T40" fmla="*/ 46 w 46"/>
                <a:gd name="T41" fmla="*/ 95 h 121"/>
                <a:gd name="T42" fmla="*/ 46 w 46"/>
                <a:gd name="T43" fmla="*/ 83 h 121"/>
                <a:gd name="T44" fmla="*/ 46 w 46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1" y="121"/>
                  </a:lnTo>
                  <a:lnTo>
                    <a:pt x="35" y="121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83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956" y="10076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42 h 122"/>
                <a:gd name="T4" fmla="*/ 40 w 45"/>
                <a:gd name="T5" fmla="*/ 27 h 122"/>
                <a:gd name="T6" fmla="*/ 34 w 45"/>
                <a:gd name="T7" fmla="*/ 16 h 122"/>
                <a:gd name="T8" fmla="*/ 29 w 45"/>
                <a:gd name="T9" fmla="*/ 16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6 h 122"/>
                <a:gd name="T16" fmla="*/ 7 w 45"/>
                <a:gd name="T17" fmla="*/ 16 h 122"/>
                <a:gd name="T18" fmla="*/ 7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7 w 45"/>
                <a:gd name="T25" fmla="*/ 95 h 122"/>
                <a:gd name="T26" fmla="*/ 7 w 45"/>
                <a:gd name="T27" fmla="*/ 111 h 122"/>
                <a:gd name="T28" fmla="*/ 11 w 45"/>
                <a:gd name="T29" fmla="*/ 111 h 122"/>
                <a:gd name="T30" fmla="*/ 11 w 45"/>
                <a:gd name="T31" fmla="*/ 122 h 122"/>
                <a:gd name="T32" fmla="*/ 29 w 45"/>
                <a:gd name="T33" fmla="*/ 122 h 122"/>
                <a:gd name="T34" fmla="*/ 34 w 45"/>
                <a:gd name="T35" fmla="*/ 111 h 122"/>
                <a:gd name="T36" fmla="*/ 40 w 45"/>
                <a:gd name="T37" fmla="*/ 95 h 122"/>
                <a:gd name="T38" fmla="*/ 45 w 45"/>
                <a:gd name="T39" fmla="*/ 84 h 122"/>
                <a:gd name="T40" fmla="*/ 45 w 45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34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4" y="111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4667" y="10578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7 w 45"/>
                <a:gd name="T11" fmla="*/ 11 h 106"/>
                <a:gd name="T12" fmla="*/ 7 w 45"/>
                <a:gd name="T13" fmla="*/ 26 h 106"/>
                <a:gd name="T14" fmla="*/ 0 w 45"/>
                <a:gd name="T15" fmla="*/ 26 h 106"/>
                <a:gd name="T16" fmla="*/ 0 w 45"/>
                <a:gd name="T17" fmla="*/ 80 h 106"/>
                <a:gd name="T18" fmla="*/ 7 w 45"/>
                <a:gd name="T19" fmla="*/ 80 h 106"/>
                <a:gd name="T20" fmla="*/ 7 w 45"/>
                <a:gd name="T21" fmla="*/ 91 h 106"/>
                <a:gd name="T22" fmla="*/ 11 w 45"/>
                <a:gd name="T23" fmla="*/ 106 h 106"/>
                <a:gd name="T24" fmla="*/ 34 w 45"/>
                <a:gd name="T25" fmla="*/ 106 h 106"/>
                <a:gd name="T26" fmla="*/ 40 w 45"/>
                <a:gd name="T27" fmla="*/ 91 h 106"/>
                <a:gd name="T28" fmla="*/ 45 w 45"/>
                <a:gd name="T29" fmla="*/ 80 h 106"/>
                <a:gd name="T30" fmla="*/ 45 w 45"/>
                <a:gd name="T31" fmla="*/ 64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6008" y="9339"/>
              <a:ext cx="71" cy="71"/>
            </a:xfrm>
            <a:custGeom>
              <a:avLst/>
              <a:gdLst>
                <a:gd name="T0" fmla="*/ 44 w 44"/>
                <a:gd name="T1" fmla="*/ 53 h 107"/>
                <a:gd name="T2" fmla="*/ 44 w 44"/>
                <a:gd name="T3" fmla="*/ 27 h 107"/>
                <a:gd name="T4" fmla="*/ 38 w 44"/>
                <a:gd name="T5" fmla="*/ 12 h 107"/>
                <a:gd name="T6" fmla="*/ 33 w 44"/>
                <a:gd name="T7" fmla="*/ 0 h 107"/>
                <a:gd name="T8" fmla="*/ 11 w 44"/>
                <a:gd name="T9" fmla="*/ 0 h 107"/>
                <a:gd name="T10" fmla="*/ 4 w 44"/>
                <a:gd name="T11" fmla="*/ 12 h 107"/>
                <a:gd name="T12" fmla="*/ 4 w 44"/>
                <a:gd name="T13" fmla="*/ 27 h 107"/>
                <a:gd name="T14" fmla="*/ 0 w 44"/>
                <a:gd name="T15" fmla="*/ 27 h 107"/>
                <a:gd name="T16" fmla="*/ 0 w 44"/>
                <a:gd name="T17" fmla="*/ 80 h 107"/>
                <a:gd name="T18" fmla="*/ 4 w 44"/>
                <a:gd name="T19" fmla="*/ 80 h 107"/>
                <a:gd name="T20" fmla="*/ 4 w 44"/>
                <a:gd name="T21" fmla="*/ 91 h 107"/>
                <a:gd name="T22" fmla="*/ 11 w 44"/>
                <a:gd name="T23" fmla="*/ 107 h 107"/>
                <a:gd name="T24" fmla="*/ 33 w 44"/>
                <a:gd name="T25" fmla="*/ 107 h 107"/>
                <a:gd name="T26" fmla="*/ 38 w 44"/>
                <a:gd name="T27" fmla="*/ 91 h 107"/>
                <a:gd name="T28" fmla="*/ 44 w 44"/>
                <a:gd name="T29" fmla="*/ 80 h 107"/>
                <a:gd name="T30" fmla="*/ 44 w 44"/>
                <a:gd name="T31" fmla="*/ 65 h 107"/>
                <a:gd name="T32" fmla="*/ 44 w 44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07">
                  <a:moveTo>
                    <a:pt x="44" y="53"/>
                  </a:moveTo>
                  <a:lnTo>
                    <a:pt x="44" y="27"/>
                  </a:lnTo>
                  <a:lnTo>
                    <a:pt x="38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2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4" y="91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38" y="91"/>
                  </a:lnTo>
                  <a:lnTo>
                    <a:pt x="44" y="80"/>
                  </a:lnTo>
                  <a:lnTo>
                    <a:pt x="44" y="65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5268" y="9997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15 h 106"/>
                <a:gd name="T6" fmla="*/ 36 w 47"/>
                <a:gd name="T7" fmla="*/ 0 h 106"/>
                <a:gd name="T8" fmla="*/ 13 w 47"/>
                <a:gd name="T9" fmla="*/ 0 h 106"/>
                <a:gd name="T10" fmla="*/ 7 w 47"/>
                <a:gd name="T11" fmla="*/ 15 h 106"/>
                <a:gd name="T12" fmla="*/ 7 w 47"/>
                <a:gd name="T13" fmla="*/ 26 h 106"/>
                <a:gd name="T14" fmla="*/ 0 w 47"/>
                <a:gd name="T15" fmla="*/ 26 h 106"/>
                <a:gd name="T16" fmla="*/ 0 w 47"/>
                <a:gd name="T17" fmla="*/ 68 h 106"/>
                <a:gd name="T18" fmla="*/ 7 w 47"/>
                <a:gd name="T19" fmla="*/ 79 h 106"/>
                <a:gd name="T20" fmla="*/ 7 w 47"/>
                <a:gd name="T21" fmla="*/ 95 h 106"/>
                <a:gd name="T22" fmla="*/ 13 w 47"/>
                <a:gd name="T23" fmla="*/ 106 h 106"/>
                <a:gd name="T24" fmla="*/ 36 w 47"/>
                <a:gd name="T25" fmla="*/ 106 h 106"/>
                <a:gd name="T26" fmla="*/ 40 w 47"/>
                <a:gd name="T27" fmla="*/ 95 h 106"/>
                <a:gd name="T28" fmla="*/ 47 w 47"/>
                <a:gd name="T29" fmla="*/ 79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15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7" y="79"/>
                  </a:lnTo>
                  <a:lnTo>
                    <a:pt x="7" y="95"/>
                  </a:lnTo>
                  <a:lnTo>
                    <a:pt x="13" y="106"/>
                  </a:lnTo>
                  <a:lnTo>
                    <a:pt x="36" y="106"/>
                  </a:lnTo>
                  <a:lnTo>
                    <a:pt x="40" y="95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4439" y="7576"/>
              <a:ext cx="71" cy="71"/>
            </a:xfrm>
            <a:custGeom>
              <a:avLst/>
              <a:gdLst>
                <a:gd name="T0" fmla="*/ 47 w 47"/>
                <a:gd name="T1" fmla="*/ 53 h 118"/>
                <a:gd name="T2" fmla="*/ 47 w 47"/>
                <a:gd name="T3" fmla="*/ 27 h 118"/>
                <a:gd name="T4" fmla="*/ 41 w 47"/>
                <a:gd name="T5" fmla="*/ 27 h 118"/>
                <a:gd name="T6" fmla="*/ 41 w 47"/>
                <a:gd name="T7" fmla="*/ 12 h 118"/>
                <a:gd name="T8" fmla="*/ 36 w 47"/>
                <a:gd name="T9" fmla="*/ 12 h 118"/>
                <a:gd name="T10" fmla="*/ 36 w 47"/>
                <a:gd name="T11" fmla="*/ 0 h 118"/>
                <a:gd name="T12" fmla="*/ 12 w 47"/>
                <a:gd name="T13" fmla="*/ 0 h 118"/>
                <a:gd name="T14" fmla="*/ 12 w 47"/>
                <a:gd name="T15" fmla="*/ 12 h 118"/>
                <a:gd name="T16" fmla="*/ 7 w 47"/>
                <a:gd name="T17" fmla="*/ 12 h 118"/>
                <a:gd name="T18" fmla="*/ 7 w 47"/>
                <a:gd name="T19" fmla="*/ 27 h 118"/>
                <a:gd name="T20" fmla="*/ 0 w 47"/>
                <a:gd name="T21" fmla="*/ 27 h 118"/>
                <a:gd name="T22" fmla="*/ 0 w 47"/>
                <a:gd name="T23" fmla="*/ 91 h 118"/>
                <a:gd name="T24" fmla="*/ 7 w 47"/>
                <a:gd name="T25" fmla="*/ 91 h 118"/>
                <a:gd name="T26" fmla="*/ 7 w 47"/>
                <a:gd name="T27" fmla="*/ 107 h 118"/>
                <a:gd name="T28" fmla="*/ 12 w 47"/>
                <a:gd name="T29" fmla="*/ 107 h 118"/>
                <a:gd name="T30" fmla="*/ 18 w 47"/>
                <a:gd name="T31" fmla="*/ 118 h 118"/>
                <a:gd name="T32" fmla="*/ 29 w 47"/>
                <a:gd name="T33" fmla="*/ 118 h 118"/>
                <a:gd name="T34" fmla="*/ 36 w 47"/>
                <a:gd name="T35" fmla="*/ 107 h 118"/>
                <a:gd name="T36" fmla="*/ 41 w 47"/>
                <a:gd name="T37" fmla="*/ 107 h 118"/>
                <a:gd name="T38" fmla="*/ 41 w 47"/>
                <a:gd name="T39" fmla="*/ 91 h 118"/>
                <a:gd name="T40" fmla="*/ 47 w 47"/>
                <a:gd name="T41" fmla="*/ 91 h 118"/>
                <a:gd name="T42" fmla="*/ 47 w 47"/>
                <a:gd name="T43" fmla="*/ 65 h 118"/>
                <a:gd name="T44" fmla="*/ 47 w 47"/>
                <a:gd name="T45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18">
                  <a:moveTo>
                    <a:pt x="47" y="53"/>
                  </a:moveTo>
                  <a:lnTo>
                    <a:pt x="47" y="27"/>
                  </a:lnTo>
                  <a:lnTo>
                    <a:pt x="41" y="27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7" y="107"/>
                  </a:lnTo>
                  <a:lnTo>
                    <a:pt x="12" y="107"/>
                  </a:lnTo>
                  <a:lnTo>
                    <a:pt x="18" y="118"/>
                  </a:lnTo>
                  <a:lnTo>
                    <a:pt x="29" y="118"/>
                  </a:lnTo>
                  <a:lnTo>
                    <a:pt x="36" y="107"/>
                  </a:lnTo>
                  <a:lnTo>
                    <a:pt x="41" y="107"/>
                  </a:lnTo>
                  <a:lnTo>
                    <a:pt x="41" y="91"/>
                  </a:lnTo>
                  <a:lnTo>
                    <a:pt x="47" y="91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082" y="9339"/>
              <a:ext cx="71" cy="71"/>
            </a:xfrm>
            <a:custGeom>
              <a:avLst/>
              <a:gdLst>
                <a:gd name="T0" fmla="*/ 46 w 46"/>
                <a:gd name="T1" fmla="*/ 53 h 118"/>
                <a:gd name="T2" fmla="*/ 46 w 46"/>
                <a:gd name="T3" fmla="*/ 27 h 118"/>
                <a:gd name="T4" fmla="*/ 40 w 46"/>
                <a:gd name="T5" fmla="*/ 27 h 118"/>
                <a:gd name="T6" fmla="*/ 40 w 46"/>
                <a:gd name="T7" fmla="*/ 12 h 118"/>
                <a:gd name="T8" fmla="*/ 35 w 46"/>
                <a:gd name="T9" fmla="*/ 12 h 118"/>
                <a:gd name="T10" fmla="*/ 29 w 46"/>
                <a:gd name="T11" fmla="*/ 0 h 118"/>
                <a:gd name="T12" fmla="*/ 18 w 46"/>
                <a:gd name="T13" fmla="*/ 0 h 118"/>
                <a:gd name="T14" fmla="*/ 18 w 46"/>
                <a:gd name="T15" fmla="*/ 12 h 118"/>
                <a:gd name="T16" fmla="*/ 13 w 46"/>
                <a:gd name="T17" fmla="*/ 12 h 118"/>
                <a:gd name="T18" fmla="*/ 6 w 46"/>
                <a:gd name="T19" fmla="*/ 27 h 118"/>
                <a:gd name="T20" fmla="*/ 0 w 46"/>
                <a:gd name="T21" fmla="*/ 38 h 118"/>
                <a:gd name="T22" fmla="*/ 0 w 46"/>
                <a:gd name="T23" fmla="*/ 80 h 118"/>
                <a:gd name="T24" fmla="*/ 6 w 46"/>
                <a:gd name="T25" fmla="*/ 91 h 118"/>
                <a:gd name="T26" fmla="*/ 13 w 46"/>
                <a:gd name="T27" fmla="*/ 107 h 118"/>
                <a:gd name="T28" fmla="*/ 18 w 46"/>
                <a:gd name="T29" fmla="*/ 118 h 118"/>
                <a:gd name="T30" fmla="*/ 35 w 46"/>
                <a:gd name="T31" fmla="*/ 118 h 118"/>
                <a:gd name="T32" fmla="*/ 35 w 46"/>
                <a:gd name="T33" fmla="*/ 107 h 118"/>
                <a:gd name="T34" fmla="*/ 40 w 46"/>
                <a:gd name="T35" fmla="*/ 107 h 118"/>
                <a:gd name="T36" fmla="*/ 40 w 46"/>
                <a:gd name="T37" fmla="*/ 91 h 118"/>
                <a:gd name="T38" fmla="*/ 46 w 46"/>
                <a:gd name="T39" fmla="*/ 91 h 118"/>
                <a:gd name="T40" fmla="*/ 46 w 46"/>
                <a:gd name="T41" fmla="*/ 80 h 118"/>
                <a:gd name="T42" fmla="*/ 46 w 46"/>
                <a:gd name="T4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8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3" y="107"/>
                  </a:lnTo>
                  <a:lnTo>
                    <a:pt x="18" y="118"/>
                  </a:lnTo>
                  <a:lnTo>
                    <a:pt x="35" y="118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4560" y="9525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27 h 111"/>
                <a:gd name="T6" fmla="*/ 40 w 45"/>
                <a:gd name="T7" fmla="*/ 0 h 111"/>
                <a:gd name="T8" fmla="*/ 4 w 45"/>
                <a:gd name="T9" fmla="*/ 0 h 111"/>
                <a:gd name="T10" fmla="*/ 4 w 45"/>
                <a:gd name="T11" fmla="*/ 16 h 111"/>
                <a:gd name="T12" fmla="*/ 0 w 45"/>
                <a:gd name="T13" fmla="*/ 27 h 111"/>
                <a:gd name="T14" fmla="*/ 0 w 45"/>
                <a:gd name="T15" fmla="*/ 84 h 111"/>
                <a:gd name="T16" fmla="*/ 4 w 45"/>
                <a:gd name="T17" fmla="*/ 95 h 111"/>
                <a:gd name="T18" fmla="*/ 11 w 45"/>
                <a:gd name="T19" fmla="*/ 111 h 111"/>
                <a:gd name="T20" fmla="*/ 33 w 45"/>
                <a:gd name="T21" fmla="*/ 111 h 111"/>
                <a:gd name="T22" fmla="*/ 40 w 45"/>
                <a:gd name="T23" fmla="*/ 95 h 111"/>
                <a:gd name="T24" fmla="*/ 40 w 45"/>
                <a:gd name="T25" fmla="*/ 84 h 111"/>
                <a:gd name="T26" fmla="*/ 45 w 45"/>
                <a:gd name="T27" fmla="*/ 69 h 111"/>
                <a:gd name="T28" fmla="*/ 45 w 45"/>
                <a:gd name="T29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4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6910" y="7747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1 h 110"/>
                <a:gd name="T4" fmla="*/ 40 w 45"/>
                <a:gd name="T5" fmla="*/ 31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7 w 45"/>
                <a:gd name="T15" fmla="*/ 15 h 110"/>
                <a:gd name="T16" fmla="*/ 0 w 45"/>
                <a:gd name="T17" fmla="*/ 31 h 110"/>
                <a:gd name="T18" fmla="*/ 0 w 45"/>
                <a:gd name="T19" fmla="*/ 84 h 110"/>
                <a:gd name="T20" fmla="*/ 7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4 h 110"/>
                <a:gd name="T32" fmla="*/ 45 w 45"/>
                <a:gd name="T33" fmla="*/ 84 h 110"/>
                <a:gd name="T34" fmla="*/ 45 w 45"/>
                <a:gd name="T35" fmla="*/ 69 h 110"/>
                <a:gd name="T36" fmla="*/ 45 w 45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1"/>
                  </a:lnTo>
                  <a:lnTo>
                    <a:pt x="40" y="31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0" y="31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4225" y="9191"/>
              <a:ext cx="71" cy="71"/>
            </a:xfrm>
            <a:custGeom>
              <a:avLst/>
              <a:gdLst>
                <a:gd name="T0" fmla="*/ 44 w 44"/>
                <a:gd name="T1" fmla="*/ 53 h 106"/>
                <a:gd name="T2" fmla="*/ 44 w 44"/>
                <a:gd name="T3" fmla="*/ 27 h 106"/>
                <a:gd name="T4" fmla="*/ 40 w 44"/>
                <a:gd name="T5" fmla="*/ 11 h 106"/>
                <a:gd name="T6" fmla="*/ 33 w 44"/>
                <a:gd name="T7" fmla="*/ 0 h 106"/>
                <a:gd name="T8" fmla="*/ 11 w 44"/>
                <a:gd name="T9" fmla="*/ 0 h 106"/>
                <a:gd name="T10" fmla="*/ 6 w 44"/>
                <a:gd name="T11" fmla="*/ 11 h 106"/>
                <a:gd name="T12" fmla="*/ 6 w 44"/>
                <a:gd name="T13" fmla="*/ 27 h 106"/>
                <a:gd name="T14" fmla="*/ 0 w 44"/>
                <a:gd name="T15" fmla="*/ 27 h 106"/>
                <a:gd name="T16" fmla="*/ 0 w 44"/>
                <a:gd name="T17" fmla="*/ 80 h 106"/>
                <a:gd name="T18" fmla="*/ 6 w 44"/>
                <a:gd name="T19" fmla="*/ 80 h 106"/>
                <a:gd name="T20" fmla="*/ 6 w 44"/>
                <a:gd name="T21" fmla="*/ 95 h 106"/>
                <a:gd name="T22" fmla="*/ 11 w 44"/>
                <a:gd name="T23" fmla="*/ 106 h 106"/>
                <a:gd name="T24" fmla="*/ 33 w 44"/>
                <a:gd name="T25" fmla="*/ 106 h 106"/>
                <a:gd name="T26" fmla="*/ 40 w 44"/>
                <a:gd name="T27" fmla="*/ 95 h 106"/>
                <a:gd name="T28" fmla="*/ 44 w 44"/>
                <a:gd name="T29" fmla="*/ 80 h 106"/>
                <a:gd name="T30" fmla="*/ 44 w 44"/>
                <a:gd name="T31" fmla="*/ 68 h 106"/>
                <a:gd name="T32" fmla="*/ 44 w 44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06">
                  <a:moveTo>
                    <a:pt x="44" y="53"/>
                  </a:moveTo>
                  <a:lnTo>
                    <a:pt x="44" y="27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4" y="80"/>
                  </a:lnTo>
                  <a:lnTo>
                    <a:pt x="44" y="68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7212" y="6375"/>
              <a:ext cx="71" cy="71"/>
            </a:xfrm>
            <a:custGeom>
              <a:avLst/>
              <a:gdLst>
                <a:gd name="T0" fmla="*/ 45 w 45"/>
                <a:gd name="T1" fmla="*/ 54 h 111"/>
                <a:gd name="T2" fmla="*/ 45 w 45"/>
                <a:gd name="T3" fmla="*/ 27 h 111"/>
                <a:gd name="T4" fmla="*/ 38 w 45"/>
                <a:gd name="T5" fmla="*/ 27 h 111"/>
                <a:gd name="T6" fmla="*/ 38 w 45"/>
                <a:gd name="T7" fmla="*/ 16 h 111"/>
                <a:gd name="T8" fmla="*/ 33 w 45"/>
                <a:gd name="T9" fmla="*/ 16 h 111"/>
                <a:gd name="T10" fmla="*/ 33 w 45"/>
                <a:gd name="T11" fmla="*/ 0 h 111"/>
                <a:gd name="T12" fmla="*/ 11 w 45"/>
                <a:gd name="T13" fmla="*/ 0 h 111"/>
                <a:gd name="T14" fmla="*/ 4 w 45"/>
                <a:gd name="T15" fmla="*/ 16 h 111"/>
                <a:gd name="T16" fmla="*/ 0 w 45"/>
                <a:gd name="T17" fmla="*/ 27 h 111"/>
                <a:gd name="T18" fmla="*/ 0 w 45"/>
                <a:gd name="T19" fmla="*/ 80 h 111"/>
                <a:gd name="T20" fmla="*/ 4 w 45"/>
                <a:gd name="T21" fmla="*/ 95 h 111"/>
                <a:gd name="T22" fmla="*/ 11 w 45"/>
                <a:gd name="T23" fmla="*/ 111 h 111"/>
                <a:gd name="T24" fmla="*/ 33 w 45"/>
                <a:gd name="T25" fmla="*/ 111 h 111"/>
                <a:gd name="T26" fmla="*/ 33 w 45"/>
                <a:gd name="T27" fmla="*/ 95 h 111"/>
                <a:gd name="T28" fmla="*/ 38 w 45"/>
                <a:gd name="T29" fmla="*/ 95 h 111"/>
                <a:gd name="T30" fmla="*/ 38 w 45"/>
                <a:gd name="T31" fmla="*/ 80 h 111"/>
                <a:gd name="T32" fmla="*/ 45 w 45"/>
                <a:gd name="T33" fmla="*/ 80 h 111"/>
                <a:gd name="T34" fmla="*/ 45 w 45"/>
                <a:gd name="T35" fmla="*/ 69 h 111"/>
                <a:gd name="T36" fmla="*/ 45 w 45"/>
                <a:gd name="T37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1">
                  <a:moveTo>
                    <a:pt x="45" y="54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33" y="95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4480" y="9229"/>
              <a:ext cx="71" cy="71"/>
            </a:xfrm>
            <a:custGeom>
              <a:avLst/>
              <a:gdLst>
                <a:gd name="T0" fmla="*/ 46 w 46"/>
                <a:gd name="T1" fmla="*/ 57 h 122"/>
                <a:gd name="T2" fmla="*/ 46 w 46"/>
                <a:gd name="T3" fmla="*/ 42 h 122"/>
                <a:gd name="T4" fmla="*/ 40 w 46"/>
                <a:gd name="T5" fmla="*/ 30 h 122"/>
                <a:gd name="T6" fmla="*/ 40 w 46"/>
                <a:gd name="T7" fmla="*/ 15 h 122"/>
                <a:gd name="T8" fmla="*/ 35 w 46"/>
                <a:gd name="T9" fmla="*/ 15 h 122"/>
                <a:gd name="T10" fmla="*/ 28 w 46"/>
                <a:gd name="T11" fmla="*/ 0 h 122"/>
                <a:gd name="T12" fmla="*/ 11 w 46"/>
                <a:gd name="T13" fmla="*/ 0 h 122"/>
                <a:gd name="T14" fmla="*/ 11 w 46"/>
                <a:gd name="T15" fmla="*/ 15 h 122"/>
                <a:gd name="T16" fmla="*/ 6 w 46"/>
                <a:gd name="T17" fmla="*/ 15 h 122"/>
                <a:gd name="T18" fmla="*/ 6 w 46"/>
                <a:gd name="T19" fmla="*/ 30 h 122"/>
                <a:gd name="T20" fmla="*/ 0 w 46"/>
                <a:gd name="T21" fmla="*/ 30 h 122"/>
                <a:gd name="T22" fmla="*/ 0 w 46"/>
                <a:gd name="T23" fmla="*/ 95 h 122"/>
                <a:gd name="T24" fmla="*/ 6 w 46"/>
                <a:gd name="T25" fmla="*/ 95 h 122"/>
                <a:gd name="T26" fmla="*/ 6 w 46"/>
                <a:gd name="T27" fmla="*/ 110 h 122"/>
                <a:gd name="T28" fmla="*/ 11 w 46"/>
                <a:gd name="T29" fmla="*/ 110 h 122"/>
                <a:gd name="T30" fmla="*/ 11 w 46"/>
                <a:gd name="T31" fmla="*/ 122 h 122"/>
                <a:gd name="T32" fmla="*/ 28 w 46"/>
                <a:gd name="T33" fmla="*/ 122 h 122"/>
                <a:gd name="T34" fmla="*/ 35 w 46"/>
                <a:gd name="T35" fmla="*/ 110 h 122"/>
                <a:gd name="T36" fmla="*/ 40 w 46"/>
                <a:gd name="T37" fmla="*/ 110 h 122"/>
                <a:gd name="T38" fmla="*/ 40 w 46"/>
                <a:gd name="T39" fmla="*/ 95 h 122"/>
                <a:gd name="T40" fmla="*/ 46 w 46"/>
                <a:gd name="T41" fmla="*/ 84 h 122"/>
                <a:gd name="T42" fmla="*/ 46 w 46"/>
                <a:gd name="T43" fmla="*/ 68 h 122"/>
                <a:gd name="T44" fmla="*/ 46 w 46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7"/>
                  </a:moveTo>
                  <a:lnTo>
                    <a:pt x="46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1" y="122"/>
                  </a:lnTo>
                  <a:lnTo>
                    <a:pt x="28" y="122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46" y="6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5990" y="924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29 w 45"/>
                <a:gd name="T9" fmla="*/ 15 h 122"/>
                <a:gd name="T10" fmla="*/ 22 w 45"/>
                <a:gd name="T11" fmla="*/ 0 h 122"/>
                <a:gd name="T12" fmla="*/ 18 w 45"/>
                <a:gd name="T13" fmla="*/ 15 h 122"/>
                <a:gd name="T14" fmla="*/ 11 w 45"/>
                <a:gd name="T15" fmla="*/ 15 h 122"/>
                <a:gd name="T16" fmla="*/ 6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6 w 45"/>
                <a:gd name="T23" fmla="*/ 95 h 122"/>
                <a:gd name="T24" fmla="*/ 6 w 45"/>
                <a:gd name="T25" fmla="*/ 107 h 122"/>
                <a:gd name="T26" fmla="*/ 11 w 45"/>
                <a:gd name="T27" fmla="*/ 107 h 122"/>
                <a:gd name="T28" fmla="*/ 18 w 45"/>
                <a:gd name="T29" fmla="*/ 122 h 122"/>
                <a:gd name="T30" fmla="*/ 34 w 45"/>
                <a:gd name="T31" fmla="*/ 122 h 122"/>
                <a:gd name="T32" fmla="*/ 34 w 45"/>
                <a:gd name="T33" fmla="*/ 107 h 122"/>
                <a:gd name="T34" fmla="*/ 40 w 45"/>
                <a:gd name="T35" fmla="*/ 107 h 122"/>
                <a:gd name="T36" fmla="*/ 45 w 45"/>
                <a:gd name="T37" fmla="*/ 95 h 122"/>
                <a:gd name="T38" fmla="*/ 45 w 45"/>
                <a:gd name="T39" fmla="*/ 80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2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6944" y="8154"/>
              <a:ext cx="71" cy="71"/>
            </a:xfrm>
            <a:custGeom>
              <a:avLst/>
              <a:gdLst>
                <a:gd name="T0" fmla="*/ 45 w 45"/>
                <a:gd name="T1" fmla="*/ 68 h 121"/>
                <a:gd name="T2" fmla="*/ 45 w 45"/>
                <a:gd name="T3" fmla="*/ 41 h 121"/>
                <a:gd name="T4" fmla="*/ 40 w 45"/>
                <a:gd name="T5" fmla="*/ 41 h 121"/>
                <a:gd name="T6" fmla="*/ 40 w 45"/>
                <a:gd name="T7" fmla="*/ 26 h 121"/>
                <a:gd name="T8" fmla="*/ 34 w 45"/>
                <a:gd name="T9" fmla="*/ 11 h 121"/>
                <a:gd name="T10" fmla="*/ 29 w 45"/>
                <a:gd name="T11" fmla="*/ 11 h 121"/>
                <a:gd name="T12" fmla="*/ 22 w 45"/>
                <a:gd name="T13" fmla="*/ 0 h 121"/>
                <a:gd name="T14" fmla="*/ 17 w 45"/>
                <a:gd name="T15" fmla="*/ 11 h 121"/>
                <a:gd name="T16" fmla="*/ 6 w 45"/>
                <a:gd name="T17" fmla="*/ 11 h 121"/>
                <a:gd name="T18" fmla="*/ 6 w 45"/>
                <a:gd name="T19" fmla="*/ 26 h 121"/>
                <a:gd name="T20" fmla="*/ 0 w 45"/>
                <a:gd name="T21" fmla="*/ 41 h 121"/>
                <a:gd name="T22" fmla="*/ 0 w 45"/>
                <a:gd name="T23" fmla="*/ 95 h 121"/>
                <a:gd name="T24" fmla="*/ 6 w 45"/>
                <a:gd name="T25" fmla="*/ 106 h 121"/>
                <a:gd name="T26" fmla="*/ 11 w 45"/>
                <a:gd name="T27" fmla="*/ 106 h 121"/>
                <a:gd name="T28" fmla="*/ 11 w 45"/>
                <a:gd name="T29" fmla="*/ 121 h 121"/>
                <a:gd name="T30" fmla="*/ 29 w 45"/>
                <a:gd name="T31" fmla="*/ 121 h 121"/>
                <a:gd name="T32" fmla="*/ 34 w 45"/>
                <a:gd name="T33" fmla="*/ 106 h 121"/>
                <a:gd name="T34" fmla="*/ 40 w 45"/>
                <a:gd name="T35" fmla="*/ 106 h 121"/>
                <a:gd name="T36" fmla="*/ 40 w 45"/>
                <a:gd name="T37" fmla="*/ 95 h 121"/>
                <a:gd name="T38" fmla="*/ 45 w 45"/>
                <a:gd name="T39" fmla="*/ 79 h 121"/>
                <a:gd name="T40" fmla="*/ 45 w 45"/>
                <a:gd name="T41" fmla="*/ 6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68"/>
                  </a:moveTo>
                  <a:lnTo>
                    <a:pt x="45" y="41"/>
                  </a:lnTo>
                  <a:lnTo>
                    <a:pt x="40" y="41"/>
                  </a:lnTo>
                  <a:lnTo>
                    <a:pt x="40" y="26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2" y="0"/>
                  </a:lnTo>
                  <a:lnTo>
                    <a:pt x="17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1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5530" y="8800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26 h 121"/>
                <a:gd name="T6" fmla="*/ 40 w 46"/>
                <a:gd name="T7" fmla="*/ 11 h 121"/>
                <a:gd name="T8" fmla="*/ 35 w 46"/>
                <a:gd name="T9" fmla="*/ 11 h 121"/>
                <a:gd name="T10" fmla="*/ 35 w 46"/>
                <a:gd name="T11" fmla="*/ 0 h 121"/>
                <a:gd name="T12" fmla="*/ 17 w 46"/>
                <a:gd name="T13" fmla="*/ 0 h 121"/>
                <a:gd name="T14" fmla="*/ 11 w 46"/>
                <a:gd name="T15" fmla="*/ 11 h 121"/>
                <a:gd name="T16" fmla="*/ 6 w 46"/>
                <a:gd name="T17" fmla="*/ 26 h 121"/>
                <a:gd name="T18" fmla="*/ 0 w 46"/>
                <a:gd name="T19" fmla="*/ 41 h 121"/>
                <a:gd name="T20" fmla="*/ 0 w 46"/>
                <a:gd name="T21" fmla="*/ 79 h 121"/>
                <a:gd name="T22" fmla="*/ 6 w 46"/>
                <a:gd name="T23" fmla="*/ 95 h 121"/>
                <a:gd name="T24" fmla="*/ 11 w 46"/>
                <a:gd name="T25" fmla="*/ 106 h 121"/>
                <a:gd name="T26" fmla="*/ 17 w 46"/>
                <a:gd name="T27" fmla="*/ 106 h 121"/>
                <a:gd name="T28" fmla="*/ 17 w 46"/>
                <a:gd name="T29" fmla="*/ 121 h 121"/>
                <a:gd name="T30" fmla="*/ 29 w 46"/>
                <a:gd name="T31" fmla="*/ 121 h 121"/>
                <a:gd name="T32" fmla="*/ 35 w 46"/>
                <a:gd name="T33" fmla="*/ 106 h 121"/>
                <a:gd name="T34" fmla="*/ 40 w 46"/>
                <a:gd name="T35" fmla="*/ 106 h 121"/>
                <a:gd name="T36" fmla="*/ 40 w 46"/>
                <a:gd name="T37" fmla="*/ 95 h 121"/>
                <a:gd name="T38" fmla="*/ 46 w 46"/>
                <a:gd name="T39" fmla="*/ 95 h 121"/>
                <a:gd name="T40" fmla="*/ 46 w 46"/>
                <a:gd name="T41" fmla="*/ 68 h 121"/>
                <a:gd name="T42" fmla="*/ 46 w 46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1" y="11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17" y="106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5639" y="9715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38 h 107"/>
                <a:gd name="T4" fmla="*/ 38 w 45"/>
                <a:gd name="T5" fmla="*/ 27 h 107"/>
                <a:gd name="T6" fmla="*/ 38 w 45"/>
                <a:gd name="T7" fmla="*/ 12 h 107"/>
                <a:gd name="T8" fmla="*/ 33 w 45"/>
                <a:gd name="T9" fmla="*/ 0 h 107"/>
                <a:gd name="T10" fmla="*/ 11 w 45"/>
                <a:gd name="T11" fmla="*/ 0 h 107"/>
                <a:gd name="T12" fmla="*/ 5 w 45"/>
                <a:gd name="T13" fmla="*/ 12 h 107"/>
                <a:gd name="T14" fmla="*/ 0 w 45"/>
                <a:gd name="T15" fmla="*/ 27 h 107"/>
                <a:gd name="T16" fmla="*/ 0 w 45"/>
                <a:gd name="T17" fmla="*/ 80 h 107"/>
                <a:gd name="T18" fmla="*/ 5 w 45"/>
                <a:gd name="T19" fmla="*/ 95 h 107"/>
                <a:gd name="T20" fmla="*/ 5 w 45"/>
                <a:gd name="T21" fmla="*/ 107 h 107"/>
                <a:gd name="T22" fmla="*/ 38 w 45"/>
                <a:gd name="T23" fmla="*/ 107 h 107"/>
                <a:gd name="T24" fmla="*/ 38 w 45"/>
                <a:gd name="T25" fmla="*/ 80 h 107"/>
                <a:gd name="T26" fmla="*/ 45 w 45"/>
                <a:gd name="T27" fmla="*/ 80 h 107"/>
                <a:gd name="T28" fmla="*/ 45 w 45"/>
                <a:gd name="T29" fmla="*/ 65 h 107"/>
                <a:gd name="T30" fmla="*/ 45 w 45"/>
                <a:gd name="T31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38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8" y="107"/>
                  </a:lnTo>
                  <a:lnTo>
                    <a:pt x="38" y="80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6421" y="9419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7 w 51"/>
                <a:gd name="T3" fmla="*/ 38 h 106"/>
                <a:gd name="T4" fmla="*/ 47 w 51"/>
                <a:gd name="T5" fmla="*/ 11 h 106"/>
                <a:gd name="T6" fmla="*/ 40 w 51"/>
                <a:gd name="T7" fmla="*/ 11 h 106"/>
                <a:gd name="T8" fmla="*/ 40 w 51"/>
                <a:gd name="T9" fmla="*/ 0 h 106"/>
                <a:gd name="T10" fmla="*/ 11 w 51"/>
                <a:gd name="T11" fmla="*/ 0 h 106"/>
                <a:gd name="T12" fmla="*/ 11 w 51"/>
                <a:gd name="T13" fmla="*/ 11 h 106"/>
                <a:gd name="T14" fmla="*/ 7 w 51"/>
                <a:gd name="T15" fmla="*/ 11 h 106"/>
                <a:gd name="T16" fmla="*/ 7 w 51"/>
                <a:gd name="T17" fmla="*/ 38 h 106"/>
                <a:gd name="T18" fmla="*/ 0 w 51"/>
                <a:gd name="T19" fmla="*/ 53 h 106"/>
                <a:gd name="T20" fmla="*/ 7 w 51"/>
                <a:gd name="T21" fmla="*/ 68 h 106"/>
                <a:gd name="T22" fmla="*/ 7 w 51"/>
                <a:gd name="T23" fmla="*/ 95 h 106"/>
                <a:gd name="T24" fmla="*/ 11 w 51"/>
                <a:gd name="T25" fmla="*/ 95 h 106"/>
                <a:gd name="T26" fmla="*/ 11 w 51"/>
                <a:gd name="T27" fmla="*/ 106 h 106"/>
                <a:gd name="T28" fmla="*/ 40 w 51"/>
                <a:gd name="T29" fmla="*/ 106 h 106"/>
                <a:gd name="T30" fmla="*/ 40 w 51"/>
                <a:gd name="T31" fmla="*/ 95 h 106"/>
                <a:gd name="T32" fmla="*/ 47 w 51"/>
                <a:gd name="T33" fmla="*/ 95 h 106"/>
                <a:gd name="T34" fmla="*/ 47 w 51"/>
                <a:gd name="T35" fmla="*/ 68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7" y="38"/>
                  </a:lnTo>
                  <a:lnTo>
                    <a:pt x="47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38"/>
                  </a:lnTo>
                  <a:lnTo>
                    <a:pt x="0" y="53"/>
                  </a:lnTo>
                  <a:lnTo>
                    <a:pt x="7" y="68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6852" y="8100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27 h 122"/>
                <a:gd name="T4" fmla="*/ 41 w 47"/>
                <a:gd name="T5" fmla="*/ 27 h 122"/>
                <a:gd name="T6" fmla="*/ 41 w 47"/>
                <a:gd name="T7" fmla="*/ 12 h 122"/>
                <a:gd name="T8" fmla="*/ 36 w 47"/>
                <a:gd name="T9" fmla="*/ 12 h 122"/>
                <a:gd name="T10" fmla="*/ 36 w 47"/>
                <a:gd name="T11" fmla="*/ 0 h 122"/>
                <a:gd name="T12" fmla="*/ 18 w 47"/>
                <a:gd name="T13" fmla="*/ 0 h 122"/>
                <a:gd name="T14" fmla="*/ 12 w 47"/>
                <a:gd name="T15" fmla="*/ 12 h 122"/>
                <a:gd name="T16" fmla="*/ 7 w 47"/>
                <a:gd name="T17" fmla="*/ 12 h 122"/>
                <a:gd name="T18" fmla="*/ 7 w 47"/>
                <a:gd name="T19" fmla="*/ 27 h 122"/>
                <a:gd name="T20" fmla="*/ 0 w 47"/>
                <a:gd name="T21" fmla="*/ 38 h 122"/>
                <a:gd name="T22" fmla="*/ 0 w 47"/>
                <a:gd name="T23" fmla="*/ 80 h 122"/>
                <a:gd name="T24" fmla="*/ 7 w 47"/>
                <a:gd name="T25" fmla="*/ 95 h 122"/>
                <a:gd name="T26" fmla="*/ 7 w 47"/>
                <a:gd name="T27" fmla="*/ 107 h 122"/>
                <a:gd name="T28" fmla="*/ 18 w 47"/>
                <a:gd name="T29" fmla="*/ 107 h 122"/>
                <a:gd name="T30" fmla="*/ 18 w 47"/>
                <a:gd name="T31" fmla="*/ 122 h 122"/>
                <a:gd name="T32" fmla="*/ 29 w 47"/>
                <a:gd name="T33" fmla="*/ 122 h 122"/>
                <a:gd name="T34" fmla="*/ 36 w 47"/>
                <a:gd name="T35" fmla="*/ 107 h 122"/>
                <a:gd name="T36" fmla="*/ 41 w 47"/>
                <a:gd name="T37" fmla="*/ 107 h 122"/>
                <a:gd name="T38" fmla="*/ 41 w 47"/>
                <a:gd name="T39" fmla="*/ 95 h 122"/>
                <a:gd name="T40" fmla="*/ 47 w 47"/>
                <a:gd name="T41" fmla="*/ 95 h 122"/>
                <a:gd name="T42" fmla="*/ 47 w 47"/>
                <a:gd name="T43" fmla="*/ 65 h 122"/>
                <a:gd name="T44" fmla="*/ 47 w 47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27"/>
                  </a:lnTo>
                  <a:lnTo>
                    <a:pt x="41" y="27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8" y="107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6" y="107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7" y="95"/>
                  </a:lnTo>
                  <a:lnTo>
                    <a:pt x="47" y="65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5775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27 h 107"/>
                <a:gd name="T4" fmla="*/ 38 w 45"/>
                <a:gd name="T5" fmla="*/ 15 h 107"/>
                <a:gd name="T6" fmla="*/ 34 w 45"/>
                <a:gd name="T7" fmla="*/ 0 h 107"/>
                <a:gd name="T8" fmla="*/ 11 w 45"/>
                <a:gd name="T9" fmla="*/ 0 h 107"/>
                <a:gd name="T10" fmla="*/ 11 w 45"/>
                <a:gd name="T11" fmla="*/ 15 h 107"/>
                <a:gd name="T12" fmla="*/ 5 w 45"/>
                <a:gd name="T13" fmla="*/ 15 h 107"/>
                <a:gd name="T14" fmla="*/ 5 w 45"/>
                <a:gd name="T15" fmla="*/ 27 h 107"/>
                <a:gd name="T16" fmla="*/ 0 w 45"/>
                <a:gd name="T17" fmla="*/ 42 h 107"/>
                <a:gd name="T18" fmla="*/ 0 w 45"/>
                <a:gd name="T19" fmla="*/ 80 h 107"/>
                <a:gd name="T20" fmla="*/ 5 w 45"/>
                <a:gd name="T21" fmla="*/ 80 h 107"/>
                <a:gd name="T22" fmla="*/ 5 w 45"/>
                <a:gd name="T23" fmla="*/ 95 h 107"/>
                <a:gd name="T24" fmla="*/ 11 w 45"/>
                <a:gd name="T25" fmla="*/ 107 h 107"/>
                <a:gd name="T26" fmla="*/ 38 w 45"/>
                <a:gd name="T27" fmla="*/ 107 h 107"/>
                <a:gd name="T28" fmla="*/ 38 w 45"/>
                <a:gd name="T29" fmla="*/ 95 h 107"/>
                <a:gd name="T30" fmla="*/ 45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27"/>
                  </a:lnTo>
                  <a:lnTo>
                    <a:pt x="38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6262" y="857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1 w 45"/>
                <a:gd name="T5" fmla="*/ 11 h 106"/>
                <a:gd name="T6" fmla="*/ 34 w 45"/>
                <a:gd name="T7" fmla="*/ 0 h 106"/>
                <a:gd name="T8" fmla="*/ 12 w 45"/>
                <a:gd name="T9" fmla="*/ 0 h 106"/>
                <a:gd name="T10" fmla="*/ 7 w 45"/>
                <a:gd name="T11" fmla="*/ 11 h 106"/>
                <a:gd name="T12" fmla="*/ 0 w 45"/>
                <a:gd name="T13" fmla="*/ 26 h 106"/>
                <a:gd name="T14" fmla="*/ 0 w 45"/>
                <a:gd name="T15" fmla="*/ 79 h 106"/>
                <a:gd name="T16" fmla="*/ 7 w 45"/>
                <a:gd name="T17" fmla="*/ 95 h 106"/>
                <a:gd name="T18" fmla="*/ 7 w 45"/>
                <a:gd name="T19" fmla="*/ 106 h 106"/>
                <a:gd name="T20" fmla="*/ 41 w 45"/>
                <a:gd name="T21" fmla="*/ 106 h 106"/>
                <a:gd name="T22" fmla="*/ 41 w 45"/>
                <a:gd name="T23" fmla="*/ 95 h 106"/>
                <a:gd name="T24" fmla="*/ 45 w 45"/>
                <a:gd name="T25" fmla="*/ 79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1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41" y="106"/>
                  </a:lnTo>
                  <a:lnTo>
                    <a:pt x="41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5491" y="9313"/>
              <a:ext cx="71" cy="71"/>
            </a:xfrm>
            <a:custGeom>
              <a:avLst/>
              <a:gdLst>
                <a:gd name="T0" fmla="*/ 45 w 45"/>
                <a:gd name="T1" fmla="*/ 53 h 117"/>
                <a:gd name="T2" fmla="*/ 39 w 45"/>
                <a:gd name="T3" fmla="*/ 38 h 117"/>
                <a:gd name="T4" fmla="*/ 39 w 45"/>
                <a:gd name="T5" fmla="*/ 26 h 117"/>
                <a:gd name="T6" fmla="*/ 34 w 45"/>
                <a:gd name="T7" fmla="*/ 11 h 117"/>
                <a:gd name="T8" fmla="*/ 27 w 45"/>
                <a:gd name="T9" fmla="*/ 11 h 117"/>
                <a:gd name="T10" fmla="*/ 23 w 45"/>
                <a:gd name="T11" fmla="*/ 0 h 117"/>
                <a:gd name="T12" fmla="*/ 16 w 45"/>
                <a:gd name="T13" fmla="*/ 0 h 117"/>
                <a:gd name="T14" fmla="*/ 11 w 45"/>
                <a:gd name="T15" fmla="*/ 11 h 117"/>
                <a:gd name="T16" fmla="*/ 5 w 45"/>
                <a:gd name="T17" fmla="*/ 11 h 117"/>
                <a:gd name="T18" fmla="*/ 0 w 45"/>
                <a:gd name="T19" fmla="*/ 26 h 117"/>
                <a:gd name="T20" fmla="*/ 0 w 45"/>
                <a:gd name="T21" fmla="*/ 91 h 117"/>
                <a:gd name="T22" fmla="*/ 5 w 45"/>
                <a:gd name="T23" fmla="*/ 106 h 117"/>
                <a:gd name="T24" fmla="*/ 11 w 45"/>
                <a:gd name="T25" fmla="*/ 117 h 117"/>
                <a:gd name="T26" fmla="*/ 27 w 45"/>
                <a:gd name="T27" fmla="*/ 117 h 117"/>
                <a:gd name="T28" fmla="*/ 34 w 45"/>
                <a:gd name="T29" fmla="*/ 106 h 117"/>
                <a:gd name="T30" fmla="*/ 39 w 45"/>
                <a:gd name="T31" fmla="*/ 91 h 117"/>
                <a:gd name="T32" fmla="*/ 39 w 45"/>
                <a:gd name="T33" fmla="*/ 79 h 117"/>
                <a:gd name="T34" fmla="*/ 45 w 45"/>
                <a:gd name="T35" fmla="*/ 79 h 117"/>
                <a:gd name="T36" fmla="*/ 45 w 45"/>
                <a:gd name="T37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7">
                  <a:moveTo>
                    <a:pt x="45" y="53"/>
                  </a:moveTo>
                  <a:lnTo>
                    <a:pt x="39" y="38"/>
                  </a:lnTo>
                  <a:lnTo>
                    <a:pt x="39" y="26"/>
                  </a:lnTo>
                  <a:lnTo>
                    <a:pt x="34" y="11"/>
                  </a:lnTo>
                  <a:lnTo>
                    <a:pt x="27" y="1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5" y="106"/>
                  </a:lnTo>
                  <a:lnTo>
                    <a:pt x="11" y="117"/>
                  </a:lnTo>
                  <a:lnTo>
                    <a:pt x="27" y="117"/>
                  </a:lnTo>
                  <a:lnTo>
                    <a:pt x="34" y="106"/>
                  </a:lnTo>
                  <a:lnTo>
                    <a:pt x="39" y="91"/>
                  </a:lnTo>
                  <a:lnTo>
                    <a:pt x="39" y="79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5480" y="9837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38 w 45"/>
                <a:gd name="T5" fmla="*/ 38 h 122"/>
                <a:gd name="T6" fmla="*/ 38 w 45"/>
                <a:gd name="T7" fmla="*/ 11 h 122"/>
                <a:gd name="T8" fmla="*/ 34 w 45"/>
                <a:gd name="T9" fmla="*/ 11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1 h 122"/>
                <a:gd name="T16" fmla="*/ 5 w 45"/>
                <a:gd name="T17" fmla="*/ 11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6 h 122"/>
                <a:gd name="T26" fmla="*/ 11 w 45"/>
                <a:gd name="T27" fmla="*/ 106 h 122"/>
                <a:gd name="T28" fmla="*/ 16 w 45"/>
                <a:gd name="T29" fmla="*/ 122 h 122"/>
                <a:gd name="T30" fmla="*/ 27 w 45"/>
                <a:gd name="T31" fmla="*/ 122 h 122"/>
                <a:gd name="T32" fmla="*/ 27 w 45"/>
                <a:gd name="T33" fmla="*/ 106 h 122"/>
                <a:gd name="T34" fmla="*/ 34 w 45"/>
                <a:gd name="T35" fmla="*/ 106 h 122"/>
                <a:gd name="T36" fmla="*/ 38 w 45"/>
                <a:gd name="T37" fmla="*/ 95 h 122"/>
                <a:gd name="T38" fmla="*/ 38 w 45"/>
                <a:gd name="T39" fmla="*/ 80 h 122"/>
                <a:gd name="T40" fmla="*/ 45 w 45"/>
                <a:gd name="T41" fmla="*/ 68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38" y="38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5717" y="9107"/>
              <a:ext cx="71" cy="71"/>
            </a:xfrm>
            <a:custGeom>
              <a:avLst/>
              <a:gdLst>
                <a:gd name="T0" fmla="*/ 47 w 47"/>
                <a:gd name="T1" fmla="*/ 57 h 111"/>
                <a:gd name="T2" fmla="*/ 47 w 47"/>
                <a:gd name="T3" fmla="*/ 42 h 111"/>
                <a:gd name="T4" fmla="*/ 40 w 47"/>
                <a:gd name="T5" fmla="*/ 27 h 111"/>
                <a:gd name="T6" fmla="*/ 40 w 47"/>
                <a:gd name="T7" fmla="*/ 16 h 111"/>
                <a:gd name="T8" fmla="*/ 36 w 47"/>
                <a:gd name="T9" fmla="*/ 16 h 111"/>
                <a:gd name="T10" fmla="*/ 36 w 47"/>
                <a:gd name="T11" fmla="*/ 0 h 111"/>
                <a:gd name="T12" fmla="*/ 7 w 47"/>
                <a:gd name="T13" fmla="*/ 0 h 111"/>
                <a:gd name="T14" fmla="*/ 7 w 47"/>
                <a:gd name="T15" fmla="*/ 16 h 111"/>
                <a:gd name="T16" fmla="*/ 0 w 47"/>
                <a:gd name="T17" fmla="*/ 16 h 111"/>
                <a:gd name="T18" fmla="*/ 0 w 47"/>
                <a:gd name="T19" fmla="*/ 95 h 111"/>
                <a:gd name="T20" fmla="*/ 7 w 47"/>
                <a:gd name="T21" fmla="*/ 95 h 111"/>
                <a:gd name="T22" fmla="*/ 7 w 47"/>
                <a:gd name="T23" fmla="*/ 111 h 111"/>
                <a:gd name="T24" fmla="*/ 36 w 47"/>
                <a:gd name="T25" fmla="*/ 111 h 111"/>
                <a:gd name="T26" fmla="*/ 36 w 47"/>
                <a:gd name="T27" fmla="*/ 95 h 111"/>
                <a:gd name="T28" fmla="*/ 40 w 47"/>
                <a:gd name="T29" fmla="*/ 95 h 111"/>
                <a:gd name="T30" fmla="*/ 40 w 47"/>
                <a:gd name="T31" fmla="*/ 84 h 111"/>
                <a:gd name="T32" fmla="*/ 47 w 47"/>
                <a:gd name="T33" fmla="*/ 69 h 111"/>
                <a:gd name="T34" fmla="*/ 47 w 47"/>
                <a:gd name="T35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1">
                  <a:moveTo>
                    <a:pt x="47" y="57"/>
                  </a:moveTo>
                  <a:lnTo>
                    <a:pt x="47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1"/>
                  </a:lnTo>
                  <a:lnTo>
                    <a:pt x="36" y="111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7" y="69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6428" y="9096"/>
              <a:ext cx="71" cy="71"/>
            </a:xfrm>
            <a:custGeom>
              <a:avLst/>
              <a:gdLst>
                <a:gd name="T0" fmla="*/ 44 w 44"/>
                <a:gd name="T1" fmla="*/ 53 h 106"/>
                <a:gd name="T2" fmla="*/ 44 w 44"/>
                <a:gd name="T3" fmla="*/ 27 h 106"/>
                <a:gd name="T4" fmla="*/ 40 w 44"/>
                <a:gd name="T5" fmla="*/ 27 h 106"/>
                <a:gd name="T6" fmla="*/ 40 w 44"/>
                <a:gd name="T7" fmla="*/ 11 h 106"/>
                <a:gd name="T8" fmla="*/ 33 w 44"/>
                <a:gd name="T9" fmla="*/ 11 h 106"/>
                <a:gd name="T10" fmla="*/ 33 w 44"/>
                <a:gd name="T11" fmla="*/ 0 h 106"/>
                <a:gd name="T12" fmla="*/ 11 w 44"/>
                <a:gd name="T13" fmla="*/ 0 h 106"/>
                <a:gd name="T14" fmla="*/ 4 w 44"/>
                <a:gd name="T15" fmla="*/ 11 h 106"/>
                <a:gd name="T16" fmla="*/ 0 w 44"/>
                <a:gd name="T17" fmla="*/ 27 h 106"/>
                <a:gd name="T18" fmla="*/ 0 w 44"/>
                <a:gd name="T19" fmla="*/ 80 h 106"/>
                <a:gd name="T20" fmla="*/ 4 w 44"/>
                <a:gd name="T21" fmla="*/ 95 h 106"/>
                <a:gd name="T22" fmla="*/ 11 w 44"/>
                <a:gd name="T23" fmla="*/ 106 h 106"/>
                <a:gd name="T24" fmla="*/ 33 w 44"/>
                <a:gd name="T25" fmla="*/ 106 h 106"/>
                <a:gd name="T26" fmla="*/ 33 w 44"/>
                <a:gd name="T27" fmla="*/ 95 h 106"/>
                <a:gd name="T28" fmla="*/ 40 w 44"/>
                <a:gd name="T29" fmla="*/ 95 h 106"/>
                <a:gd name="T30" fmla="*/ 40 w 44"/>
                <a:gd name="T31" fmla="*/ 80 h 106"/>
                <a:gd name="T32" fmla="*/ 44 w 44"/>
                <a:gd name="T33" fmla="*/ 80 h 106"/>
                <a:gd name="T34" fmla="*/ 44 w 44"/>
                <a:gd name="T35" fmla="*/ 68 h 106"/>
                <a:gd name="T36" fmla="*/ 44 w 44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6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4" y="68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6557" y="7481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27 h 107"/>
                <a:gd name="T4" fmla="*/ 41 w 47"/>
                <a:gd name="T5" fmla="*/ 12 h 107"/>
                <a:gd name="T6" fmla="*/ 41 w 47"/>
                <a:gd name="T7" fmla="*/ 0 h 107"/>
                <a:gd name="T8" fmla="*/ 7 w 47"/>
                <a:gd name="T9" fmla="*/ 0 h 107"/>
                <a:gd name="T10" fmla="*/ 7 w 47"/>
                <a:gd name="T11" fmla="*/ 27 h 107"/>
                <a:gd name="T12" fmla="*/ 0 w 47"/>
                <a:gd name="T13" fmla="*/ 27 h 107"/>
                <a:gd name="T14" fmla="*/ 0 w 47"/>
                <a:gd name="T15" fmla="*/ 69 h 107"/>
                <a:gd name="T16" fmla="*/ 7 w 47"/>
                <a:gd name="T17" fmla="*/ 80 h 107"/>
                <a:gd name="T18" fmla="*/ 7 w 47"/>
                <a:gd name="T19" fmla="*/ 95 h 107"/>
                <a:gd name="T20" fmla="*/ 12 w 47"/>
                <a:gd name="T21" fmla="*/ 107 h 107"/>
                <a:gd name="T22" fmla="*/ 34 w 47"/>
                <a:gd name="T23" fmla="*/ 107 h 107"/>
                <a:gd name="T24" fmla="*/ 41 w 47"/>
                <a:gd name="T25" fmla="*/ 95 h 107"/>
                <a:gd name="T26" fmla="*/ 47 w 47"/>
                <a:gd name="T27" fmla="*/ 80 h 107"/>
                <a:gd name="T28" fmla="*/ 47 w 47"/>
                <a:gd name="T29" fmla="*/ 69 h 107"/>
                <a:gd name="T30" fmla="*/ 47 w 47"/>
                <a:gd name="T3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27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7" y="0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69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07"/>
                  </a:lnTo>
                  <a:lnTo>
                    <a:pt x="34" y="107"/>
                  </a:lnTo>
                  <a:lnTo>
                    <a:pt x="41" y="95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6557" y="8112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1 w 47"/>
                <a:gd name="T3" fmla="*/ 42 h 121"/>
                <a:gd name="T4" fmla="*/ 41 w 47"/>
                <a:gd name="T5" fmla="*/ 26 h 121"/>
                <a:gd name="T6" fmla="*/ 34 w 47"/>
                <a:gd name="T7" fmla="*/ 15 h 121"/>
                <a:gd name="T8" fmla="*/ 29 w 47"/>
                <a:gd name="T9" fmla="*/ 15 h 121"/>
                <a:gd name="T10" fmla="*/ 23 w 47"/>
                <a:gd name="T11" fmla="*/ 0 h 121"/>
                <a:gd name="T12" fmla="*/ 18 w 47"/>
                <a:gd name="T13" fmla="*/ 0 h 121"/>
                <a:gd name="T14" fmla="*/ 12 w 47"/>
                <a:gd name="T15" fmla="*/ 15 h 121"/>
                <a:gd name="T16" fmla="*/ 7 w 47"/>
                <a:gd name="T17" fmla="*/ 15 h 121"/>
                <a:gd name="T18" fmla="*/ 0 w 47"/>
                <a:gd name="T19" fmla="*/ 26 h 121"/>
                <a:gd name="T20" fmla="*/ 0 w 47"/>
                <a:gd name="T21" fmla="*/ 95 h 121"/>
                <a:gd name="T22" fmla="*/ 7 w 47"/>
                <a:gd name="T23" fmla="*/ 110 h 121"/>
                <a:gd name="T24" fmla="*/ 12 w 47"/>
                <a:gd name="T25" fmla="*/ 121 h 121"/>
                <a:gd name="T26" fmla="*/ 29 w 47"/>
                <a:gd name="T27" fmla="*/ 121 h 121"/>
                <a:gd name="T28" fmla="*/ 34 w 47"/>
                <a:gd name="T29" fmla="*/ 110 h 121"/>
                <a:gd name="T30" fmla="*/ 41 w 47"/>
                <a:gd name="T31" fmla="*/ 95 h 121"/>
                <a:gd name="T32" fmla="*/ 41 w 47"/>
                <a:gd name="T33" fmla="*/ 83 h 121"/>
                <a:gd name="T34" fmla="*/ 47 w 47"/>
                <a:gd name="T35" fmla="*/ 83 h 121"/>
                <a:gd name="T36" fmla="*/ 47 w 47"/>
                <a:gd name="T3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1" y="42"/>
                  </a:lnTo>
                  <a:lnTo>
                    <a:pt x="41" y="26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110"/>
                  </a:lnTo>
                  <a:lnTo>
                    <a:pt x="12" y="121"/>
                  </a:lnTo>
                  <a:lnTo>
                    <a:pt x="29" y="121"/>
                  </a:lnTo>
                  <a:lnTo>
                    <a:pt x="34" y="110"/>
                  </a:lnTo>
                  <a:lnTo>
                    <a:pt x="41" y="95"/>
                  </a:lnTo>
                  <a:lnTo>
                    <a:pt x="41" y="83"/>
                  </a:lnTo>
                  <a:lnTo>
                    <a:pt x="47" y="83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4940" y="983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11 h 106"/>
                <a:gd name="T6" fmla="*/ 40 w 45"/>
                <a:gd name="T7" fmla="*/ 0 h 106"/>
                <a:gd name="T8" fmla="*/ 6 w 45"/>
                <a:gd name="T9" fmla="*/ 0 h 106"/>
                <a:gd name="T10" fmla="*/ 6 w 45"/>
                <a:gd name="T11" fmla="*/ 11 h 106"/>
                <a:gd name="T12" fmla="*/ 0 w 45"/>
                <a:gd name="T13" fmla="*/ 27 h 106"/>
                <a:gd name="T14" fmla="*/ 0 w 45"/>
                <a:gd name="T15" fmla="*/ 80 h 106"/>
                <a:gd name="T16" fmla="*/ 6 w 45"/>
                <a:gd name="T17" fmla="*/ 95 h 106"/>
                <a:gd name="T18" fmla="*/ 11 w 45"/>
                <a:gd name="T19" fmla="*/ 95 h 106"/>
                <a:gd name="T20" fmla="*/ 11 w 45"/>
                <a:gd name="T21" fmla="*/ 106 h 106"/>
                <a:gd name="T22" fmla="*/ 33 w 45"/>
                <a:gd name="T23" fmla="*/ 106 h 106"/>
                <a:gd name="T24" fmla="*/ 33 w 45"/>
                <a:gd name="T25" fmla="*/ 95 h 106"/>
                <a:gd name="T26" fmla="*/ 40 w 45"/>
                <a:gd name="T27" fmla="*/ 95 h 106"/>
                <a:gd name="T28" fmla="*/ 45 w 45"/>
                <a:gd name="T29" fmla="*/ 80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6444" y="8180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42 h 122"/>
                <a:gd name="T4" fmla="*/ 40 w 46"/>
                <a:gd name="T5" fmla="*/ 27 h 122"/>
                <a:gd name="T6" fmla="*/ 35 w 46"/>
                <a:gd name="T7" fmla="*/ 15 h 122"/>
                <a:gd name="T8" fmla="*/ 28 w 46"/>
                <a:gd name="T9" fmla="*/ 0 h 122"/>
                <a:gd name="T10" fmla="*/ 11 w 46"/>
                <a:gd name="T11" fmla="*/ 0 h 122"/>
                <a:gd name="T12" fmla="*/ 11 w 46"/>
                <a:gd name="T13" fmla="*/ 15 h 122"/>
                <a:gd name="T14" fmla="*/ 6 w 46"/>
                <a:gd name="T15" fmla="*/ 15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95 h 122"/>
                <a:gd name="T24" fmla="*/ 6 w 46"/>
                <a:gd name="T25" fmla="*/ 110 h 122"/>
                <a:gd name="T26" fmla="*/ 11 w 46"/>
                <a:gd name="T27" fmla="*/ 110 h 122"/>
                <a:gd name="T28" fmla="*/ 17 w 46"/>
                <a:gd name="T29" fmla="*/ 122 h 122"/>
                <a:gd name="T30" fmla="*/ 28 w 46"/>
                <a:gd name="T31" fmla="*/ 122 h 122"/>
                <a:gd name="T32" fmla="*/ 28 w 46"/>
                <a:gd name="T33" fmla="*/ 110 h 122"/>
                <a:gd name="T34" fmla="*/ 35 w 46"/>
                <a:gd name="T35" fmla="*/ 110 h 122"/>
                <a:gd name="T36" fmla="*/ 40 w 46"/>
                <a:gd name="T37" fmla="*/ 95 h 122"/>
                <a:gd name="T38" fmla="*/ 46 w 46"/>
                <a:gd name="T39" fmla="*/ 80 h 122"/>
                <a:gd name="T40" fmla="*/ 46 w 46"/>
                <a:gd name="T41" fmla="*/ 69 h 122"/>
                <a:gd name="T42" fmla="*/ 46 w 46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42"/>
                  </a:lnTo>
                  <a:lnTo>
                    <a:pt x="40" y="27"/>
                  </a:lnTo>
                  <a:lnTo>
                    <a:pt x="35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7" y="122"/>
                  </a:lnTo>
                  <a:lnTo>
                    <a:pt x="28" y="122"/>
                  </a:lnTo>
                  <a:lnTo>
                    <a:pt x="28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5377" y="9647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40 w 45"/>
                <a:gd name="T5" fmla="*/ 42 h 122"/>
                <a:gd name="T6" fmla="*/ 40 w 45"/>
                <a:gd name="T7" fmla="*/ 27 h 122"/>
                <a:gd name="T8" fmla="*/ 34 w 45"/>
                <a:gd name="T9" fmla="*/ 15 h 122"/>
                <a:gd name="T10" fmla="*/ 28 w 45"/>
                <a:gd name="T11" fmla="*/ 0 h 122"/>
                <a:gd name="T12" fmla="*/ 12 w 45"/>
                <a:gd name="T13" fmla="*/ 0 h 122"/>
                <a:gd name="T14" fmla="*/ 5 w 45"/>
                <a:gd name="T15" fmla="*/ 15 h 122"/>
                <a:gd name="T16" fmla="*/ 0 w 45"/>
                <a:gd name="T17" fmla="*/ 27 h 122"/>
                <a:gd name="T18" fmla="*/ 0 w 45"/>
                <a:gd name="T19" fmla="*/ 95 h 122"/>
                <a:gd name="T20" fmla="*/ 5 w 45"/>
                <a:gd name="T21" fmla="*/ 106 h 122"/>
                <a:gd name="T22" fmla="*/ 12 w 45"/>
                <a:gd name="T23" fmla="*/ 106 h 122"/>
                <a:gd name="T24" fmla="*/ 16 w 45"/>
                <a:gd name="T25" fmla="*/ 122 h 122"/>
                <a:gd name="T26" fmla="*/ 23 w 45"/>
                <a:gd name="T27" fmla="*/ 122 h 122"/>
                <a:gd name="T28" fmla="*/ 28 w 45"/>
                <a:gd name="T29" fmla="*/ 106 h 122"/>
                <a:gd name="T30" fmla="*/ 34 w 45"/>
                <a:gd name="T31" fmla="*/ 106 h 122"/>
                <a:gd name="T32" fmla="*/ 40 w 45"/>
                <a:gd name="T33" fmla="*/ 95 h 122"/>
                <a:gd name="T34" fmla="*/ 40 w 45"/>
                <a:gd name="T35" fmla="*/ 80 h 122"/>
                <a:gd name="T36" fmla="*/ 45 w 45"/>
                <a:gd name="T37" fmla="*/ 68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27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2"/>
                  </a:lnTo>
                  <a:lnTo>
                    <a:pt x="23" y="122"/>
                  </a:lnTo>
                  <a:lnTo>
                    <a:pt x="28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5172" y="10023"/>
              <a:ext cx="71" cy="71"/>
            </a:xfrm>
            <a:custGeom>
              <a:avLst/>
              <a:gdLst>
                <a:gd name="T0" fmla="*/ 47 w 47"/>
                <a:gd name="T1" fmla="*/ 53 h 110"/>
                <a:gd name="T2" fmla="*/ 47 w 47"/>
                <a:gd name="T3" fmla="*/ 15 h 110"/>
                <a:gd name="T4" fmla="*/ 40 w 47"/>
                <a:gd name="T5" fmla="*/ 15 h 110"/>
                <a:gd name="T6" fmla="*/ 40 w 47"/>
                <a:gd name="T7" fmla="*/ 0 h 110"/>
                <a:gd name="T8" fmla="*/ 13 w 47"/>
                <a:gd name="T9" fmla="*/ 0 h 110"/>
                <a:gd name="T10" fmla="*/ 13 w 47"/>
                <a:gd name="T11" fmla="*/ 15 h 110"/>
                <a:gd name="T12" fmla="*/ 7 w 47"/>
                <a:gd name="T13" fmla="*/ 15 h 110"/>
                <a:gd name="T14" fmla="*/ 7 w 47"/>
                <a:gd name="T15" fmla="*/ 27 h 110"/>
                <a:gd name="T16" fmla="*/ 0 w 47"/>
                <a:gd name="T17" fmla="*/ 42 h 110"/>
                <a:gd name="T18" fmla="*/ 0 w 47"/>
                <a:gd name="T19" fmla="*/ 69 h 110"/>
                <a:gd name="T20" fmla="*/ 7 w 47"/>
                <a:gd name="T21" fmla="*/ 69 h 110"/>
                <a:gd name="T22" fmla="*/ 7 w 47"/>
                <a:gd name="T23" fmla="*/ 95 h 110"/>
                <a:gd name="T24" fmla="*/ 13 w 47"/>
                <a:gd name="T25" fmla="*/ 95 h 110"/>
                <a:gd name="T26" fmla="*/ 13 w 47"/>
                <a:gd name="T27" fmla="*/ 110 h 110"/>
                <a:gd name="T28" fmla="*/ 40 w 47"/>
                <a:gd name="T29" fmla="*/ 110 h 110"/>
                <a:gd name="T30" fmla="*/ 40 w 47"/>
                <a:gd name="T31" fmla="*/ 95 h 110"/>
                <a:gd name="T32" fmla="*/ 47 w 47"/>
                <a:gd name="T33" fmla="*/ 95 h 110"/>
                <a:gd name="T34" fmla="*/ 47 w 47"/>
                <a:gd name="T35" fmla="*/ 69 h 110"/>
                <a:gd name="T36" fmla="*/ 47 w 47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3"/>
                  </a:moveTo>
                  <a:lnTo>
                    <a:pt x="47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7" y="95"/>
                  </a:lnTo>
                  <a:lnTo>
                    <a:pt x="13" y="95"/>
                  </a:lnTo>
                  <a:lnTo>
                    <a:pt x="13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6780" y="8382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26 h 121"/>
                <a:gd name="T6" fmla="*/ 39 w 45"/>
                <a:gd name="T7" fmla="*/ 15 h 121"/>
                <a:gd name="T8" fmla="*/ 34 w 45"/>
                <a:gd name="T9" fmla="*/ 15 h 121"/>
                <a:gd name="T10" fmla="*/ 28 w 45"/>
                <a:gd name="T11" fmla="*/ 0 h 121"/>
                <a:gd name="T12" fmla="*/ 16 w 45"/>
                <a:gd name="T13" fmla="*/ 0 h 121"/>
                <a:gd name="T14" fmla="*/ 16 w 45"/>
                <a:gd name="T15" fmla="*/ 15 h 121"/>
                <a:gd name="T16" fmla="*/ 5 w 45"/>
                <a:gd name="T17" fmla="*/ 15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5 w 45"/>
                <a:gd name="T27" fmla="*/ 106 h 121"/>
                <a:gd name="T28" fmla="*/ 12 w 45"/>
                <a:gd name="T29" fmla="*/ 106 h 121"/>
                <a:gd name="T30" fmla="*/ 16 w 45"/>
                <a:gd name="T31" fmla="*/ 121 h 121"/>
                <a:gd name="T32" fmla="*/ 34 w 45"/>
                <a:gd name="T33" fmla="*/ 121 h 121"/>
                <a:gd name="T34" fmla="*/ 34 w 45"/>
                <a:gd name="T35" fmla="*/ 106 h 121"/>
                <a:gd name="T36" fmla="*/ 39 w 45"/>
                <a:gd name="T37" fmla="*/ 106 h 121"/>
                <a:gd name="T38" fmla="*/ 39 w 45"/>
                <a:gd name="T39" fmla="*/ 95 h 121"/>
                <a:gd name="T40" fmla="*/ 45 w 45"/>
                <a:gd name="T41" fmla="*/ 95 h 121"/>
                <a:gd name="T42" fmla="*/ 45 w 45"/>
                <a:gd name="T43" fmla="*/ 79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5581" y="11129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26 h 121"/>
                <a:gd name="T4" fmla="*/ 40 w 47"/>
                <a:gd name="T5" fmla="*/ 26 h 121"/>
                <a:gd name="T6" fmla="*/ 40 w 47"/>
                <a:gd name="T7" fmla="*/ 11 h 121"/>
                <a:gd name="T8" fmla="*/ 35 w 47"/>
                <a:gd name="T9" fmla="*/ 11 h 121"/>
                <a:gd name="T10" fmla="*/ 29 w 47"/>
                <a:gd name="T11" fmla="*/ 0 h 121"/>
                <a:gd name="T12" fmla="*/ 18 w 47"/>
                <a:gd name="T13" fmla="*/ 0 h 121"/>
                <a:gd name="T14" fmla="*/ 13 w 47"/>
                <a:gd name="T15" fmla="*/ 11 h 121"/>
                <a:gd name="T16" fmla="*/ 6 w 47"/>
                <a:gd name="T17" fmla="*/ 11 h 121"/>
                <a:gd name="T18" fmla="*/ 6 w 47"/>
                <a:gd name="T19" fmla="*/ 26 h 121"/>
                <a:gd name="T20" fmla="*/ 0 w 47"/>
                <a:gd name="T21" fmla="*/ 38 h 121"/>
                <a:gd name="T22" fmla="*/ 0 w 47"/>
                <a:gd name="T23" fmla="*/ 80 h 121"/>
                <a:gd name="T24" fmla="*/ 6 w 47"/>
                <a:gd name="T25" fmla="*/ 95 h 121"/>
                <a:gd name="T26" fmla="*/ 6 w 47"/>
                <a:gd name="T27" fmla="*/ 106 h 121"/>
                <a:gd name="T28" fmla="*/ 13 w 47"/>
                <a:gd name="T29" fmla="*/ 106 h 121"/>
                <a:gd name="T30" fmla="*/ 13 w 47"/>
                <a:gd name="T31" fmla="*/ 121 h 121"/>
                <a:gd name="T32" fmla="*/ 35 w 47"/>
                <a:gd name="T33" fmla="*/ 121 h 121"/>
                <a:gd name="T34" fmla="*/ 35 w 47"/>
                <a:gd name="T35" fmla="*/ 106 h 121"/>
                <a:gd name="T36" fmla="*/ 40 w 47"/>
                <a:gd name="T37" fmla="*/ 106 h 121"/>
                <a:gd name="T38" fmla="*/ 40 w 47"/>
                <a:gd name="T39" fmla="*/ 95 h 121"/>
                <a:gd name="T40" fmla="*/ 47 w 47"/>
                <a:gd name="T41" fmla="*/ 95 h 121"/>
                <a:gd name="T42" fmla="*/ 47 w 47"/>
                <a:gd name="T43" fmla="*/ 80 h 121"/>
                <a:gd name="T44" fmla="*/ 47 w 47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3" y="106"/>
                  </a:lnTo>
                  <a:lnTo>
                    <a:pt x="13" y="121"/>
                  </a:lnTo>
                  <a:lnTo>
                    <a:pt x="35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4906" y="9499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5 h 121"/>
                <a:gd name="T8" fmla="*/ 34 w 45"/>
                <a:gd name="T9" fmla="*/ 15 h 121"/>
                <a:gd name="T10" fmla="*/ 34 w 45"/>
                <a:gd name="T11" fmla="*/ 0 h 121"/>
                <a:gd name="T12" fmla="*/ 18 w 45"/>
                <a:gd name="T13" fmla="*/ 0 h 121"/>
                <a:gd name="T14" fmla="*/ 11 w 45"/>
                <a:gd name="T15" fmla="*/ 15 h 121"/>
                <a:gd name="T16" fmla="*/ 6 w 45"/>
                <a:gd name="T17" fmla="*/ 26 h 121"/>
                <a:gd name="T18" fmla="*/ 6 w 45"/>
                <a:gd name="T19" fmla="*/ 42 h 121"/>
                <a:gd name="T20" fmla="*/ 0 w 45"/>
                <a:gd name="T21" fmla="*/ 42 h 121"/>
                <a:gd name="T22" fmla="*/ 0 w 45"/>
                <a:gd name="T23" fmla="*/ 68 h 121"/>
                <a:gd name="T24" fmla="*/ 6 w 45"/>
                <a:gd name="T25" fmla="*/ 83 h 121"/>
                <a:gd name="T26" fmla="*/ 6 w 45"/>
                <a:gd name="T27" fmla="*/ 95 h 121"/>
                <a:gd name="T28" fmla="*/ 11 w 45"/>
                <a:gd name="T29" fmla="*/ 110 h 121"/>
                <a:gd name="T30" fmla="*/ 18 w 45"/>
                <a:gd name="T31" fmla="*/ 110 h 121"/>
                <a:gd name="T32" fmla="*/ 18 w 45"/>
                <a:gd name="T33" fmla="*/ 121 h 121"/>
                <a:gd name="T34" fmla="*/ 29 w 45"/>
                <a:gd name="T35" fmla="*/ 121 h 121"/>
                <a:gd name="T36" fmla="*/ 34 w 45"/>
                <a:gd name="T37" fmla="*/ 110 h 121"/>
                <a:gd name="T38" fmla="*/ 40 w 45"/>
                <a:gd name="T39" fmla="*/ 110 h 121"/>
                <a:gd name="T40" fmla="*/ 40 w 45"/>
                <a:gd name="T41" fmla="*/ 95 h 121"/>
                <a:gd name="T42" fmla="*/ 45 w 45"/>
                <a:gd name="T43" fmla="*/ 95 h 121"/>
                <a:gd name="T44" fmla="*/ 45 w 45"/>
                <a:gd name="T45" fmla="*/ 68 h 121"/>
                <a:gd name="T46" fmla="*/ 45 w 45"/>
                <a:gd name="T4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6" y="83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8" y="110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5382" y="10198"/>
              <a:ext cx="71" cy="71"/>
            </a:xfrm>
            <a:custGeom>
              <a:avLst/>
              <a:gdLst>
                <a:gd name="T0" fmla="*/ 47 w 47"/>
                <a:gd name="T1" fmla="*/ 57 h 110"/>
                <a:gd name="T2" fmla="*/ 47 w 47"/>
                <a:gd name="T3" fmla="*/ 30 h 110"/>
                <a:gd name="T4" fmla="*/ 40 w 47"/>
                <a:gd name="T5" fmla="*/ 30 h 110"/>
                <a:gd name="T6" fmla="*/ 40 w 47"/>
                <a:gd name="T7" fmla="*/ 15 h 110"/>
                <a:gd name="T8" fmla="*/ 35 w 47"/>
                <a:gd name="T9" fmla="*/ 15 h 110"/>
                <a:gd name="T10" fmla="*/ 35 w 47"/>
                <a:gd name="T11" fmla="*/ 0 h 110"/>
                <a:gd name="T12" fmla="*/ 11 w 47"/>
                <a:gd name="T13" fmla="*/ 0 h 110"/>
                <a:gd name="T14" fmla="*/ 7 w 47"/>
                <a:gd name="T15" fmla="*/ 15 h 110"/>
                <a:gd name="T16" fmla="*/ 0 w 47"/>
                <a:gd name="T17" fmla="*/ 30 h 110"/>
                <a:gd name="T18" fmla="*/ 0 w 47"/>
                <a:gd name="T19" fmla="*/ 84 h 110"/>
                <a:gd name="T20" fmla="*/ 7 w 47"/>
                <a:gd name="T21" fmla="*/ 95 h 110"/>
                <a:gd name="T22" fmla="*/ 11 w 47"/>
                <a:gd name="T23" fmla="*/ 110 h 110"/>
                <a:gd name="T24" fmla="*/ 35 w 47"/>
                <a:gd name="T25" fmla="*/ 110 h 110"/>
                <a:gd name="T26" fmla="*/ 35 w 47"/>
                <a:gd name="T27" fmla="*/ 95 h 110"/>
                <a:gd name="T28" fmla="*/ 40 w 47"/>
                <a:gd name="T29" fmla="*/ 95 h 110"/>
                <a:gd name="T30" fmla="*/ 40 w 47"/>
                <a:gd name="T31" fmla="*/ 84 h 110"/>
                <a:gd name="T32" fmla="*/ 47 w 47"/>
                <a:gd name="T33" fmla="*/ 84 h 110"/>
                <a:gd name="T34" fmla="*/ 47 w 47"/>
                <a:gd name="T35" fmla="*/ 68 h 110"/>
                <a:gd name="T36" fmla="*/ 47 w 47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7"/>
                  </a:moveTo>
                  <a:lnTo>
                    <a:pt x="47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1" y="110"/>
                  </a:lnTo>
                  <a:lnTo>
                    <a:pt x="35" y="110"/>
                  </a:lnTo>
                  <a:lnTo>
                    <a:pt x="35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7" y="84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5616" y="10012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11 h 121"/>
                <a:gd name="T6" fmla="*/ 34 w 45"/>
                <a:gd name="T7" fmla="*/ 11 h 121"/>
                <a:gd name="T8" fmla="*/ 34 w 45"/>
                <a:gd name="T9" fmla="*/ 0 h 121"/>
                <a:gd name="T10" fmla="*/ 16 w 45"/>
                <a:gd name="T11" fmla="*/ 0 h 121"/>
                <a:gd name="T12" fmla="*/ 12 w 45"/>
                <a:gd name="T13" fmla="*/ 11 h 121"/>
                <a:gd name="T14" fmla="*/ 5 w 45"/>
                <a:gd name="T15" fmla="*/ 11 h 121"/>
                <a:gd name="T16" fmla="*/ 5 w 45"/>
                <a:gd name="T17" fmla="*/ 26 h 121"/>
                <a:gd name="T18" fmla="*/ 0 w 45"/>
                <a:gd name="T19" fmla="*/ 38 h 121"/>
                <a:gd name="T20" fmla="*/ 0 w 45"/>
                <a:gd name="T21" fmla="*/ 80 h 121"/>
                <a:gd name="T22" fmla="*/ 5 w 45"/>
                <a:gd name="T23" fmla="*/ 91 h 121"/>
                <a:gd name="T24" fmla="*/ 5 w 45"/>
                <a:gd name="T25" fmla="*/ 106 h 121"/>
                <a:gd name="T26" fmla="*/ 16 w 45"/>
                <a:gd name="T27" fmla="*/ 106 h 121"/>
                <a:gd name="T28" fmla="*/ 23 w 45"/>
                <a:gd name="T29" fmla="*/ 121 h 121"/>
                <a:gd name="T30" fmla="*/ 28 w 45"/>
                <a:gd name="T31" fmla="*/ 106 h 121"/>
                <a:gd name="T32" fmla="*/ 39 w 45"/>
                <a:gd name="T33" fmla="*/ 106 h 121"/>
                <a:gd name="T34" fmla="*/ 39 w 45"/>
                <a:gd name="T35" fmla="*/ 91 h 121"/>
                <a:gd name="T36" fmla="*/ 45 w 45"/>
                <a:gd name="T37" fmla="*/ 91 h 121"/>
                <a:gd name="T38" fmla="*/ 45 w 45"/>
                <a:gd name="T39" fmla="*/ 64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6" y="106"/>
                  </a:lnTo>
                  <a:lnTo>
                    <a:pt x="23" y="121"/>
                  </a:lnTo>
                  <a:lnTo>
                    <a:pt x="28" y="106"/>
                  </a:lnTo>
                  <a:lnTo>
                    <a:pt x="39" y="106"/>
                  </a:lnTo>
                  <a:lnTo>
                    <a:pt x="39" y="91"/>
                  </a:lnTo>
                  <a:lnTo>
                    <a:pt x="45" y="91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5366" y="10133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38 h 122"/>
                <a:gd name="T4" fmla="*/ 39 w 45"/>
                <a:gd name="T5" fmla="*/ 27 h 122"/>
                <a:gd name="T6" fmla="*/ 39 w 45"/>
                <a:gd name="T7" fmla="*/ 12 h 122"/>
                <a:gd name="T8" fmla="*/ 34 w 45"/>
                <a:gd name="T9" fmla="*/ 12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2 h 122"/>
                <a:gd name="T16" fmla="*/ 5 w 45"/>
                <a:gd name="T17" fmla="*/ 12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7 h 122"/>
                <a:gd name="T28" fmla="*/ 11 w 45"/>
                <a:gd name="T29" fmla="*/ 107 h 122"/>
                <a:gd name="T30" fmla="*/ 16 w 45"/>
                <a:gd name="T31" fmla="*/ 122 h 122"/>
                <a:gd name="T32" fmla="*/ 27 w 45"/>
                <a:gd name="T33" fmla="*/ 122 h 122"/>
                <a:gd name="T34" fmla="*/ 27 w 45"/>
                <a:gd name="T35" fmla="*/ 107 h 122"/>
                <a:gd name="T36" fmla="*/ 39 w 45"/>
                <a:gd name="T37" fmla="*/ 107 h 122"/>
                <a:gd name="T38" fmla="*/ 39 w 45"/>
                <a:gd name="T39" fmla="*/ 95 h 122"/>
                <a:gd name="T40" fmla="*/ 45 w 45"/>
                <a:gd name="T41" fmla="*/ 80 h 122"/>
                <a:gd name="T42" fmla="*/ 45 w 45"/>
                <a:gd name="T43" fmla="*/ 65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38"/>
                  </a:lnTo>
                  <a:lnTo>
                    <a:pt x="39" y="27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7"/>
                  </a:lnTo>
                  <a:lnTo>
                    <a:pt x="39" y="107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5764" y="9943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38 w 45"/>
                <a:gd name="T5" fmla="*/ 16 h 107"/>
                <a:gd name="T6" fmla="*/ 33 w 45"/>
                <a:gd name="T7" fmla="*/ 0 h 107"/>
                <a:gd name="T8" fmla="*/ 11 w 45"/>
                <a:gd name="T9" fmla="*/ 0 h 107"/>
                <a:gd name="T10" fmla="*/ 5 w 45"/>
                <a:gd name="T11" fmla="*/ 16 h 107"/>
                <a:gd name="T12" fmla="*/ 5 w 45"/>
                <a:gd name="T13" fmla="*/ 27 h 107"/>
                <a:gd name="T14" fmla="*/ 0 w 45"/>
                <a:gd name="T15" fmla="*/ 42 h 107"/>
                <a:gd name="T16" fmla="*/ 0 w 45"/>
                <a:gd name="T17" fmla="*/ 80 h 107"/>
                <a:gd name="T18" fmla="*/ 5 w 45"/>
                <a:gd name="T19" fmla="*/ 80 h 107"/>
                <a:gd name="T20" fmla="*/ 5 w 45"/>
                <a:gd name="T21" fmla="*/ 95 h 107"/>
                <a:gd name="T22" fmla="*/ 11 w 45"/>
                <a:gd name="T23" fmla="*/ 107 h 107"/>
                <a:gd name="T24" fmla="*/ 33 w 45"/>
                <a:gd name="T25" fmla="*/ 107 h 107"/>
                <a:gd name="T26" fmla="*/ 38 w 45"/>
                <a:gd name="T27" fmla="*/ 95 h 107"/>
                <a:gd name="T28" fmla="*/ 45 w 45"/>
                <a:gd name="T29" fmla="*/ 80 h 107"/>
                <a:gd name="T30" fmla="*/ 45 w 45"/>
                <a:gd name="T31" fmla="*/ 69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38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866" y="997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42 h 106"/>
                <a:gd name="T4" fmla="*/ 39 w 45"/>
                <a:gd name="T5" fmla="*/ 27 h 106"/>
                <a:gd name="T6" fmla="*/ 39 w 45"/>
                <a:gd name="T7" fmla="*/ 15 h 106"/>
                <a:gd name="T8" fmla="*/ 34 w 45"/>
                <a:gd name="T9" fmla="*/ 0 h 106"/>
                <a:gd name="T10" fmla="*/ 5 w 45"/>
                <a:gd name="T11" fmla="*/ 0 h 106"/>
                <a:gd name="T12" fmla="*/ 0 w 45"/>
                <a:gd name="T13" fmla="*/ 15 h 106"/>
                <a:gd name="T14" fmla="*/ 0 w 45"/>
                <a:gd name="T15" fmla="*/ 95 h 106"/>
                <a:gd name="T16" fmla="*/ 5 w 45"/>
                <a:gd name="T17" fmla="*/ 95 h 106"/>
                <a:gd name="T18" fmla="*/ 5 w 45"/>
                <a:gd name="T19" fmla="*/ 106 h 106"/>
                <a:gd name="T20" fmla="*/ 34 w 45"/>
                <a:gd name="T21" fmla="*/ 106 h 106"/>
                <a:gd name="T22" fmla="*/ 34 w 45"/>
                <a:gd name="T23" fmla="*/ 95 h 106"/>
                <a:gd name="T24" fmla="*/ 39 w 45"/>
                <a:gd name="T25" fmla="*/ 95 h 106"/>
                <a:gd name="T26" fmla="*/ 39 w 45"/>
                <a:gd name="T27" fmla="*/ 68 h 106"/>
                <a:gd name="T28" fmla="*/ 45 w 45"/>
                <a:gd name="T29" fmla="*/ 68 h 106"/>
                <a:gd name="T30" fmla="*/ 45 w 45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42"/>
                  </a:lnTo>
                  <a:lnTo>
                    <a:pt x="39" y="27"/>
                  </a:lnTo>
                  <a:lnTo>
                    <a:pt x="39" y="1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39" y="95"/>
                  </a:lnTo>
                  <a:lnTo>
                    <a:pt x="39" y="68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4877" y="9875"/>
              <a:ext cx="71" cy="71"/>
            </a:xfrm>
            <a:custGeom>
              <a:avLst/>
              <a:gdLst>
                <a:gd name="T0" fmla="*/ 47 w 47"/>
                <a:gd name="T1" fmla="*/ 57 h 122"/>
                <a:gd name="T2" fmla="*/ 47 w 47"/>
                <a:gd name="T3" fmla="*/ 30 h 122"/>
                <a:gd name="T4" fmla="*/ 40 w 47"/>
                <a:gd name="T5" fmla="*/ 30 h 122"/>
                <a:gd name="T6" fmla="*/ 40 w 47"/>
                <a:gd name="T7" fmla="*/ 15 h 122"/>
                <a:gd name="T8" fmla="*/ 35 w 47"/>
                <a:gd name="T9" fmla="*/ 15 h 122"/>
                <a:gd name="T10" fmla="*/ 35 w 47"/>
                <a:gd name="T11" fmla="*/ 0 h 122"/>
                <a:gd name="T12" fmla="*/ 11 w 47"/>
                <a:gd name="T13" fmla="*/ 0 h 122"/>
                <a:gd name="T14" fmla="*/ 11 w 47"/>
                <a:gd name="T15" fmla="*/ 15 h 122"/>
                <a:gd name="T16" fmla="*/ 7 w 47"/>
                <a:gd name="T17" fmla="*/ 15 h 122"/>
                <a:gd name="T18" fmla="*/ 7 w 47"/>
                <a:gd name="T19" fmla="*/ 30 h 122"/>
                <a:gd name="T20" fmla="*/ 0 w 47"/>
                <a:gd name="T21" fmla="*/ 30 h 122"/>
                <a:gd name="T22" fmla="*/ 0 w 47"/>
                <a:gd name="T23" fmla="*/ 95 h 122"/>
                <a:gd name="T24" fmla="*/ 7 w 47"/>
                <a:gd name="T25" fmla="*/ 95 h 122"/>
                <a:gd name="T26" fmla="*/ 7 w 47"/>
                <a:gd name="T27" fmla="*/ 110 h 122"/>
                <a:gd name="T28" fmla="*/ 11 w 47"/>
                <a:gd name="T29" fmla="*/ 110 h 122"/>
                <a:gd name="T30" fmla="*/ 18 w 47"/>
                <a:gd name="T31" fmla="*/ 122 h 122"/>
                <a:gd name="T32" fmla="*/ 29 w 47"/>
                <a:gd name="T33" fmla="*/ 122 h 122"/>
                <a:gd name="T34" fmla="*/ 35 w 47"/>
                <a:gd name="T35" fmla="*/ 110 h 122"/>
                <a:gd name="T36" fmla="*/ 40 w 47"/>
                <a:gd name="T37" fmla="*/ 110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68 h 122"/>
                <a:gd name="T44" fmla="*/ 47 w 47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7"/>
                  </a:moveTo>
                  <a:lnTo>
                    <a:pt x="47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190" y="9905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12 h 107"/>
                <a:gd name="T6" fmla="*/ 33 w 45"/>
                <a:gd name="T7" fmla="*/ 0 h 107"/>
                <a:gd name="T8" fmla="*/ 11 w 45"/>
                <a:gd name="T9" fmla="*/ 0 h 107"/>
                <a:gd name="T10" fmla="*/ 6 w 45"/>
                <a:gd name="T11" fmla="*/ 12 h 107"/>
                <a:gd name="T12" fmla="*/ 6 w 45"/>
                <a:gd name="T13" fmla="*/ 27 h 107"/>
                <a:gd name="T14" fmla="*/ 0 w 45"/>
                <a:gd name="T15" fmla="*/ 27 h 107"/>
                <a:gd name="T16" fmla="*/ 0 w 45"/>
                <a:gd name="T17" fmla="*/ 80 h 107"/>
                <a:gd name="T18" fmla="*/ 6 w 45"/>
                <a:gd name="T19" fmla="*/ 80 h 107"/>
                <a:gd name="T20" fmla="*/ 6 w 45"/>
                <a:gd name="T21" fmla="*/ 92 h 107"/>
                <a:gd name="T22" fmla="*/ 11 w 45"/>
                <a:gd name="T23" fmla="*/ 107 h 107"/>
                <a:gd name="T24" fmla="*/ 33 w 45"/>
                <a:gd name="T25" fmla="*/ 107 h 107"/>
                <a:gd name="T26" fmla="*/ 40 w 45"/>
                <a:gd name="T27" fmla="*/ 92 h 107"/>
                <a:gd name="T28" fmla="*/ 45 w 45"/>
                <a:gd name="T29" fmla="*/ 80 h 107"/>
                <a:gd name="T30" fmla="*/ 45 w 45"/>
                <a:gd name="T31" fmla="*/ 65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40" y="92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5025" y="9700"/>
              <a:ext cx="71" cy="71"/>
            </a:xfrm>
            <a:custGeom>
              <a:avLst/>
              <a:gdLst>
                <a:gd name="T0" fmla="*/ 46 w 46"/>
                <a:gd name="T1" fmla="*/ 53 h 110"/>
                <a:gd name="T2" fmla="*/ 46 w 46"/>
                <a:gd name="T3" fmla="*/ 27 h 110"/>
                <a:gd name="T4" fmla="*/ 40 w 46"/>
                <a:gd name="T5" fmla="*/ 15 h 110"/>
                <a:gd name="T6" fmla="*/ 35 w 46"/>
                <a:gd name="T7" fmla="*/ 0 h 110"/>
                <a:gd name="T8" fmla="*/ 11 w 46"/>
                <a:gd name="T9" fmla="*/ 0 h 110"/>
                <a:gd name="T10" fmla="*/ 6 w 46"/>
                <a:gd name="T11" fmla="*/ 15 h 110"/>
                <a:gd name="T12" fmla="*/ 6 w 46"/>
                <a:gd name="T13" fmla="*/ 27 h 110"/>
                <a:gd name="T14" fmla="*/ 0 w 46"/>
                <a:gd name="T15" fmla="*/ 27 h 110"/>
                <a:gd name="T16" fmla="*/ 0 w 46"/>
                <a:gd name="T17" fmla="*/ 80 h 110"/>
                <a:gd name="T18" fmla="*/ 6 w 46"/>
                <a:gd name="T19" fmla="*/ 80 h 110"/>
                <a:gd name="T20" fmla="*/ 6 w 46"/>
                <a:gd name="T21" fmla="*/ 95 h 110"/>
                <a:gd name="T22" fmla="*/ 11 w 46"/>
                <a:gd name="T23" fmla="*/ 110 h 110"/>
                <a:gd name="T24" fmla="*/ 35 w 46"/>
                <a:gd name="T25" fmla="*/ 110 h 110"/>
                <a:gd name="T26" fmla="*/ 40 w 46"/>
                <a:gd name="T27" fmla="*/ 95 h 110"/>
                <a:gd name="T28" fmla="*/ 46 w 46"/>
                <a:gd name="T29" fmla="*/ 80 h 110"/>
                <a:gd name="T30" fmla="*/ 46 w 46"/>
                <a:gd name="T31" fmla="*/ 69 h 110"/>
                <a:gd name="T32" fmla="*/ 46 w 46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10">
                  <a:moveTo>
                    <a:pt x="46" y="53"/>
                  </a:moveTo>
                  <a:lnTo>
                    <a:pt x="46" y="27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6792" y="7873"/>
              <a:ext cx="71" cy="71"/>
            </a:xfrm>
            <a:custGeom>
              <a:avLst/>
              <a:gdLst>
                <a:gd name="T0" fmla="*/ 44 w 44"/>
                <a:gd name="T1" fmla="*/ 53 h 106"/>
                <a:gd name="T2" fmla="*/ 44 w 44"/>
                <a:gd name="T3" fmla="*/ 38 h 106"/>
                <a:gd name="T4" fmla="*/ 38 w 44"/>
                <a:gd name="T5" fmla="*/ 26 h 106"/>
                <a:gd name="T6" fmla="*/ 38 w 44"/>
                <a:gd name="T7" fmla="*/ 11 h 106"/>
                <a:gd name="T8" fmla="*/ 33 w 44"/>
                <a:gd name="T9" fmla="*/ 11 h 106"/>
                <a:gd name="T10" fmla="*/ 33 w 44"/>
                <a:gd name="T11" fmla="*/ 0 h 106"/>
                <a:gd name="T12" fmla="*/ 11 w 44"/>
                <a:gd name="T13" fmla="*/ 0 h 106"/>
                <a:gd name="T14" fmla="*/ 4 w 44"/>
                <a:gd name="T15" fmla="*/ 11 h 106"/>
                <a:gd name="T16" fmla="*/ 0 w 44"/>
                <a:gd name="T17" fmla="*/ 26 h 106"/>
                <a:gd name="T18" fmla="*/ 0 w 44"/>
                <a:gd name="T19" fmla="*/ 79 h 106"/>
                <a:gd name="T20" fmla="*/ 4 w 44"/>
                <a:gd name="T21" fmla="*/ 91 h 106"/>
                <a:gd name="T22" fmla="*/ 11 w 44"/>
                <a:gd name="T23" fmla="*/ 106 h 106"/>
                <a:gd name="T24" fmla="*/ 33 w 44"/>
                <a:gd name="T25" fmla="*/ 106 h 106"/>
                <a:gd name="T26" fmla="*/ 33 w 44"/>
                <a:gd name="T27" fmla="*/ 91 h 106"/>
                <a:gd name="T28" fmla="*/ 38 w 44"/>
                <a:gd name="T29" fmla="*/ 91 h 106"/>
                <a:gd name="T30" fmla="*/ 38 w 44"/>
                <a:gd name="T31" fmla="*/ 79 h 106"/>
                <a:gd name="T32" fmla="*/ 44 w 44"/>
                <a:gd name="T33" fmla="*/ 79 h 106"/>
                <a:gd name="T34" fmla="*/ 44 w 44"/>
                <a:gd name="T35" fmla="*/ 64 h 106"/>
                <a:gd name="T36" fmla="*/ 44 w 44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6">
                  <a:moveTo>
                    <a:pt x="44" y="53"/>
                  </a:moveTo>
                  <a:lnTo>
                    <a:pt x="44" y="38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4" y="91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3" y="91"/>
                  </a:lnTo>
                  <a:lnTo>
                    <a:pt x="38" y="91"/>
                  </a:lnTo>
                  <a:lnTo>
                    <a:pt x="38" y="79"/>
                  </a:lnTo>
                  <a:lnTo>
                    <a:pt x="44" y="79"/>
                  </a:lnTo>
                  <a:lnTo>
                    <a:pt x="44" y="64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7183" y="7185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26 h 106"/>
                <a:gd name="T6" fmla="*/ 40 w 45"/>
                <a:gd name="T7" fmla="*/ 0 h 106"/>
                <a:gd name="T8" fmla="*/ 6 w 45"/>
                <a:gd name="T9" fmla="*/ 0 h 106"/>
                <a:gd name="T10" fmla="*/ 6 w 45"/>
                <a:gd name="T11" fmla="*/ 11 h 106"/>
                <a:gd name="T12" fmla="*/ 0 w 45"/>
                <a:gd name="T13" fmla="*/ 26 h 106"/>
                <a:gd name="T14" fmla="*/ 0 w 45"/>
                <a:gd name="T15" fmla="*/ 80 h 106"/>
                <a:gd name="T16" fmla="*/ 6 w 45"/>
                <a:gd name="T17" fmla="*/ 95 h 106"/>
                <a:gd name="T18" fmla="*/ 11 w 45"/>
                <a:gd name="T19" fmla="*/ 106 h 106"/>
                <a:gd name="T20" fmla="*/ 33 w 45"/>
                <a:gd name="T21" fmla="*/ 106 h 106"/>
                <a:gd name="T22" fmla="*/ 40 w 45"/>
                <a:gd name="T23" fmla="*/ 95 h 106"/>
                <a:gd name="T24" fmla="*/ 40 w 45"/>
                <a:gd name="T25" fmla="*/ 80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6751" y="7519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31 h 122"/>
                <a:gd name="T4" fmla="*/ 41 w 45"/>
                <a:gd name="T5" fmla="*/ 31 h 122"/>
                <a:gd name="T6" fmla="*/ 41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5 w 45"/>
                <a:gd name="T17" fmla="*/ 15 h 122"/>
                <a:gd name="T18" fmla="*/ 5 w 45"/>
                <a:gd name="T19" fmla="*/ 31 h 122"/>
                <a:gd name="T20" fmla="*/ 0 w 45"/>
                <a:gd name="T21" fmla="*/ 42 h 122"/>
                <a:gd name="T22" fmla="*/ 0 w 45"/>
                <a:gd name="T23" fmla="*/ 84 h 122"/>
                <a:gd name="T24" fmla="*/ 5 w 45"/>
                <a:gd name="T25" fmla="*/ 95 h 122"/>
                <a:gd name="T26" fmla="*/ 5 w 45"/>
                <a:gd name="T27" fmla="*/ 110 h 122"/>
                <a:gd name="T28" fmla="*/ 12 w 45"/>
                <a:gd name="T29" fmla="*/ 110 h 122"/>
                <a:gd name="T30" fmla="*/ 16 w 45"/>
                <a:gd name="T31" fmla="*/ 122 h 122"/>
                <a:gd name="T32" fmla="*/ 34 w 45"/>
                <a:gd name="T33" fmla="*/ 122 h 122"/>
                <a:gd name="T34" fmla="*/ 34 w 45"/>
                <a:gd name="T35" fmla="*/ 110 h 122"/>
                <a:gd name="T36" fmla="*/ 41 w 45"/>
                <a:gd name="T37" fmla="*/ 110 h 122"/>
                <a:gd name="T38" fmla="*/ 41 w 45"/>
                <a:gd name="T39" fmla="*/ 95 h 122"/>
                <a:gd name="T40" fmla="*/ 45 w 45"/>
                <a:gd name="T41" fmla="*/ 95 h 122"/>
                <a:gd name="T42" fmla="*/ 45 w 45"/>
                <a:gd name="T43" fmla="*/ 84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31"/>
                  </a:lnTo>
                  <a:lnTo>
                    <a:pt x="41" y="31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31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2" y="110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1" y="110"/>
                  </a:lnTo>
                  <a:lnTo>
                    <a:pt x="41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7"/>
            <p:cNvSpPr>
              <a:spLocks/>
            </p:cNvSpPr>
            <p:nvPr/>
          </p:nvSpPr>
          <p:spPr bwMode="auto">
            <a:xfrm>
              <a:off x="5923" y="10293"/>
              <a:ext cx="71" cy="71"/>
            </a:xfrm>
            <a:custGeom>
              <a:avLst/>
              <a:gdLst>
                <a:gd name="T0" fmla="*/ 44 w 44"/>
                <a:gd name="T1" fmla="*/ 53 h 121"/>
                <a:gd name="T2" fmla="*/ 40 w 44"/>
                <a:gd name="T3" fmla="*/ 42 h 121"/>
                <a:gd name="T4" fmla="*/ 40 w 44"/>
                <a:gd name="T5" fmla="*/ 27 h 121"/>
                <a:gd name="T6" fmla="*/ 33 w 44"/>
                <a:gd name="T7" fmla="*/ 15 h 121"/>
                <a:gd name="T8" fmla="*/ 27 w 44"/>
                <a:gd name="T9" fmla="*/ 15 h 121"/>
                <a:gd name="T10" fmla="*/ 27 w 44"/>
                <a:gd name="T11" fmla="*/ 0 h 121"/>
                <a:gd name="T12" fmla="*/ 16 w 44"/>
                <a:gd name="T13" fmla="*/ 0 h 121"/>
                <a:gd name="T14" fmla="*/ 11 w 44"/>
                <a:gd name="T15" fmla="*/ 15 h 121"/>
                <a:gd name="T16" fmla="*/ 4 w 44"/>
                <a:gd name="T17" fmla="*/ 15 h 121"/>
                <a:gd name="T18" fmla="*/ 4 w 44"/>
                <a:gd name="T19" fmla="*/ 27 h 121"/>
                <a:gd name="T20" fmla="*/ 0 w 44"/>
                <a:gd name="T21" fmla="*/ 27 h 121"/>
                <a:gd name="T22" fmla="*/ 0 w 44"/>
                <a:gd name="T23" fmla="*/ 95 h 121"/>
                <a:gd name="T24" fmla="*/ 4 w 44"/>
                <a:gd name="T25" fmla="*/ 106 h 121"/>
                <a:gd name="T26" fmla="*/ 11 w 44"/>
                <a:gd name="T27" fmla="*/ 106 h 121"/>
                <a:gd name="T28" fmla="*/ 11 w 44"/>
                <a:gd name="T29" fmla="*/ 121 h 121"/>
                <a:gd name="T30" fmla="*/ 27 w 44"/>
                <a:gd name="T31" fmla="*/ 121 h 121"/>
                <a:gd name="T32" fmla="*/ 33 w 44"/>
                <a:gd name="T33" fmla="*/ 106 h 121"/>
                <a:gd name="T34" fmla="*/ 40 w 44"/>
                <a:gd name="T35" fmla="*/ 106 h 121"/>
                <a:gd name="T36" fmla="*/ 40 w 44"/>
                <a:gd name="T37" fmla="*/ 80 h 121"/>
                <a:gd name="T38" fmla="*/ 44 w 44"/>
                <a:gd name="T39" fmla="*/ 80 h 121"/>
                <a:gd name="T40" fmla="*/ 44 w 44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21">
                  <a:moveTo>
                    <a:pt x="44" y="53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3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106"/>
                  </a:lnTo>
                  <a:lnTo>
                    <a:pt x="11" y="106"/>
                  </a:lnTo>
                  <a:lnTo>
                    <a:pt x="11" y="121"/>
                  </a:lnTo>
                  <a:lnTo>
                    <a:pt x="27" y="121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8"/>
            <p:cNvSpPr>
              <a:spLocks/>
            </p:cNvSpPr>
            <p:nvPr/>
          </p:nvSpPr>
          <p:spPr bwMode="auto">
            <a:xfrm>
              <a:off x="5594" y="10092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8 w 45"/>
                <a:gd name="T5" fmla="*/ 26 h 121"/>
                <a:gd name="T6" fmla="*/ 38 w 45"/>
                <a:gd name="T7" fmla="*/ 11 h 121"/>
                <a:gd name="T8" fmla="*/ 34 w 45"/>
                <a:gd name="T9" fmla="*/ 11 h 121"/>
                <a:gd name="T10" fmla="*/ 34 w 45"/>
                <a:gd name="T11" fmla="*/ 0 h 121"/>
                <a:gd name="T12" fmla="*/ 16 w 45"/>
                <a:gd name="T13" fmla="*/ 0 h 121"/>
                <a:gd name="T14" fmla="*/ 11 w 45"/>
                <a:gd name="T15" fmla="*/ 11 h 121"/>
                <a:gd name="T16" fmla="*/ 5 w 45"/>
                <a:gd name="T17" fmla="*/ 11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5 w 45"/>
                <a:gd name="T27" fmla="*/ 106 h 121"/>
                <a:gd name="T28" fmla="*/ 16 w 45"/>
                <a:gd name="T29" fmla="*/ 106 h 121"/>
                <a:gd name="T30" fmla="*/ 16 w 45"/>
                <a:gd name="T31" fmla="*/ 121 h 121"/>
                <a:gd name="T32" fmla="*/ 27 w 45"/>
                <a:gd name="T33" fmla="*/ 121 h 121"/>
                <a:gd name="T34" fmla="*/ 34 w 45"/>
                <a:gd name="T35" fmla="*/ 106 h 121"/>
                <a:gd name="T36" fmla="*/ 38 w 45"/>
                <a:gd name="T37" fmla="*/ 106 h 121"/>
                <a:gd name="T38" fmla="*/ 38 w 45"/>
                <a:gd name="T39" fmla="*/ 95 h 121"/>
                <a:gd name="T40" fmla="*/ 45 w 45"/>
                <a:gd name="T41" fmla="*/ 95 h 121"/>
                <a:gd name="T42" fmla="*/ 45 w 45"/>
                <a:gd name="T43" fmla="*/ 68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6" y="106"/>
                  </a:lnTo>
                  <a:lnTo>
                    <a:pt x="16" y="121"/>
                  </a:lnTo>
                  <a:lnTo>
                    <a:pt x="27" y="121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9"/>
            <p:cNvSpPr>
              <a:spLocks/>
            </p:cNvSpPr>
            <p:nvPr/>
          </p:nvSpPr>
          <p:spPr bwMode="auto">
            <a:xfrm>
              <a:off x="4690" y="9043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11 h 121"/>
                <a:gd name="T6" fmla="*/ 33 w 46"/>
                <a:gd name="T7" fmla="*/ 0 h 121"/>
                <a:gd name="T8" fmla="*/ 17 w 46"/>
                <a:gd name="T9" fmla="*/ 0 h 121"/>
                <a:gd name="T10" fmla="*/ 11 w 46"/>
                <a:gd name="T11" fmla="*/ 11 h 121"/>
                <a:gd name="T12" fmla="*/ 6 w 46"/>
                <a:gd name="T13" fmla="*/ 26 h 121"/>
                <a:gd name="T14" fmla="*/ 6 w 46"/>
                <a:gd name="T15" fmla="*/ 38 h 121"/>
                <a:gd name="T16" fmla="*/ 0 w 46"/>
                <a:gd name="T17" fmla="*/ 53 h 121"/>
                <a:gd name="T18" fmla="*/ 0 w 46"/>
                <a:gd name="T19" fmla="*/ 64 h 121"/>
                <a:gd name="T20" fmla="*/ 6 w 46"/>
                <a:gd name="T21" fmla="*/ 80 h 121"/>
                <a:gd name="T22" fmla="*/ 6 w 46"/>
                <a:gd name="T23" fmla="*/ 91 h 121"/>
                <a:gd name="T24" fmla="*/ 11 w 46"/>
                <a:gd name="T25" fmla="*/ 106 h 121"/>
                <a:gd name="T26" fmla="*/ 17 w 46"/>
                <a:gd name="T27" fmla="*/ 121 h 121"/>
                <a:gd name="T28" fmla="*/ 33 w 46"/>
                <a:gd name="T29" fmla="*/ 121 h 121"/>
                <a:gd name="T30" fmla="*/ 40 w 46"/>
                <a:gd name="T31" fmla="*/ 106 h 121"/>
                <a:gd name="T32" fmla="*/ 46 w 46"/>
                <a:gd name="T33" fmla="*/ 91 h 121"/>
                <a:gd name="T34" fmla="*/ 46 w 46"/>
                <a:gd name="T35" fmla="*/ 64 h 121"/>
                <a:gd name="T36" fmla="*/ 46 w 46"/>
                <a:gd name="T3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1"/>
                  </a:lnTo>
                  <a:lnTo>
                    <a:pt x="6" y="26"/>
                  </a:lnTo>
                  <a:lnTo>
                    <a:pt x="6" y="3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6" y="80"/>
                  </a:lnTo>
                  <a:lnTo>
                    <a:pt x="6" y="91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33" y="121"/>
                  </a:lnTo>
                  <a:lnTo>
                    <a:pt x="40" y="106"/>
                  </a:lnTo>
                  <a:lnTo>
                    <a:pt x="46" y="91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0"/>
            <p:cNvSpPr>
              <a:spLocks/>
            </p:cNvSpPr>
            <p:nvPr/>
          </p:nvSpPr>
          <p:spPr bwMode="auto">
            <a:xfrm>
              <a:off x="8114" y="432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2 w 45"/>
                <a:gd name="T13" fmla="*/ 0 h 106"/>
                <a:gd name="T14" fmla="*/ 5 w 45"/>
                <a:gd name="T15" fmla="*/ 11 h 106"/>
                <a:gd name="T16" fmla="*/ 0 w 45"/>
                <a:gd name="T17" fmla="*/ 26 h 106"/>
                <a:gd name="T18" fmla="*/ 0 w 45"/>
                <a:gd name="T19" fmla="*/ 80 h 106"/>
                <a:gd name="T20" fmla="*/ 5 w 45"/>
                <a:gd name="T21" fmla="*/ 91 h 106"/>
                <a:gd name="T22" fmla="*/ 12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40 w 45"/>
                <a:gd name="T29" fmla="*/ 91 h 106"/>
                <a:gd name="T30" fmla="*/ 40 w 45"/>
                <a:gd name="T31" fmla="*/ 80 h 106"/>
                <a:gd name="T32" fmla="*/ 45 w 45"/>
                <a:gd name="T33" fmla="*/ 80 h 106"/>
                <a:gd name="T34" fmla="*/ 45 w 45"/>
                <a:gd name="T35" fmla="*/ 64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11"/>
            <p:cNvSpPr>
              <a:spLocks/>
            </p:cNvSpPr>
            <p:nvPr/>
          </p:nvSpPr>
          <p:spPr bwMode="auto">
            <a:xfrm>
              <a:off x="4815" y="9164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2 h 122"/>
                <a:gd name="T8" fmla="*/ 33 w 45"/>
                <a:gd name="T9" fmla="*/ 12 h 122"/>
                <a:gd name="T10" fmla="*/ 28 w 45"/>
                <a:gd name="T11" fmla="*/ 0 h 122"/>
                <a:gd name="T12" fmla="*/ 17 w 45"/>
                <a:gd name="T13" fmla="*/ 0 h 122"/>
                <a:gd name="T14" fmla="*/ 17 w 45"/>
                <a:gd name="T15" fmla="*/ 12 h 122"/>
                <a:gd name="T16" fmla="*/ 6 w 45"/>
                <a:gd name="T17" fmla="*/ 12 h 122"/>
                <a:gd name="T18" fmla="*/ 6 w 45"/>
                <a:gd name="T19" fmla="*/ 27 h 122"/>
                <a:gd name="T20" fmla="*/ 0 w 45"/>
                <a:gd name="T21" fmla="*/ 38 h 122"/>
                <a:gd name="T22" fmla="*/ 0 w 45"/>
                <a:gd name="T23" fmla="*/ 80 h 122"/>
                <a:gd name="T24" fmla="*/ 6 w 45"/>
                <a:gd name="T25" fmla="*/ 95 h 122"/>
                <a:gd name="T26" fmla="*/ 6 w 45"/>
                <a:gd name="T27" fmla="*/ 107 h 122"/>
                <a:gd name="T28" fmla="*/ 11 w 45"/>
                <a:gd name="T29" fmla="*/ 107 h 122"/>
                <a:gd name="T30" fmla="*/ 17 w 45"/>
                <a:gd name="T31" fmla="*/ 122 h 122"/>
                <a:gd name="T32" fmla="*/ 33 w 45"/>
                <a:gd name="T33" fmla="*/ 122 h 122"/>
                <a:gd name="T34" fmla="*/ 33 w 45"/>
                <a:gd name="T35" fmla="*/ 107 h 122"/>
                <a:gd name="T36" fmla="*/ 40 w 45"/>
                <a:gd name="T37" fmla="*/ 107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0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2"/>
            <p:cNvSpPr>
              <a:spLocks/>
            </p:cNvSpPr>
            <p:nvPr/>
          </p:nvSpPr>
          <p:spPr bwMode="auto">
            <a:xfrm>
              <a:off x="4895" y="9457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40 w 45"/>
                <a:gd name="T5" fmla="*/ 15 h 110"/>
                <a:gd name="T6" fmla="*/ 40 w 45"/>
                <a:gd name="T7" fmla="*/ 0 h 110"/>
                <a:gd name="T8" fmla="*/ 5 w 45"/>
                <a:gd name="T9" fmla="*/ 0 h 110"/>
                <a:gd name="T10" fmla="*/ 5 w 45"/>
                <a:gd name="T11" fmla="*/ 30 h 110"/>
                <a:gd name="T12" fmla="*/ 0 w 45"/>
                <a:gd name="T13" fmla="*/ 30 h 110"/>
                <a:gd name="T14" fmla="*/ 0 w 45"/>
                <a:gd name="T15" fmla="*/ 68 h 110"/>
                <a:gd name="T16" fmla="*/ 5 w 45"/>
                <a:gd name="T17" fmla="*/ 84 h 110"/>
                <a:gd name="T18" fmla="*/ 5 w 45"/>
                <a:gd name="T19" fmla="*/ 95 h 110"/>
                <a:gd name="T20" fmla="*/ 11 w 45"/>
                <a:gd name="T21" fmla="*/ 110 h 110"/>
                <a:gd name="T22" fmla="*/ 33 w 45"/>
                <a:gd name="T23" fmla="*/ 110 h 110"/>
                <a:gd name="T24" fmla="*/ 40 w 45"/>
                <a:gd name="T25" fmla="*/ 95 h 110"/>
                <a:gd name="T26" fmla="*/ 45 w 45"/>
                <a:gd name="T27" fmla="*/ 84 h 110"/>
                <a:gd name="T28" fmla="*/ 45 w 45"/>
                <a:gd name="T29" fmla="*/ 68 h 110"/>
                <a:gd name="T30" fmla="*/ 45 w 45"/>
                <a:gd name="T31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68"/>
                  </a:lnTo>
                  <a:lnTo>
                    <a:pt x="5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5201" y="9700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42 h 110"/>
                <a:gd name="T4" fmla="*/ 40 w 45"/>
                <a:gd name="T5" fmla="*/ 27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6 w 45"/>
                <a:gd name="T15" fmla="*/ 15 h 110"/>
                <a:gd name="T16" fmla="*/ 0 w 45"/>
                <a:gd name="T17" fmla="*/ 27 h 110"/>
                <a:gd name="T18" fmla="*/ 0 w 45"/>
                <a:gd name="T19" fmla="*/ 80 h 110"/>
                <a:gd name="T20" fmla="*/ 6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0 h 110"/>
                <a:gd name="T32" fmla="*/ 45 w 45"/>
                <a:gd name="T33" fmla="*/ 69 h 110"/>
                <a:gd name="T34" fmla="*/ 45 w 45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6683" y="8044"/>
              <a:ext cx="71" cy="71"/>
            </a:xfrm>
            <a:custGeom>
              <a:avLst/>
              <a:gdLst>
                <a:gd name="T0" fmla="*/ 44 w 44"/>
                <a:gd name="T1" fmla="*/ 56 h 110"/>
                <a:gd name="T2" fmla="*/ 44 w 44"/>
                <a:gd name="T3" fmla="*/ 30 h 110"/>
                <a:gd name="T4" fmla="*/ 40 w 44"/>
                <a:gd name="T5" fmla="*/ 15 h 110"/>
                <a:gd name="T6" fmla="*/ 40 w 44"/>
                <a:gd name="T7" fmla="*/ 0 h 110"/>
                <a:gd name="T8" fmla="*/ 6 w 44"/>
                <a:gd name="T9" fmla="*/ 0 h 110"/>
                <a:gd name="T10" fmla="*/ 6 w 44"/>
                <a:gd name="T11" fmla="*/ 30 h 110"/>
                <a:gd name="T12" fmla="*/ 0 w 44"/>
                <a:gd name="T13" fmla="*/ 30 h 110"/>
                <a:gd name="T14" fmla="*/ 0 w 44"/>
                <a:gd name="T15" fmla="*/ 68 h 110"/>
                <a:gd name="T16" fmla="*/ 6 w 44"/>
                <a:gd name="T17" fmla="*/ 83 h 110"/>
                <a:gd name="T18" fmla="*/ 6 w 44"/>
                <a:gd name="T19" fmla="*/ 94 h 110"/>
                <a:gd name="T20" fmla="*/ 11 w 44"/>
                <a:gd name="T21" fmla="*/ 110 h 110"/>
                <a:gd name="T22" fmla="*/ 33 w 44"/>
                <a:gd name="T23" fmla="*/ 110 h 110"/>
                <a:gd name="T24" fmla="*/ 40 w 44"/>
                <a:gd name="T25" fmla="*/ 94 h 110"/>
                <a:gd name="T26" fmla="*/ 44 w 44"/>
                <a:gd name="T27" fmla="*/ 83 h 110"/>
                <a:gd name="T28" fmla="*/ 44 w 44"/>
                <a:gd name="T29" fmla="*/ 68 h 110"/>
                <a:gd name="T30" fmla="*/ 44 w 44"/>
                <a:gd name="T3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10">
                  <a:moveTo>
                    <a:pt x="44" y="56"/>
                  </a:moveTo>
                  <a:lnTo>
                    <a:pt x="44" y="30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68"/>
                  </a:lnTo>
                  <a:lnTo>
                    <a:pt x="6" y="83"/>
                  </a:lnTo>
                  <a:lnTo>
                    <a:pt x="6" y="94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40" y="94"/>
                  </a:lnTo>
                  <a:lnTo>
                    <a:pt x="44" y="83"/>
                  </a:lnTo>
                  <a:lnTo>
                    <a:pt x="44" y="68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4707" y="8936"/>
              <a:ext cx="71" cy="71"/>
            </a:xfrm>
            <a:custGeom>
              <a:avLst/>
              <a:gdLst>
                <a:gd name="T0" fmla="*/ 45 w 45"/>
                <a:gd name="T1" fmla="*/ 54 h 118"/>
                <a:gd name="T2" fmla="*/ 45 w 45"/>
                <a:gd name="T3" fmla="*/ 27 h 118"/>
                <a:gd name="T4" fmla="*/ 40 w 45"/>
                <a:gd name="T5" fmla="*/ 27 h 118"/>
                <a:gd name="T6" fmla="*/ 40 w 45"/>
                <a:gd name="T7" fmla="*/ 12 h 118"/>
                <a:gd name="T8" fmla="*/ 29 w 45"/>
                <a:gd name="T9" fmla="*/ 12 h 118"/>
                <a:gd name="T10" fmla="*/ 29 w 45"/>
                <a:gd name="T11" fmla="*/ 0 h 118"/>
                <a:gd name="T12" fmla="*/ 16 w 45"/>
                <a:gd name="T13" fmla="*/ 12 h 118"/>
                <a:gd name="T14" fmla="*/ 11 w 45"/>
                <a:gd name="T15" fmla="*/ 12 h 118"/>
                <a:gd name="T16" fmla="*/ 5 w 45"/>
                <a:gd name="T17" fmla="*/ 27 h 118"/>
                <a:gd name="T18" fmla="*/ 5 w 45"/>
                <a:gd name="T19" fmla="*/ 38 h 118"/>
                <a:gd name="T20" fmla="*/ 0 w 45"/>
                <a:gd name="T21" fmla="*/ 54 h 118"/>
                <a:gd name="T22" fmla="*/ 0 w 45"/>
                <a:gd name="T23" fmla="*/ 80 h 118"/>
                <a:gd name="T24" fmla="*/ 5 w 45"/>
                <a:gd name="T25" fmla="*/ 80 h 118"/>
                <a:gd name="T26" fmla="*/ 5 w 45"/>
                <a:gd name="T27" fmla="*/ 107 h 118"/>
                <a:gd name="T28" fmla="*/ 11 w 45"/>
                <a:gd name="T29" fmla="*/ 107 h 118"/>
                <a:gd name="T30" fmla="*/ 16 w 45"/>
                <a:gd name="T31" fmla="*/ 118 h 118"/>
                <a:gd name="T32" fmla="*/ 34 w 45"/>
                <a:gd name="T33" fmla="*/ 118 h 118"/>
                <a:gd name="T34" fmla="*/ 34 w 45"/>
                <a:gd name="T35" fmla="*/ 107 h 118"/>
                <a:gd name="T36" fmla="*/ 40 w 45"/>
                <a:gd name="T37" fmla="*/ 107 h 118"/>
                <a:gd name="T38" fmla="*/ 45 w 45"/>
                <a:gd name="T39" fmla="*/ 92 h 118"/>
                <a:gd name="T40" fmla="*/ 45 w 45"/>
                <a:gd name="T41" fmla="*/ 80 h 118"/>
                <a:gd name="T42" fmla="*/ 45 w 45"/>
                <a:gd name="T43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18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5" y="27"/>
                  </a:lnTo>
                  <a:lnTo>
                    <a:pt x="5" y="38"/>
                  </a:lnTo>
                  <a:lnTo>
                    <a:pt x="0" y="54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18"/>
                  </a:lnTo>
                  <a:lnTo>
                    <a:pt x="34" y="118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5" y="92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6314" y="8667"/>
              <a:ext cx="71" cy="71"/>
            </a:xfrm>
            <a:custGeom>
              <a:avLst/>
              <a:gdLst>
                <a:gd name="T0" fmla="*/ 45 w 45"/>
                <a:gd name="T1" fmla="*/ 53 h 117"/>
                <a:gd name="T2" fmla="*/ 45 w 45"/>
                <a:gd name="T3" fmla="*/ 38 h 117"/>
                <a:gd name="T4" fmla="*/ 40 w 45"/>
                <a:gd name="T5" fmla="*/ 26 h 117"/>
                <a:gd name="T6" fmla="*/ 40 w 45"/>
                <a:gd name="T7" fmla="*/ 11 h 117"/>
                <a:gd name="T8" fmla="*/ 33 w 45"/>
                <a:gd name="T9" fmla="*/ 11 h 117"/>
                <a:gd name="T10" fmla="*/ 29 w 45"/>
                <a:gd name="T11" fmla="*/ 0 h 117"/>
                <a:gd name="T12" fmla="*/ 11 w 45"/>
                <a:gd name="T13" fmla="*/ 0 h 117"/>
                <a:gd name="T14" fmla="*/ 11 w 45"/>
                <a:gd name="T15" fmla="*/ 11 h 117"/>
                <a:gd name="T16" fmla="*/ 5 w 45"/>
                <a:gd name="T17" fmla="*/ 11 h 117"/>
                <a:gd name="T18" fmla="*/ 0 w 45"/>
                <a:gd name="T19" fmla="*/ 26 h 117"/>
                <a:gd name="T20" fmla="*/ 0 w 45"/>
                <a:gd name="T21" fmla="*/ 91 h 117"/>
                <a:gd name="T22" fmla="*/ 5 w 45"/>
                <a:gd name="T23" fmla="*/ 91 h 117"/>
                <a:gd name="T24" fmla="*/ 5 w 45"/>
                <a:gd name="T25" fmla="*/ 106 h 117"/>
                <a:gd name="T26" fmla="*/ 17 w 45"/>
                <a:gd name="T27" fmla="*/ 106 h 117"/>
                <a:gd name="T28" fmla="*/ 22 w 45"/>
                <a:gd name="T29" fmla="*/ 117 h 117"/>
                <a:gd name="T30" fmla="*/ 29 w 45"/>
                <a:gd name="T31" fmla="*/ 106 h 117"/>
                <a:gd name="T32" fmla="*/ 33 w 45"/>
                <a:gd name="T33" fmla="*/ 106 h 117"/>
                <a:gd name="T34" fmla="*/ 40 w 45"/>
                <a:gd name="T35" fmla="*/ 91 h 117"/>
                <a:gd name="T36" fmla="*/ 45 w 45"/>
                <a:gd name="T37" fmla="*/ 79 h 117"/>
                <a:gd name="T38" fmla="*/ 45 w 45"/>
                <a:gd name="T39" fmla="*/ 64 h 117"/>
                <a:gd name="T40" fmla="*/ 45 w 45"/>
                <a:gd name="T41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17">
                  <a:moveTo>
                    <a:pt x="45" y="53"/>
                  </a:moveTo>
                  <a:lnTo>
                    <a:pt x="45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7" y="106"/>
                  </a:lnTo>
                  <a:lnTo>
                    <a:pt x="22" y="117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40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5094" y="10468"/>
              <a:ext cx="71" cy="71"/>
            </a:xfrm>
            <a:custGeom>
              <a:avLst/>
              <a:gdLst>
                <a:gd name="T0" fmla="*/ 51 w 51"/>
                <a:gd name="T1" fmla="*/ 53 h 110"/>
                <a:gd name="T2" fmla="*/ 44 w 51"/>
                <a:gd name="T3" fmla="*/ 41 h 110"/>
                <a:gd name="T4" fmla="*/ 44 w 51"/>
                <a:gd name="T5" fmla="*/ 15 h 110"/>
                <a:gd name="T6" fmla="*/ 38 w 51"/>
                <a:gd name="T7" fmla="*/ 15 h 110"/>
                <a:gd name="T8" fmla="*/ 38 w 51"/>
                <a:gd name="T9" fmla="*/ 0 h 110"/>
                <a:gd name="T10" fmla="*/ 11 w 51"/>
                <a:gd name="T11" fmla="*/ 0 h 110"/>
                <a:gd name="T12" fmla="*/ 11 w 51"/>
                <a:gd name="T13" fmla="*/ 15 h 110"/>
                <a:gd name="T14" fmla="*/ 4 w 51"/>
                <a:gd name="T15" fmla="*/ 15 h 110"/>
                <a:gd name="T16" fmla="*/ 4 w 51"/>
                <a:gd name="T17" fmla="*/ 41 h 110"/>
                <a:gd name="T18" fmla="*/ 0 w 51"/>
                <a:gd name="T19" fmla="*/ 53 h 110"/>
                <a:gd name="T20" fmla="*/ 4 w 51"/>
                <a:gd name="T21" fmla="*/ 68 h 110"/>
                <a:gd name="T22" fmla="*/ 4 w 51"/>
                <a:gd name="T23" fmla="*/ 95 h 110"/>
                <a:gd name="T24" fmla="*/ 11 w 51"/>
                <a:gd name="T25" fmla="*/ 95 h 110"/>
                <a:gd name="T26" fmla="*/ 11 w 51"/>
                <a:gd name="T27" fmla="*/ 110 h 110"/>
                <a:gd name="T28" fmla="*/ 38 w 51"/>
                <a:gd name="T29" fmla="*/ 110 h 110"/>
                <a:gd name="T30" fmla="*/ 38 w 51"/>
                <a:gd name="T31" fmla="*/ 95 h 110"/>
                <a:gd name="T32" fmla="*/ 44 w 51"/>
                <a:gd name="T33" fmla="*/ 95 h 110"/>
                <a:gd name="T34" fmla="*/ 44 w 51"/>
                <a:gd name="T35" fmla="*/ 68 h 110"/>
                <a:gd name="T36" fmla="*/ 51 w 51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10">
                  <a:moveTo>
                    <a:pt x="51" y="53"/>
                  </a:moveTo>
                  <a:lnTo>
                    <a:pt x="44" y="41"/>
                  </a:lnTo>
                  <a:lnTo>
                    <a:pt x="44" y="15"/>
                  </a:lnTo>
                  <a:lnTo>
                    <a:pt x="38" y="15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41"/>
                  </a:lnTo>
                  <a:lnTo>
                    <a:pt x="0" y="53"/>
                  </a:lnTo>
                  <a:lnTo>
                    <a:pt x="4" y="68"/>
                  </a:lnTo>
                  <a:lnTo>
                    <a:pt x="4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4" y="95"/>
                  </a:lnTo>
                  <a:lnTo>
                    <a:pt x="44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8"/>
            <p:cNvSpPr>
              <a:spLocks/>
            </p:cNvSpPr>
            <p:nvPr/>
          </p:nvSpPr>
          <p:spPr bwMode="auto">
            <a:xfrm>
              <a:off x="5087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42 h 107"/>
                <a:gd name="T4" fmla="*/ 40 w 45"/>
                <a:gd name="T5" fmla="*/ 42 h 107"/>
                <a:gd name="T6" fmla="*/ 40 w 45"/>
                <a:gd name="T7" fmla="*/ 15 h 107"/>
                <a:gd name="T8" fmla="*/ 34 w 45"/>
                <a:gd name="T9" fmla="*/ 15 h 107"/>
                <a:gd name="T10" fmla="*/ 34 w 45"/>
                <a:gd name="T11" fmla="*/ 0 h 107"/>
                <a:gd name="T12" fmla="*/ 7 w 45"/>
                <a:gd name="T13" fmla="*/ 0 h 107"/>
                <a:gd name="T14" fmla="*/ 7 w 45"/>
                <a:gd name="T15" fmla="*/ 15 h 107"/>
                <a:gd name="T16" fmla="*/ 0 w 45"/>
                <a:gd name="T17" fmla="*/ 15 h 107"/>
                <a:gd name="T18" fmla="*/ 0 w 45"/>
                <a:gd name="T19" fmla="*/ 95 h 107"/>
                <a:gd name="T20" fmla="*/ 7 w 45"/>
                <a:gd name="T21" fmla="*/ 95 h 107"/>
                <a:gd name="T22" fmla="*/ 7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42"/>
                  </a:lnTo>
                  <a:lnTo>
                    <a:pt x="40" y="42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9"/>
            <p:cNvSpPr>
              <a:spLocks/>
            </p:cNvSpPr>
            <p:nvPr/>
          </p:nvSpPr>
          <p:spPr bwMode="auto">
            <a:xfrm>
              <a:off x="5757" y="9753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42 h 111"/>
                <a:gd name="T4" fmla="*/ 40 w 45"/>
                <a:gd name="T5" fmla="*/ 27 h 111"/>
                <a:gd name="T6" fmla="*/ 40 w 45"/>
                <a:gd name="T7" fmla="*/ 16 h 111"/>
                <a:gd name="T8" fmla="*/ 34 w 45"/>
                <a:gd name="T9" fmla="*/ 16 h 111"/>
                <a:gd name="T10" fmla="*/ 34 w 45"/>
                <a:gd name="T11" fmla="*/ 0 h 111"/>
                <a:gd name="T12" fmla="*/ 12 w 45"/>
                <a:gd name="T13" fmla="*/ 0 h 111"/>
                <a:gd name="T14" fmla="*/ 7 w 45"/>
                <a:gd name="T15" fmla="*/ 16 h 111"/>
                <a:gd name="T16" fmla="*/ 0 w 45"/>
                <a:gd name="T17" fmla="*/ 27 h 111"/>
                <a:gd name="T18" fmla="*/ 0 w 45"/>
                <a:gd name="T19" fmla="*/ 84 h 111"/>
                <a:gd name="T20" fmla="*/ 7 w 45"/>
                <a:gd name="T21" fmla="*/ 95 h 111"/>
                <a:gd name="T22" fmla="*/ 7 w 45"/>
                <a:gd name="T23" fmla="*/ 111 h 111"/>
                <a:gd name="T24" fmla="*/ 34 w 45"/>
                <a:gd name="T25" fmla="*/ 111 h 111"/>
                <a:gd name="T26" fmla="*/ 40 w 45"/>
                <a:gd name="T27" fmla="*/ 95 h 111"/>
                <a:gd name="T28" fmla="*/ 40 w 45"/>
                <a:gd name="T29" fmla="*/ 84 h 111"/>
                <a:gd name="T30" fmla="*/ 45 w 45"/>
                <a:gd name="T31" fmla="*/ 84 h 111"/>
                <a:gd name="T32" fmla="*/ 45 w 45"/>
                <a:gd name="T33" fmla="*/ 69 h 111"/>
                <a:gd name="T34" fmla="*/ 45 w 45"/>
                <a:gd name="T35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7" y="111"/>
                  </a:lnTo>
                  <a:lnTo>
                    <a:pt x="34" y="111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20"/>
            <p:cNvSpPr>
              <a:spLocks/>
            </p:cNvSpPr>
            <p:nvPr/>
          </p:nvSpPr>
          <p:spPr bwMode="auto">
            <a:xfrm>
              <a:off x="5838" y="8773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27 h 122"/>
                <a:gd name="T4" fmla="*/ 40 w 44"/>
                <a:gd name="T5" fmla="*/ 27 h 122"/>
                <a:gd name="T6" fmla="*/ 40 w 44"/>
                <a:gd name="T7" fmla="*/ 11 h 122"/>
                <a:gd name="T8" fmla="*/ 33 w 44"/>
                <a:gd name="T9" fmla="*/ 11 h 122"/>
                <a:gd name="T10" fmla="*/ 28 w 44"/>
                <a:gd name="T11" fmla="*/ 0 h 122"/>
                <a:gd name="T12" fmla="*/ 16 w 44"/>
                <a:gd name="T13" fmla="*/ 0 h 122"/>
                <a:gd name="T14" fmla="*/ 16 w 44"/>
                <a:gd name="T15" fmla="*/ 11 h 122"/>
                <a:gd name="T16" fmla="*/ 11 w 44"/>
                <a:gd name="T17" fmla="*/ 11 h 122"/>
                <a:gd name="T18" fmla="*/ 4 w 44"/>
                <a:gd name="T19" fmla="*/ 27 h 122"/>
                <a:gd name="T20" fmla="*/ 0 w 44"/>
                <a:gd name="T21" fmla="*/ 38 h 122"/>
                <a:gd name="T22" fmla="*/ 0 w 44"/>
                <a:gd name="T23" fmla="*/ 80 h 122"/>
                <a:gd name="T24" fmla="*/ 4 w 44"/>
                <a:gd name="T25" fmla="*/ 95 h 122"/>
                <a:gd name="T26" fmla="*/ 4 w 44"/>
                <a:gd name="T27" fmla="*/ 106 h 122"/>
                <a:gd name="T28" fmla="*/ 11 w 44"/>
                <a:gd name="T29" fmla="*/ 106 h 122"/>
                <a:gd name="T30" fmla="*/ 16 w 44"/>
                <a:gd name="T31" fmla="*/ 122 h 122"/>
                <a:gd name="T32" fmla="*/ 33 w 44"/>
                <a:gd name="T33" fmla="*/ 122 h 122"/>
                <a:gd name="T34" fmla="*/ 33 w 44"/>
                <a:gd name="T35" fmla="*/ 106 h 122"/>
                <a:gd name="T36" fmla="*/ 40 w 44"/>
                <a:gd name="T37" fmla="*/ 106 h 122"/>
                <a:gd name="T38" fmla="*/ 44 w 44"/>
                <a:gd name="T39" fmla="*/ 95 h 122"/>
                <a:gd name="T40" fmla="*/ 44 w 44"/>
                <a:gd name="T41" fmla="*/ 80 h 122"/>
                <a:gd name="T42" fmla="*/ 44 w 44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4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4" y="95"/>
                  </a:lnTo>
                  <a:lnTo>
                    <a:pt x="44" y="8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1"/>
            <p:cNvSpPr>
              <a:spLocks/>
            </p:cNvSpPr>
            <p:nvPr/>
          </p:nvSpPr>
          <p:spPr bwMode="auto">
            <a:xfrm>
              <a:off x="6104" y="959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42 h 106"/>
                <a:gd name="T4" fmla="*/ 40 w 45"/>
                <a:gd name="T5" fmla="*/ 26 h 106"/>
                <a:gd name="T6" fmla="*/ 40 w 45"/>
                <a:gd name="T7" fmla="*/ 15 h 106"/>
                <a:gd name="T8" fmla="*/ 33 w 45"/>
                <a:gd name="T9" fmla="*/ 15 h 106"/>
                <a:gd name="T10" fmla="*/ 33 w 45"/>
                <a:gd name="T11" fmla="*/ 0 h 106"/>
                <a:gd name="T12" fmla="*/ 6 w 45"/>
                <a:gd name="T13" fmla="*/ 0 h 106"/>
                <a:gd name="T14" fmla="*/ 6 w 45"/>
                <a:gd name="T15" fmla="*/ 15 h 106"/>
                <a:gd name="T16" fmla="*/ 0 w 45"/>
                <a:gd name="T17" fmla="*/ 15 h 106"/>
                <a:gd name="T18" fmla="*/ 0 w 45"/>
                <a:gd name="T19" fmla="*/ 95 h 106"/>
                <a:gd name="T20" fmla="*/ 6 w 45"/>
                <a:gd name="T21" fmla="*/ 95 h 106"/>
                <a:gd name="T22" fmla="*/ 6 w 45"/>
                <a:gd name="T23" fmla="*/ 106 h 106"/>
                <a:gd name="T24" fmla="*/ 33 w 45"/>
                <a:gd name="T25" fmla="*/ 106 h 106"/>
                <a:gd name="T26" fmla="*/ 33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33" y="106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6291" y="9134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42 h 125"/>
                <a:gd name="T4" fmla="*/ 40 w 45"/>
                <a:gd name="T5" fmla="*/ 30 h 125"/>
                <a:gd name="T6" fmla="*/ 40 w 45"/>
                <a:gd name="T7" fmla="*/ 15 h 125"/>
                <a:gd name="T8" fmla="*/ 34 w 45"/>
                <a:gd name="T9" fmla="*/ 15 h 125"/>
                <a:gd name="T10" fmla="*/ 28 w 45"/>
                <a:gd name="T11" fmla="*/ 0 h 125"/>
                <a:gd name="T12" fmla="*/ 12 w 45"/>
                <a:gd name="T13" fmla="*/ 0 h 125"/>
                <a:gd name="T14" fmla="*/ 12 w 45"/>
                <a:gd name="T15" fmla="*/ 15 h 125"/>
                <a:gd name="T16" fmla="*/ 5 w 45"/>
                <a:gd name="T17" fmla="*/ 15 h 125"/>
                <a:gd name="T18" fmla="*/ 0 w 45"/>
                <a:gd name="T19" fmla="*/ 30 h 125"/>
                <a:gd name="T20" fmla="*/ 0 w 45"/>
                <a:gd name="T21" fmla="*/ 95 h 125"/>
                <a:gd name="T22" fmla="*/ 5 w 45"/>
                <a:gd name="T23" fmla="*/ 95 h 125"/>
                <a:gd name="T24" fmla="*/ 5 w 45"/>
                <a:gd name="T25" fmla="*/ 110 h 125"/>
                <a:gd name="T26" fmla="*/ 16 w 45"/>
                <a:gd name="T27" fmla="*/ 110 h 125"/>
                <a:gd name="T28" fmla="*/ 23 w 45"/>
                <a:gd name="T29" fmla="*/ 125 h 125"/>
                <a:gd name="T30" fmla="*/ 28 w 45"/>
                <a:gd name="T31" fmla="*/ 110 h 125"/>
                <a:gd name="T32" fmla="*/ 40 w 45"/>
                <a:gd name="T33" fmla="*/ 110 h 125"/>
                <a:gd name="T34" fmla="*/ 40 w 45"/>
                <a:gd name="T35" fmla="*/ 95 h 125"/>
                <a:gd name="T36" fmla="*/ 45 w 45"/>
                <a:gd name="T37" fmla="*/ 84 h 125"/>
                <a:gd name="T38" fmla="*/ 45 w 45"/>
                <a:gd name="T39" fmla="*/ 68 h 125"/>
                <a:gd name="T40" fmla="*/ 45 w 45"/>
                <a:gd name="T41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6" y="110"/>
                  </a:lnTo>
                  <a:lnTo>
                    <a:pt x="23" y="125"/>
                  </a:lnTo>
                  <a:lnTo>
                    <a:pt x="28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6660" y="9674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5 h 121"/>
                <a:gd name="T8" fmla="*/ 34 w 45"/>
                <a:gd name="T9" fmla="*/ 15 h 121"/>
                <a:gd name="T10" fmla="*/ 34 w 45"/>
                <a:gd name="T11" fmla="*/ 0 h 121"/>
                <a:gd name="T12" fmla="*/ 18 w 45"/>
                <a:gd name="T13" fmla="*/ 0 h 121"/>
                <a:gd name="T14" fmla="*/ 11 w 45"/>
                <a:gd name="T15" fmla="*/ 15 h 121"/>
                <a:gd name="T16" fmla="*/ 6 w 45"/>
                <a:gd name="T17" fmla="*/ 15 h 121"/>
                <a:gd name="T18" fmla="*/ 6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6 w 45"/>
                <a:gd name="T25" fmla="*/ 95 h 121"/>
                <a:gd name="T26" fmla="*/ 6 w 45"/>
                <a:gd name="T27" fmla="*/ 106 h 121"/>
                <a:gd name="T28" fmla="*/ 18 w 45"/>
                <a:gd name="T29" fmla="*/ 106 h 121"/>
                <a:gd name="T30" fmla="*/ 18 w 45"/>
                <a:gd name="T31" fmla="*/ 121 h 121"/>
                <a:gd name="T32" fmla="*/ 29 w 45"/>
                <a:gd name="T33" fmla="*/ 121 h 121"/>
                <a:gd name="T34" fmla="*/ 34 w 45"/>
                <a:gd name="T35" fmla="*/ 106 h 121"/>
                <a:gd name="T36" fmla="*/ 40 w 45"/>
                <a:gd name="T37" fmla="*/ 106 h 121"/>
                <a:gd name="T38" fmla="*/ 40 w 45"/>
                <a:gd name="T39" fmla="*/ 95 h 121"/>
                <a:gd name="T40" fmla="*/ 45 w 45"/>
                <a:gd name="T41" fmla="*/ 95 h 121"/>
                <a:gd name="T42" fmla="*/ 45 w 45"/>
                <a:gd name="T43" fmla="*/ 68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8" y="106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5514" y="959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42 h 106"/>
                <a:gd name="T4" fmla="*/ 40 w 45"/>
                <a:gd name="T5" fmla="*/ 26 h 106"/>
                <a:gd name="T6" fmla="*/ 40 w 45"/>
                <a:gd name="T7" fmla="*/ 15 h 106"/>
                <a:gd name="T8" fmla="*/ 33 w 45"/>
                <a:gd name="T9" fmla="*/ 15 h 106"/>
                <a:gd name="T10" fmla="*/ 33 w 45"/>
                <a:gd name="T11" fmla="*/ 0 h 106"/>
                <a:gd name="T12" fmla="*/ 4 w 45"/>
                <a:gd name="T13" fmla="*/ 0 h 106"/>
                <a:gd name="T14" fmla="*/ 4 w 45"/>
                <a:gd name="T15" fmla="*/ 15 h 106"/>
                <a:gd name="T16" fmla="*/ 0 w 45"/>
                <a:gd name="T17" fmla="*/ 15 h 106"/>
                <a:gd name="T18" fmla="*/ 0 w 45"/>
                <a:gd name="T19" fmla="*/ 95 h 106"/>
                <a:gd name="T20" fmla="*/ 4 w 45"/>
                <a:gd name="T21" fmla="*/ 95 h 106"/>
                <a:gd name="T22" fmla="*/ 4 w 45"/>
                <a:gd name="T23" fmla="*/ 106 h 106"/>
                <a:gd name="T24" fmla="*/ 33 w 45"/>
                <a:gd name="T25" fmla="*/ 106 h 106"/>
                <a:gd name="T26" fmla="*/ 33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33" y="106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5717" y="9795"/>
              <a:ext cx="71" cy="71"/>
            </a:xfrm>
            <a:custGeom>
              <a:avLst/>
              <a:gdLst>
                <a:gd name="T0" fmla="*/ 47 w 47"/>
                <a:gd name="T1" fmla="*/ 53 h 110"/>
                <a:gd name="T2" fmla="*/ 47 w 47"/>
                <a:gd name="T3" fmla="*/ 42 h 110"/>
                <a:gd name="T4" fmla="*/ 40 w 47"/>
                <a:gd name="T5" fmla="*/ 42 h 110"/>
                <a:gd name="T6" fmla="*/ 40 w 47"/>
                <a:gd name="T7" fmla="*/ 15 h 110"/>
                <a:gd name="T8" fmla="*/ 36 w 47"/>
                <a:gd name="T9" fmla="*/ 15 h 110"/>
                <a:gd name="T10" fmla="*/ 36 w 47"/>
                <a:gd name="T11" fmla="*/ 0 h 110"/>
                <a:gd name="T12" fmla="*/ 7 w 47"/>
                <a:gd name="T13" fmla="*/ 0 h 110"/>
                <a:gd name="T14" fmla="*/ 7 w 47"/>
                <a:gd name="T15" fmla="*/ 15 h 110"/>
                <a:gd name="T16" fmla="*/ 0 w 47"/>
                <a:gd name="T17" fmla="*/ 15 h 110"/>
                <a:gd name="T18" fmla="*/ 0 w 47"/>
                <a:gd name="T19" fmla="*/ 95 h 110"/>
                <a:gd name="T20" fmla="*/ 7 w 47"/>
                <a:gd name="T21" fmla="*/ 95 h 110"/>
                <a:gd name="T22" fmla="*/ 7 w 47"/>
                <a:gd name="T23" fmla="*/ 110 h 110"/>
                <a:gd name="T24" fmla="*/ 36 w 47"/>
                <a:gd name="T25" fmla="*/ 110 h 110"/>
                <a:gd name="T26" fmla="*/ 36 w 47"/>
                <a:gd name="T27" fmla="*/ 95 h 110"/>
                <a:gd name="T28" fmla="*/ 40 w 47"/>
                <a:gd name="T29" fmla="*/ 95 h 110"/>
                <a:gd name="T30" fmla="*/ 40 w 47"/>
                <a:gd name="T31" fmla="*/ 80 h 110"/>
                <a:gd name="T32" fmla="*/ 47 w 47"/>
                <a:gd name="T33" fmla="*/ 69 h 110"/>
                <a:gd name="T34" fmla="*/ 47 w 47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0">
                  <a:moveTo>
                    <a:pt x="47" y="53"/>
                  </a:moveTo>
                  <a:lnTo>
                    <a:pt x="47" y="42"/>
                  </a:lnTo>
                  <a:lnTo>
                    <a:pt x="40" y="42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36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36" y="110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7189" y="761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9 w 45"/>
                <a:gd name="T5" fmla="*/ 27 h 122"/>
                <a:gd name="T6" fmla="*/ 34 w 45"/>
                <a:gd name="T7" fmla="*/ 15 h 122"/>
                <a:gd name="T8" fmla="*/ 27 w 45"/>
                <a:gd name="T9" fmla="*/ 0 h 122"/>
                <a:gd name="T10" fmla="*/ 11 w 45"/>
                <a:gd name="T11" fmla="*/ 0 h 122"/>
                <a:gd name="T12" fmla="*/ 11 w 45"/>
                <a:gd name="T13" fmla="*/ 15 h 122"/>
                <a:gd name="T14" fmla="*/ 5 w 45"/>
                <a:gd name="T15" fmla="*/ 15 h 122"/>
                <a:gd name="T16" fmla="*/ 5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7 h 122"/>
                <a:gd name="T26" fmla="*/ 11 w 45"/>
                <a:gd name="T27" fmla="*/ 107 h 122"/>
                <a:gd name="T28" fmla="*/ 16 w 45"/>
                <a:gd name="T29" fmla="*/ 122 h 122"/>
                <a:gd name="T30" fmla="*/ 27 w 45"/>
                <a:gd name="T31" fmla="*/ 122 h 122"/>
                <a:gd name="T32" fmla="*/ 27 w 45"/>
                <a:gd name="T33" fmla="*/ 107 h 122"/>
                <a:gd name="T34" fmla="*/ 34 w 45"/>
                <a:gd name="T35" fmla="*/ 107 h 122"/>
                <a:gd name="T36" fmla="*/ 39 w 45"/>
                <a:gd name="T37" fmla="*/ 95 h 122"/>
                <a:gd name="T38" fmla="*/ 45 w 45"/>
                <a:gd name="T39" fmla="*/ 80 h 122"/>
                <a:gd name="T40" fmla="*/ 45 w 45"/>
                <a:gd name="T41" fmla="*/ 69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9" y="27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7"/>
                  </a:lnTo>
                  <a:lnTo>
                    <a:pt x="34" y="107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6012" y="9636"/>
              <a:ext cx="71" cy="71"/>
            </a:xfrm>
            <a:custGeom>
              <a:avLst/>
              <a:gdLst>
                <a:gd name="T0" fmla="*/ 47 w 47"/>
                <a:gd name="T1" fmla="*/ 53 h 117"/>
                <a:gd name="T2" fmla="*/ 47 w 47"/>
                <a:gd name="T3" fmla="*/ 26 h 117"/>
                <a:gd name="T4" fmla="*/ 40 w 47"/>
                <a:gd name="T5" fmla="*/ 26 h 117"/>
                <a:gd name="T6" fmla="*/ 40 w 47"/>
                <a:gd name="T7" fmla="*/ 11 h 117"/>
                <a:gd name="T8" fmla="*/ 34 w 47"/>
                <a:gd name="T9" fmla="*/ 11 h 117"/>
                <a:gd name="T10" fmla="*/ 34 w 47"/>
                <a:gd name="T11" fmla="*/ 0 h 117"/>
                <a:gd name="T12" fmla="*/ 18 w 47"/>
                <a:gd name="T13" fmla="*/ 0 h 117"/>
                <a:gd name="T14" fmla="*/ 12 w 47"/>
                <a:gd name="T15" fmla="*/ 11 h 117"/>
                <a:gd name="T16" fmla="*/ 7 w 47"/>
                <a:gd name="T17" fmla="*/ 11 h 117"/>
                <a:gd name="T18" fmla="*/ 7 w 47"/>
                <a:gd name="T19" fmla="*/ 26 h 117"/>
                <a:gd name="T20" fmla="*/ 0 w 47"/>
                <a:gd name="T21" fmla="*/ 38 h 117"/>
                <a:gd name="T22" fmla="*/ 0 w 47"/>
                <a:gd name="T23" fmla="*/ 79 h 117"/>
                <a:gd name="T24" fmla="*/ 7 w 47"/>
                <a:gd name="T25" fmla="*/ 91 h 117"/>
                <a:gd name="T26" fmla="*/ 7 w 47"/>
                <a:gd name="T27" fmla="*/ 106 h 117"/>
                <a:gd name="T28" fmla="*/ 18 w 47"/>
                <a:gd name="T29" fmla="*/ 106 h 117"/>
                <a:gd name="T30" fmla="*/ 18 w 47"/>
                <a:gd name="T31" fmla="*/ 117 h 117"/>
                <a:gd name="T32" fmla="*/ 29 w 47"/>
                <a:gd name="T33" fmla="*/ 117 h 117"/>
                <a:gd name="T34" fmla="*/ 34 w 47"/>
                <a:gd name="T35" fmla="*/ 106 h 117"/>
                <a:gd name="T36" fmla="*/ 40 w 47"/>
                <a:gd name="T37" fmla="*/ 106 h 117"/>
                <a:gd name="T38" fmla="*/ 40 w 47"/>
                <a:gd name="T39" fmla="*/ 91 h 117"/>
                <a:gd name="T40" fmla="*/ 47 w 47"/>
                <a:gd name="T41" fmla="*/ 91 h 117"/>
                <a:gd name="T42" fmla="*/ 47 w 47"/>
                <a:gd name="T43" fmla="*/ 64 h 117"/>
                <a:gd name="T44" fmla="*/ 47 w 47"/>
                <a:gd name="T4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17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7" y="91"/>
                  </a:lnTo>
                  <a:lnTo>
                    <a:pt x="7" y="106"/>
                  </a:lnTo>
                  <a:lnTo>
                    <a:pt x="18" y="106"/>
                  </a:lnTo>
                  <a:lnTo>
                    <a:pt x="18" y="117"/>
                  </a:lnTo>
                  <a:lnTo>
                    <a:pt x="29" y="117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7" y="91"/>
                  </a:lnTo>
                  <a:lnTo>
                    <a:pt x="47" y="64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6012" y="9810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2 h 122"/>
                <a:gd name="T8" fmla="*/ 29 w 47"/>
                <a:gd name="T9" fmla="*/ 12 h 122"/>
                <a:gd name="T10" fmla="*/ 23 w 47"/>
                <a:gd name="T11" fmla="*/ 0 h 122"/>
                <a:gd name="T12" fmla="*/ 18 w 47"/>
                <a:gd name="T13" fmla="*/ 12 h 122"/>
                <a:gd name="T14" fmla="*/ 7 w 47"/>
                <a:gd name="T15" fmla="*/ 12 h 122"/>
                <a:gd name="T16" fmla="*/ 7 w 47"/>
                <a:gd name="T17" fmla="*/ 27 h 122"/>
                <a:gd name="T18" fmla="*/ 0 w 47"/>
                <a:gd name="T19" fmla="*/ 38 h 122"/>
                <a:gd name="T20" fmla="*/ 0 w 47"/>
                <a:gd name="T21" fmla="*/ 80 h 122"/>
                <a:gd name="T22" fmla="*/ 7 w 47"/>
                <a:gd name="T23" fmla="*/ 95 h 122"/>
                <a:gd name="T24" fmla="*/ 7 w 47"/>
                <a:gd name="T25" fmla="*/ 107 h 122"/>
                <a:gd name="T26" fmla="*/ 12 w 47"/>
                <a:gd name="T27" fmla="*/ 107 h 122"/>
                <a:gd name="T28" fmla="*/ 12 w 47"/>
                <a:gd name="T29" fmla="*/ 122 h 122"/>
                <a:gd name="T30" fmla="*/ 34 w 47"/>
                <a:gd name="T31" fmla="*/ 122 h 122"/>
                <a:gd name="T32" fmla="*/ 34 w 47"/>
                <a:gd name="T33" fmla="*/ 107 h 122"/>
                <a:gd name="T34" fmla="*/ 40 w 47"/>
                <a:gd name="T35" fmla="*/ 107 h 122"/>
                <a:gd name="T36" fmla="*/ 47 w 47"/>
                <a:gd name="T37" fmla="*/ 95 h 122"/>
                <a:gd name="T38" fmla="*/ 47 w 47"/>
                <a:gd name="T39" fmla="*/ 80 h 122"/>
                <a:gd name="T40" fmla="*/ 47 w 47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3" y="0"/>
                  </a:lnTo>
                  <a:lnTo>
                    <a:pt x="18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2" y="107"/>
                  </a:lnTo>
                  <a:lnTo>
                    <a:pt x="12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6917" y="6957"/>
              <a:ext cx="71" cy="71"/>
            </a:xfrm>
            <a:custGeom>
              <a:avLst/>
              <a:gdLst>
                <a:gd name="T0" fmla="*/ 44 w 44"/>
                <a:gd name="T1" fmla="*/ 53 h 106"/>
                <a:gd name="T2" fmla="*/ 44 w 44"/>
                <a:gd name="T3" fmla="*/ 26 h 106"/>
                <a:gd name="T4" fmla="*/ 38 w 44"/>
                <a:gd name="T5" fmla="*/ 26 h 106"/>
                <a:gd name="T6" fmla="*/ 38 w 44"/>
                <a:gd name="T7" fmla="*/ 11 h 106"/>
                <a:gd name="T8" fmla="*/ 33 w 44"/>
                <a:gd name="T9" fmla="*/ 0 h 106"/>
                <a:gd name="T10" fmla="*/ 11 w 44"/>
                <a:gd name="T11" fmla="*/ 0 h 106"/>
                <a:gd name="T12" fmla="*/ 4 w 44"/>
                <a:gd name="T13" fmla="*/ 11 h 106"/>
                <a:gd name="T14" fmla="*/ 0 w 44"/>
                <a:gd name="T15" fmla="*/ 26 h 106"/>
                <a:gd name="T16" fmla="*/ 0 w 44"/>
                <a:gd name="T17" fmla="*/ 80 h 106"/>
                <a:gd name="T18" fmla="*/ 4 w 44"/>
                <a:gd name="T19" fmla="*/ 91 h 106"/>
                <a:gd name="T20" fmla="*/ 11 w 44"/>
                <a:gd name="T21" fmla="*/ 106 h 106"/>
                <a:gd name="T22" fmla="*/ 33 w 44"/>
                <a:gd name="T23" fmla="*/ 106 h 106"/>
                <a:gd name="T24" fmla="*/ 38 w 44"/>
                <a:gd name="T25" fmla="*/ 91 h 106"/>
                <a:gd name="T26" fmla="*/ 38 w 44"/>
                <a:gd name="T27" fmla="*/ 80 h 106"/>
                <a:gd name="T28" fmla="*/ 44 w 44"/>
                <a:gd name="T29" fmla="*/ 64 h 106"/>
                <a:gd name="T30" fmla="*/ 44 w 44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06">
                  <a:moveTo>
                    <a:pt x="44" y="53"/>
                  </a:moveTo>
                  <a:lnTo>
                    <a:pt x="44" y="26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4" y="91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8" y="91"/>
                  </a:lnTo>
                  <a:lnTo>
                    <a:pt x="38" y="80"/>
                  </a:lnTo>
                  <a:lnTo>
                    <a:pt x="44" y="64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5530" y="9689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26 h 121"/>
                <a:gd name="T4" fmla="*/ 40 w 46"/>
                <a:gd name="T5" fmla="*/ 11 h 121"/>
                <a:gd name="T6" fmla="*/ 35 w 46"/>
                <a:gd name="T7" fmla="*/ 11 h 121"/>
                <a:gd name="T8" fmla="*/ 35 w 46"/>
                <a:gd name="T9" fmla="*/ 0 h 121"/>
                <a:gd name="T10" fmla="*/ 17 w 46"/>
                <a:gd name="T11" fmla="*/ 0 h 121"/>
                <a:gd name="T12" fmla="*/ 11 w 46"/>
                <a:gd name="T13" fmla="*/ 11 h 121"/>
                <a:gd name="T14" fmla="*/ 6 w 46"/>
                <a:gd name="T15" fmla="*/ 11 h 121"/>
                <a:gd name="T16" fmla="*/ 6 w 46"/>
                <a:gd name="T17" fmla="*/ 26 h 121"/>
                <a:gd name="T18" fmla="*/ 0 w 46"/>
                <a:gd name="T19" fmla="*/ 38 h 121"/>
                <a:gd name="T20" fmla="*/ 0 w 46"/>
                <a:gd name="T21" fmla="*/ 80 h 121"/>
                <a:gd name="T22" fmla="*/ 6 w 46"/>
                <a:gd name="T23" fmla="*/ 91 h 121"/>
                <a:gd name="T24" fmla="*/ 11 w 46"/>
                <a:gd name="T25" fmla="*/ 106 h 121"/>
                <a:gd name="T26" fmla="*/ 17 w 46"/>
                <a:gd name="T27" fmla="*/ 106 h 121"/>
                <a:gd name="T28" fmla="*/ 24 w 46"/>
                <a:gd name="T29" fmla="*/ 121 h 121"/>
                <a:gd name="T30" fmla="*/ 29 w 46"/>
                <a:gd name="T31" fmla="*/ 106 h 121"/>
                <a:gd name="T32" fmla="*/ 40 w 46"/>
                <a:gd name="T33" fmla="*/ 106 h 121"/>
                <a:gd name="T34" fmla="*/ 40 w 46"/>
                <a:gd name="T35" fmla="*/ 91 h 121"/>
                <a:gd name="T36" fmla="*/ 46 w 46"/>
                <a:gd name="T37" fmla="*/ 91 h 121"/>
                <a:gd name="T38" fmla="*/ 46 w 46"/>
                <a:gd name="T39" fmla="*/ 64 h 121"/>
                <a:gd name="T40" fmla="*/ 46 w 46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1" y="106"/>
                  </a:lnTo>
                  <a:lnTo>
                    <a:pt x="17" y="106"/>
                  </a:lnTo>
                  <a:lnTo>
                    <a:pt x="24" y="121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4491" y="8746"/>
              <a:ext cx="71" cy="71"/>
            </a:xfrm>
            <a:custGeom>
              <a:avLst/>
              <a:gdLst>
                <a:gd name="T0" fmla="*/ 46 w 46"/>
                <a:gd name="T1" fmla="*/ 54 h 107"/>
                <a:gd name="T2" fmla="*/ 46 w 46"/>
                <a:gd name="T3" fmla="*/ 27 h 107"/>
                <a:gd name="T4" fmla="*/ 40 w 46"/>
                <a:gd name="T5" fmla="*/ 12 h 107"/>
                <a:gd name="T6" fmla="*/ 35 w 46"/>
                <a:gd name="T7" fmla="*/ 0 h 107"/>
                <a:gd name="T8" fmla="*/ 13 w 46"/>
                <a:gd name="T9" fmla="*/ 0 h 107"/>
                <a:gd name="T10" fmla="*/ 13 w 46"/>
                <a:gd name="T11" fmla="*/ 12 h 107"/>
                <a:gd name="T12" fmla="*/ 6 w 46"/>
                <a:gd name="T13" fmla="*/ 12 h 107"/>
                <a:gd name="T14" fmla="*/ 6 w 46"/>
                <a:gd name="T15" fmla="*/ 27 h 107"/>
                <a:gd name="T16" fmla="*/ 0 w 46"/>
                <a:gd name="T17" fmla="*/ 27 h 107"/>
                <a:gd name="T18" fmla="*/ 0 w 46"/>
                <a:gd name="T19" fmla="*/ 80 h 107"/>
                <a:gd name="T20" fmla="*/ 6 w 46"/>
                <a:gd name="T21" fmla="*/ 80 h 107"/>
                <a:gd name="T22" fmla="*/ 6 w 46"/>
                <a:gd name="T23" fmla="*/ 95 h 107"/>
                <a:gd name="T24" fmla="*/ 13 w 46"/>
                <a:gd name="T25" fmla="*/ 95 h 107"/>
                <a:gd name="T26" fmla="*/ 13 w 46"/>
                <a:gd name="T27" fmla="*/ 107 h 107"/>
                <a:gd name="T28" fmla="*/ 35 w 46"/>
                <a:gd name="T29" fmla="*/ 107 h 107"/>
                <a:gd name="T30" fmla="*/ 40 w 46"/>
                <a:gd name="T31" fmla="*/ 95 h 107"/>
                <a:gd name="T32" fmla="*/ 46 w 46"/>
                <a:gd name="T33" fmla="*/ 80 h 107"/>
                <a:gd name="T34" fmla="*/ 46 w 46"/>
                <a:gd name="T35" fmla="*/ 65 h 107"/>
                <a:gd name="T36" fmla="*/ 46 w 46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7">
                  <a:moveTo>
                    <a:pt x="46" y="54"/>
                  </a:moveTo>
                  <a:lnTo>
                    <a:pt x="46" y="27"/>
                  </a:lnTo>
                  <a:lnTo>
                    <a:pt x="40" y="12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3" y="95"/>
                  </a:lnTo>
                  <a:lnTo>
                    <a:pt x="13" y="107"/>
                  </a:lnTo>
                  <a:lnTo>
                    <a:pt x="35" y="107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6024" y="9271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51 w 51"/>
                <a:gd name="T3" fmla="*/ 42 h 106"/>
                <a:gd name="T4" fmla="*/ 46 w 51"/>
                <a:gd name="T5" fmla="*/ 26 h 106"/>
                <a:gd name="T6" fmla="*/ 46 w 51"/>
                <a:gd name="T7" fmla="*/ 15 h 106"/>
                <a:gd name="T8" fmla="*/ 40 w 51"/>
                <a:gd name="T9" fmla="*/ 15 h 106"/>
                <a:gd name="T10" fmla="*/ 40 w 51"/>
                <a:gd name="T11" fmla="*/ 0 h 106"/>
                <a:gd name="T12" fmla="*/ 11 w 51"/>
                <a:gd name="T13" fmla="*/ 0 h 106"/>
                <a:gd name="T14" fmla="*/ 11 w 51"/>
                <a:gd name="T15" fmla="*/ 15 h 106"/>
                <a:gd name="T16" fmla="*/ 6 w 51"/>
                <a:gd name="T17" fmla="*/ 15 h 106"/>
                <a:gd name="T18" fmla="*/ 6 w 51"/>
                <a:gd name="T19" fmla="*/ 42 h 106"/>
                <a:gd name="T20" fmla="*/ 0 w 51"/>
                <a:gd name="T21" fmla="*/ 53 h 106"/>
                <a:gd name="T22" fmla="*/ 6 w 51"/>
                <a:gd name="T23" fmla="*/ 68 h 106"/>
                <a:gd name="T24" fmla="*/ 6 w 51"/>
                <a:gd name="T25" fmla="*/ 95 h 106"/>
                <a:gd name="T26" fmla="*/ 11 w 51"/>
                <a:gd name="T27" fmla="*/ 95 h 106"/>
                <a:gd name="T28" fmla="*/ 11 w 51"/>
                <a:gd name="T29" fmla="*/ 106 h 106"/>
                <a:gd name="T30" fmla="*/ 40 w 51"/>
                <a:gd name="T31" fmla="*/ 106 h 106"/>
                <a:gd name="T32" fmla="*/ 40 w 51"/>
                <a:gd name="T33" fmla="*/ 95 h 106"/>
                <a:gd name="T34" fmla="*/ 46 w 51"/>
                <a:gd name="T35" fmla="*/ 95 h 106"/>
                <a:gd name="T36" fmla="*/ 46 w 51"/>
                <a:gd name="T37" fmla="*/ 80 h 106"/>
                <a:gd name="T38" fmla="*/ 51 w 51"/>
                <a:gd name="T39" fmla="*/ 68 h 106"/>
                <a:gd name="T40" fmla="*/ 51 w 51"/>
                <a:gd name="T4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51" y="42"/>
                  </a:lnTo>
                  <a:lnTo>
                    <a:pt x="46" y="26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6" y="68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51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5440" y="10346"/>
              <a:ext cx="71" cy="71"/>
            </a:xfrm>
            <a:custGeom>
              <a:avLst/>
              <a:gdLst>
                <a:gd name="T0" fmla="*/ 51 w 51"/>
                <a:gd name="T1" fmla="*/ 53 h 122"/>
                <a:gd name="T2" fmla="*/ 45 w 51"/>
                <a:gd name="T3" fmla="*/ 53 h 122"/>
                <a:gd name="T4" fmla="*/ 45 w 51"/>
                <a:gd name="T5" fmla="*/ 27 h 122"/>
                <a:gd name="T6" fmla="*/ 40 w 51"/>
                <a:gd name="T7" fmla="*/ 15 h 122"/>
                <a:gd name="T8" fmla="*/ 34 w 51"/>
                <a:gd name="T9" fmla="*/ 0 h 122"/>
                <a:gd name="T10" fmla="*/ 18 w 51"/>
                <a:gd name="T11" fmla="*/ 0 h 122"/>
                <a:gd name="T12" fmla="*/ 11 w 51"/>
                <a:gd name="T13" fmla="*/ 15 h 122"/>
                <a:gd name="T14" fmla="*/ 5 w 51"/>
                <a:gd name="T15" fmla="*/ 27 h 122"/>
                <a:gd name="T16" fmla="*/ 5 w 51"/>
                <a:gd name="T17" fmla="*/ 53 h 122"/>
                <a:gd name="T18" fmla="*/ 0 w 51"/>
                <a:gd name="T19" fmla="*/ 53 h 122"/>
                <a:gd name="T20" fmla="*/ 5 w 51"/>
                <a:gd name="T21" fmla="*/ 68 h 122"/>
                <a:gd name="T22" fmla="*/ 5 w 51"/>
                <a:gd name="T23" fmla="*/ 95 h 122"/>
                <a:gd name="T24" fmla="*/ 11 w 51"/>
                <a:gd name="T25" fmla="*/ 110 h 122"/>
                <a:gd name="T26" fmla="*/ 18 w 51"/>
                <a:gd name="T27" fmla="*/ 122 h 122"/>
                <a:gd name="T28" fmla="*/ 34 w 51"/>
                <a:gd name="T29" fmla="*/ 122 h 122"/>
                <a:gd name="T30" fmla="*/ 40 w 51"/>
                <a:gd name="T31" fmla="*/ 110 h 122"/>
                <a:gd name="T32" fmla="*/ 45 w 51"/>
                <a:gd name="T33" fmla="*/ 95 h 122"/>
                <a:gd name="T34" fmla="*/ 45 w 51"/>
                <a:gd name="T35" fmla="*/ 68 h 122"/>
                <a:gd name="T36" fmla="*/ 51 w 51"/>
                <a:gd name="T3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22">
                  <a:moveTo>
                    <a:pt x="51" y="53"/>
                  </a:moveTo>
                  <a:lnTo>
                    <a:pt x="45" y="53"/>
                  </a:ln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40" y="110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5451" y="9499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15 h 110"/>
                <a:gd name="T4" fmla="*/ 40 w 45"/>
                <a:gd name="T5" fmla="*/ 15 h 110"/>
                <a:gd name="T6" fmla="*/ 40 w 45"/>
                <a:gd name="T7" fmla="*/ 0 h 110"/>
                <a:gd name="T8" fmla="*/ 11 w 45"/>
                <a:gd name="T9" fmla="*/ 0 h 110"/>
                <a:gd name="T10" fmla="*/ 11 w 45"/>
                <a:gd name="T11" fmla="*/ 15 h 110"/>
                <a:gd name="T12" fmla="*/ 7 w 45"/>
                <a:gd name="T13" fmla="*/ 15 h 110"/>
                <a:gd name="T14" fmla="*/ 7 w 45"/>
                <a:gd name="T15" fmla="*/ 26 h 110"/>
                <a:gd name="T16" fmla="*/ 0 w 45"/>
                <a:gd name="T17" fmla="*/ 42 h 110"/>
                <a:gd name="T18" fmla="*/ 0 w 45"/>
                <a:gd name="T19" fmla="*/ 68 h 110"/>
                <a:gd name="T20" fmla="*/ 7 w 45"/>
                <a:gd name="T21" fmla="*/ 83 h 110"/>
                <a:gd name="T22" fmla="*/ 7 w 45"/>
                <a:gd name="T23" fmla="*/ 95 h 110"/>
                <a:gd name="T24" fmla="*/ 11 w 45"/>
                <a:gd name="T25" fmla="*/ 95 h 110"/>
                <a:gd name="T26" fmla="*/ 11 w 45"/>
                <a:gd name="T27" fmla="*/ 110 h 110"/>
                <a:gd name="T28" fmla="*/ 40 w 45"/>
                <a:gd name="T29" fmla="*/ 110 h 110"/>
                <a:gd name="T30" fmla="*/ 40 w 45"/>
                <a:gd name="T31" fmla="*/ 95 h 110"/>
                <a:gd name="T32" fmla="*/ 45 w 45"/>
                <a:gd name="T33" fmla="*/ 95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7" y="83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6508" y="7804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12 h 107"/>
                <a:gd name="T4" fmla="*/ 38 w 45"/>
                <a:gd name="T5" fmla="*/ 12 h 107"/>
                <a:gd name="T6" fmla="*/ 38 w 45"/>
                <a:gd name="T7" fmla="*/ 0 h 107"/>
                <a:gd name="T8" fmla="*/ 11 w 45"/>
                <a:gd name="T9" fmla="*/ 0 h 107"/>
                <a:gd name="T10" fmla="*/ 11 w 45"/>
                <a:gd name="T11" fmla="*/ 12 h 107"/>
                <a:gd name="T12" fmla="*/ 5 w 45"/>
                <a:gd name="T13" fmla="*/ 12 h 107"/>
                <a:gd name="T14" fmla="*/ 5 w 45"/>
                <a:gd name="T15" fmla="*/ 27 h 107"/>
                <a:gd name="T16" fmla="*/ 0 w 45"/>
                <a:gd name="T17" fmla="*/ 38 h 107"/>
                <a:gd name="T18" fmla="*/ 0 w 45"/>
                <a:gd name="T19" fmla="*/ 69 h 107"/>
                <a:gd name="T20" fmla="*/ 5 w 45"/>
                <a:gd name="T21" fmla="*/ 80 h 107"/>
                <a:gd name="T22" fmla="*/ 5 w 45"/>
                <a:gd name="T23" fmla="*/ 95 h 107"/>
                <a:gd name="T24" fmla="*/ 11 w 45"/>
                <a:gd name="T25" fmla="*/ 95 h 107"/>
                <a:gd name="T26" fmla="*/ 11 w 45"/>
                <a:gd name="T27" fmla="*/ 107 h 107"/>
                <a:gd name="T28" fmla="*/ 38 w 45"/>
                <a:gd name="T29" fmla="*/ 107 h 107"/>
                <a:gd name="T30" fmla="*/ 38 w 45"/>
                <a:gd name="T31" fmla="*/ 95 h 107"/>
                <a:gd name="T32" fmla="*/ 45 w 45"/>
                <a:gd name="T33" fmla="*/ 95 h 107"/>
                <a:gd name="T34" fmla="*/ 45 w 45"/>
                <a:gd name="T35" fmla="*/ 69 h 107"/>
                <a:gd name="T36" fmla="*/ 45 w 45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12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69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5065" y="9905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27 h 107"/>
                <a:gd name="T6" fmla="*/ 40 w 45"/>
                <a:gd name="T7" fmla="*/ 12 h 107"/>
                <a:gd name="T8" fmla="*/ 33 w 45"/>
                <a:gd name="T9" fmla="*/ 12 h 107"/>
                <a:gd name="T10" fmla="*/ 33 w 45"/>
                <a:gd name="T11" fmla="*/ 0 h 107"/>
                <a:gd name="T12" fmla="*/ 11 w 45"/>
                <a:gd name="T13" fmla="*/ 0 h 107"/>
                <a:gd name="T14" fmla="*/ 6 w 45"/>
                <a:gd name="T15" fmla="*/ 12 h 107"/>
                <a:gd name="T16" fmla="*/ 0 w 45"/>
                <a:gd name="T17" fmla="*/ 27 h 107"/>
                <a:gd name="T18" fmla="*/ 0 w 45"/>
                <a:gd name="T19" fmla="*/ 80 h 107"/>
                <a:gd name="T20" fmla="*/ 6 w 45"/>
                <a:gd name="T21" fmla="*/ 92 h 107"/>
                <a:gd name="T22" fmla="*/ 11 w 45"/>
                <a:gd name="T23" fmla="*/ 107 h 107"/>
                <a:gd name="T24" fmla="*/ 33 w 45"/>
                <a:gd name="T25" fmla="*/ 107 h 107"/>
                <a:gd name="T26" fmla="*/ 33 w 45"/>
                <a:gd name="T27" fmla="*/ 92 h 107"/>
                <a:gd name="T28" fmla="*/ 40 w 45"/>
                <a:gd name="T29" fmla="*/ 92 h 107"/>
                <a:gd name="T30" fmla="*/ 40 w 45"/>
                <a:gd name="T31" fmla="*/ 80 h 107"/>
                <a:gd name="T32" fmla="*/ 45 w 45"/>
                <a:gd name="T33" fmla="*/ 80 h 107"/>
                <a:gd name="T34" fmla="*/ 45 w 45"/>
                <a:gd name="T35" fmla="*/ 65 h 107"/>
                <a:gd name="T36" fmla="*/ 45 w 45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2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33" y="92"/>
                  </a:lnTo>
                  <a:lnTo>
                    <a:pt x="40" y="92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5491" y="991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9 w 45"/>
                <a:gd name="T5" fmla="*/ 15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5 h 106"/>
                <a:gd name="T12" fmla="*/ 5 w 45"/>
                <a:gd name="T13" fmla="*/ 26 h 106"/>
                <a:gd name="T14" fmla="*/ 0 w 45"/>
                <a:gd name="T15" fmla="*/ 26 h 106"/>
                <a:gd name="T16" fmla="*/ 0 w 45"/>
                <a:gd name="T17" fmla="*/ 80 h 106"/>
                <a:gd name="T18" fmla="*/ 5 w 45"/>
                <a:gd name="T19" fmla="*/ 80 h 106"/>
                <a:gd name="T20" fmla="*/ 5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9 w 45"/>
                <a:gd name="T27" fmla="*/ 95 h 106"/>
                <a:gd name="T28" fmla="*/ 45 w 45"/>
                <a:gd name="T29" fmla="*/ 80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9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8"/>
            <p:cNvSpPr>
              <a:spLocks/>
            </p:cNvSpPr>
            <p:nvPr/>
          </p:nvSpPr>
          <p:spPr bwMode="auto">
            <a:xfrm>
              <a:off x="5496" y="10065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40 w 45"/>
                <a:gd name="T5" fmla="*/ 27 h 122"/>
                <a:gd name="T6" fmla="*/ 34 w 45"/>
                <a:gd name="T7" fmla="*/ 11 h 122"/>
                <a:gd name="T8" fmla="*/ 29 w 45"/>
                <a:gd name="T9" fmla="*/ 0 h 122"/>
                <a:gd name="T10" fmla="*/ 11 w 45"/>
                <a:gd name="T11" fmla="*/ 0 h 122"/>
                <a:gd name="T12" fmla="*/ 11 w 45"/>
                <a:gd name="T13" fmla="*/ 11 h 122"/>
                <a:gd name="T14" fmla="*/ 6 w 45"/>
                <a:gd name="T15" fmla="*/ 11 h 122"/>
                <a:gd name="T16" fmla="*/ 6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6 w 45"/>
                <a:gd name="T23" fmla="*/ 95 h 122"/>
                <a:gd name="T24" fmla="*/ 6 w 45"/>
                <a:gd name="T25" fmla="*/ 106 h 122"/>
                <a:gd name="T26" fmla="*/ 11 w 45"/>
                <a:gd name="T27" fmla="*/ 106 h 122"/>
                <a:gd name="T28" fmla="*/ 18 w 45"/>
                <a:gd name="T29" fmla="*/ 122 h 122"/>
                <a:gd name="T30" fmla="*/ 29 w 45"/>
                <a:gd name="T31" fmla="*/ 122 h 122"/>
                <a:gd name="T32" fmla="*/ 29 w 45"/>
                <a:gd name="T33" fmla="*/ 106 h 122"/>
                <a:gd name="T34" fmla="*/ 34 w 45"/>
                <a:gd name="T35" fmla="*/ 106 h 122"/>
                <a:gd name="T36" fmla="*/ 40 w 45"/>
                <a:gd name="T37" fmla="*/ 95 h 122"/>
                <a:gd name="T38" fmla="*/ 45 w 45"/>
                <a:gd name="T39" fmla="*/ 80 h 122"/>
                <a:gd name="T40" fmla="*/ 45 w 45"/>
                <a:gd name="T41" fmla="*/ 68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29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4996" y="11304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6 h 106"/>
                <a:gd name="T4" fmla="*/ 40 w 46"/>
                <a:gd name="T5" fmla="*/ 11 h 106"/>
                <a:gd name="T6" fmla="*/ 35 w 46"/>
                <a:gd name="T7" fmla="*/ 0 h 106"/>
                <a:gd name="T8" fmla="*/ 13 w 46"/>
                <a:gd name="T9" fmla="*/ 0 h 106"/>
                <a:gd name="T10" fmla="*/ 13 w 46"/>
                <a:gd name="T11" fmla="*/ 11 h 106"/>
                <a:gd name="T12" fmla="*/ 6 w 46"/>
                <a:gd name="T13" fmla="*/ 11 h 106"/>
                <a:gd name="T14" fmla="*/ 6 w 46"/>
                <a:gd name="T15" fmla="*/ 26 h 106"/>
                <a:gd name="T16" fmla="*/ 0 w 46"/>
                <a:gd name="T17" fmla="*/ 38 h 106"/>
                <a:gd name="T18" fmla="*/ 0 w 46"/>
                <a:gd name="T19" fmla="*/ 64 h 106"/>
                <a:gd name="T20" fmla="*/ 6 w 46"/>
                <a:gd name="T21" fmla="*/ 79 h 106"/>
                <a:gd name="T22" fmla="*/ 6 w 46"/>
                <a:gd name="T23" fmla="*/ 91 h 106"/>
                <a:gd name="T24" fmla="*/ 13 w 46"/>
                <a:gd name="T25" fmla="*/ 91 h 106"/>
                <a:gd name="T26" fmla="*/ 13 w 46"/>
                <a:gd name="T27" fmla="*/ 106 h 106"/>
                <a:gd name="T28" fmla="*/ 35 w 46"/>
                <a:gd name="T29" fmla="*/ 106 h 106"/>
                <a:gd name="T30" fmla="*/ 40 w 46"/>
                <a:gd name="T31" fmla="*/ 91 h 106"/>
                <a:gd name="T32" fmla="*/ 46 w 46"/>
                <a:gd name="T33" fmla="*/ 79 h 106"/>
                <a:gd name="T34" fmla="*/ 46 w 46"/>
                <a:gd name="T35" fmla="*/ 64 h 106"/>
                <a:gd name="T36" fmla="*/ 46 w 46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6" y="79"/>
                  </a:lnTo>
                  <a:lnTo>
                    <a:pt x="6" y="91"/>
                  </a:lnTo>
                  <a:lnTo>
                    <a:pt x="13" y="91"/>
                  </a:lnTo>
                  <a:lnTo>
                    <a:pt x="13" y="106"/>
                  </a:lnTo>
                  <a:lnTo>
                    <a:pt x="35" y="106"/>
                  </a:lnTo>
                  <a:lnTo>
                    <a:pt x="40" y="91"/>
                  </a:lnTo>
                  <a:lnTo>
                    <a:pt x="46" y="79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6092" y="9313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1 w 45"/>
                <a:gd name="T5" fmla="*/ 26 h 106"/>
                <a:gd name="T6" fmla="*/ 41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2 w 45"/>
                <a:gd name="T13" fmla="*/ 0 h 106"/>
                <a:gd name="T14" fmla="*/ 7 w 45"/>
                <a:gd name="T15" fmla="*/ 11 h 106"/>
                <a:gd name="T16" fmla="*/ 0 w 45"/>
                <a:gd name="T17" fmla="*/ 26 h 106"/>
                <a:gd name="T18" fmla="*/ 0 w 45"/>
                <a:gd name="T19" fmla="*/ 79 h 106"/>
                <a:gd name="T20" fmla="*/ 7 w 45"/>
                <a:gd name="T21" fmla="*/ 91 h 106"/>
                <a:gd name="T22" fmla="*/ 12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41 w 45"/>
                <a:gd name="T29" fmla="*/ 91 h 106"/>
                <a:gd name="T30" fmla="*/ 41 w 45"/>
                <a:gd name="T31" fmla="*/ 79 h 106"/>
                <a:gd name="T32" fmla="*/ 45 w 45"/>
                <a:gd name="T33" fmla="*/ 79 h 106"/>
                <a:gd name="T34" fmla="*/ 45 w 45"/>
                <a:gd name="T35" fmla="*/ 64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1" y="26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7" y="91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1" y="91"/>
                  </a:lnTo>
                  <a:lnTo>
                    <a:pt x="41" y="79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4747" y="9810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12 h 107"/>
                <a:gd name="T6" fmla="*/ 34 w 45"/>
                <a:gd name="T7" fmla="*/ 0 h 107"/>
                <a:gd name="T8" fmla="*/ 12 w 45"/>
                <a:gd name="T9" fmla="*/ 0 h 107"/>
                <a:gd name="T10" fmla="*/ 12 w 45"/>
                <a:gd name="T11" fmla="*/ 12 h 107"/>
                <a:gd name="T12" fmla="*/ 5 w 45"/>
                <a:gd name="T13" fmla="*/ 12 h 107"/>
                <a:gd name="T14" fmla="*/ 5 w 45"/>
                <a:gd name="T15" fmla="*/ 27 h 107"/>
                <a:gd name="T16" fmla="*/ 0 w 45"/>
                <a:gd name="T17" fmla="*/ 38 h 107"/>
                <a:gd name="T18" fmla="*/ 0 w 45"/>
                <a:gd name="T19" fmla="*/ 65 h 107"/>
                <a:gd name="T20" fmla="*/ 5 w 45"/>
                <a:gd name="T21" fmla="*/ 65 h 107"/>
                <a:gd name="T22" fmla="*/ 5 w 45"/>
                <a:gd name="T23" fmla="*/ 95 h 107"/>
                <a:gd name="T24" fmla="*/ 12 w 45"/>
                <a:gd name="T25" fmla="*/ 95 h 107"/>
                <a:gd name="T26" fmla="*/ 12 w 45"/>
                <a:gd name="T27" fmla="*/ 107 h 107"/>
                <a:gd name="T28" fmla="*/ 34 w 45"/>
                <a:gd name="T29" fmla="*/ 107 h 107"/>
                <a:gd name="T30" fmla="*/ 40 w 45"/>
                <a:gd name="T31" fmla="*/ 95 h 107"/>
                <a:gd name="T32" fmla="*/ 45 w 45"/>
                <a:gd name="T33" fmla="*/ 80 h 107"/>
                <a:gd name="T34" fmla="*/ 45 w 45"/>
                <a:gd name="T35" fmla="*/ 65 h 107"/>
                <a:gd name="T36" fmla="*/ 45 w 45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12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5" y="65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2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4741" y="10240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42 h 106"/>
                <a:gd name="T4" fmla="*/ 40 w 46"/>
                <a:gd name="T5" fmla="*/ 26 h 106"/>
                <a:gd name="T6" fmla="*/ 40 w 46"/>
                <a:gd name="T7" fmla="*/ 15 h 106"/>
                <a:gd name="T8" fmla="*/ 35 w 46"/>
                <a:gd name="T9" fmla="*/ 15 h 106"/>
                <a:gd name="T10" fmla="*/ 35 w 46"/>
                <a:gd name="T11" fmla="*/ 0 h 106"/>
                <a:gd name="T12" fmla="*/ 6 w 46"/>
                <a:gd name="T13" fmla="*/ 0 h 106"/>
                <a:gd name="T14" fmla="*/ 6 w 46"/>
                <a:gd name="T15" fmla="*/ 15 h 106"/>
                <a:gd name="T16" fmla="*/ 0 w 46"/>
                <a:gd name="T17" fmla="*/ 15 h 106"/>
                <a:gd name="T18" fmla="*/ 0 w 46"/>
                <a:gd name="T19" fmla="*/ 95 h 106"/>
                <a:gd name="T20" fmla="*/ 6 w 46"/>
                <a:gd name="T21" fmla="*/ 95 h 106"/>
                <a:gd name="T22" fmla="*/ 6 w 46"/>
                <a:gd name="T23" fmla="*/ 106 h 106"/>
                <a:gd name="T24" fmla="*/ 35 w 46"/>
                <a:gd name="T25" fmla="*/ 106 h 106"/>
                <a:gd name="T26" fmla="*/ 35 w 46"/>
                <a:gd name="T27" fmla="*/ 95 h 106"/>
                <a:gd name="T28" fmla="*/ 40 w 46"/>
                <a:gd name="T29" fmla="*/ 95 h 106"/>
                <a:gd name="T30" fmla="*/ 40 w 46"/>
                <a:gd name="T31" fmla="*/ 80 h 106"/>
                <a:gd name="T32" fmla="*/ 46 w 46"/>
                <a:gd name="T33" fmla="*/ 68 h 106"/>
                <a:gd name="T34" fmla="*/ 46 w 46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35" y="106"/>
                  </a:lnTo>
                  <a:lnTo>
                    <a:pt x="35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6104" y="9727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26 h 110"/>
                <a:gd name="T6" fmla="*/ 40 w 45"/>
                <a:gd name="T7" fmla="*/ 0 h 110"/>
                <a:gd name="T8" fmla="*/ 6 w 45"/>
                <a:gd name="T9" fmla="*/ 0 h 110"/>
                <a:gd name="T10" fmla="*/ 6 w 45"/>
                <a:gd name="T11" fmla="*/ 15 h 110"/>
                <a:gd name="T12" fmla="*/ 0 w 45"/>
                <a:gd name="T13" fmla="*/ 26 h 110"/>
                <a:gd name="T14" fmla="*/ 0 w 45"/>
                <a:gd name="T15" fmla="*/ 83 h 110"/>
                <a:gd name="T16" fmla="*/ 6 w 45"/>
                <a:gd name="T17" fmla="*/ 95 h 110"/>
                <a:gd name="T18" fmla="*/ 11 w 45"/>
                <a:gd name="T19" fmla="*/ 110 h 110"/>
                <a:gd name="T20" fmla="*/ 33 w 45"/>
                <a:gd name="T21" fmla="*/ 110 h 110"/>
                <a:gd name="T22" fmla="*/ 40 w 45"/>
                <a:gd name="T23" fmla="*/ 95 h 110"/>
                <a:gd name="T24" fmla="*/ 40 w 45"/>
                <a:gd name="T25" fmla="*/ 83 h 110"/>
                <a:gd name="T26" fmla="*/ 45 w 45"/>
                <a:gd name="T27" fmla="*/ 68 h 110"/>
                <a:gd name="T28" fmla="*/ 45 w 45"/>
                <a:gd name="T29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0" y="26"/>
                  </a:lnTo>
                  <a:lnTo>
                    <a:pt x="0" y="83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0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5644" y="9594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6 h 106"/>
                <a:gd name="T4" fmla="*/ 40 w 46"/>
                <a:gd name="T5" fmla="*/ 15 h 106"/>
                <a:gd name="T6" fmla="*/ 33 w 46"/>
                <a:gd name="T7" fmla="*/ 0 h 106"/>
                <a:gd name="T8" fmla="*/ 11 w 46"/>
                <a:gd name="T9" fmla="*/ 0 h 106"/>
                <a:gd name="T10" fmla="*/ 6 w 46"/>
                <a:gd name="T11" fmla="*/ 15 h 106"/>
                <a:gd name="T12" fmla="*/ 6 w 46"/>
                <a:gd name="T13" fmla="*/ 26 h 106"/>
                <a:gd name="T14" fmla="*/ 0 w 46"/>
                <a:gd name="T15" fmla="*/ 26 h 106"/>
                <a:gd name="T16" fmla="*/ 0 w 46"/>
                <a:gd name="T17" fmla="*/ 80 h 106"/>
                <a:gd name="T18" fmla="*/ 6 w 46"/>
                <a:gd name="T19" fmla="*/ 80 h 106"/>
                <a:gd name="T20" fmla="*/ 6 w 46"/>
                <a:gd name="T21" fmla="*/ 95 h 106"/>
                <a:gd name="T22" fmla="*/ 11 w 46"/>
                <a:gd name="T23" fmla="*/ 106 h 106"/>
                <a:gd name="T24" fmla="*/ 33 w 46"/>
                <a:gd name="T25" fmla="*/ 106 h 106"/>
                <a:gd name="T26" fmla="*/ 40 w 46"/>
                <a:gd name="T27" fmla="*/ 95 h 106"/>
                <a:gd name="T28" fmla="*/ 46 w 46"/>
                <a:gd name="T29" fmla="*/ 80 h 106"/>
                <a:gd name="T30" fmla="*/ 46 w 46"/>
                <a:gd name="T31" fmla="*/ 68 h 106"/>
                <a:gd name="T32" fmla="*/ 46 w 46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6"/>
                  </a:lnTo>
                  <a:lnTo>
                    <a:pt x="40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5594" y="10521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38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11 w 45"/>
                <a:gd name="T11" fmla="*/ 15 h 110"/>
                <a:gd name="T12" fmla="*/ 5 w 45"/>
                <a:gd name="T13" fmla="*/ 15 h 110"/>
                <a:gd name="T14" fmla="*/ 5 w 45"/>
                <a:gd name="T15" fmla="*/ 30 h 110"/>
                <a:gd name="T16" fmla="*/ 0 w 45"/>
                <a:gd name="T17" fmla="*/ 30 h 110"/>
                <a:gd name="T18" fmla="*/ 0 w 45"/>
                <a:gd name="T19" fmla="*/ 68 h 110"/>
                <a:gd name="T20" fmla="*/ 5 w 45"/>
                <a:gd name="T21" fmla="*/ 83 h 110"/>
                <a:gd name="T22" fmla="*/ 5 w 45"/>
                <a:gd name="T23" fmla="*/ 95 h 110"/>
                <a:gd name="T24" fmla="*/ 11 w 45"/>
                <a:gd name="T25" fmla="*/ 95 h 110"/>
                <a:gd name="T26" fmla="*/ 11 w 45"/>
                <a:gd name="T27" fmla="*/ 110 h 110"/>
                <a:gd name="T28" fmla="*/ 34 w 45"/>
                <a:gd name="T29" fmla="*/ 110 h 110"/>
                <a:gd name="T30" fmla="*/ 38 w 45"/>
                <a:gd name="T31" fmla="*/ 95 h 110"/>
                <a:gd name="T32" fmla="*/ 45 w 45"/>
                <a:gd name="T33" fmla="*/ 83 h 110"/>
                <a:gd name="T34" fmla="*/ 45 w 45"/>
                <a:gd name="T35" fmla="*/ 68 h 110"/>
                <a:gd name="T36" fmla="*/ 45 w 45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38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68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5013" y="9795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1 w 47"/>
                <a:gd name="T5" fmla="*/ 27 h 122"/>
                <a:gd name="T6" fmla="*/ 41 w 47"/>
                <a:gd name="T7" fmla="*/ 15 h 122"/>
                <a:gd name="T8" fmla="*/ 29 w 47"/>
                <a:gd name="T9" fmla="*/ 15 h 122"/>
                <a:gd name="T10" fmla="*/ 29 w 47"/>
                <a:gd name="T11" fmla="*/ 0 h 122"/>
                <a:gd name="T12" fmla="*/ 18 w 47"/>
                <a:gd name="T13" fmla="*/ 15 h 122"/>
                <a:gd name="T14" fmla="*/ 12 w 47"/>
                <a:gd name="T15" fmla="*/ 15 h 122"/>
                <a:gd name="T16" fmla="*/ 7 w 47"/>
                <a:gd name="T17" fmla="*/ 27 h 122"/>
                <a:gd name="T18" fmla="*/ 7 w 47"/>
                <a:gd name="T19" fmla="*/ 42 h 122"/>
                <a:gd name="T20" fmla="*/ 0 w 47"/>
                <a:gd name="T21" fmla="*/ 53 h 122"/>
                <a:gd name="T22" fmla="*/ 0 w 47"/>
                <a:gd name="T23" fmla="*/ 80 h 122"/>
                <a:gd name="T24" fmla="*/ 7 w 47"/>
                <a:gd name="T25" fmla="*/ 80 h 122"/>
                <a:gd name="T26" fmla="*/ 7 w 47"/>
                <a:gd name="T27" fmla="*/ 110 h 122"/>
                <a:gd name="T28" fmla="*/ 12 w 47"/>
                <a:gd name="T29" fmla="*/ 110 h 122"/>
                <a:gd name="T30" fmla="*/ 18 w 47"/>
                <a:gd name="T31" fmla="*/ 122 h 122"/>
                <a:gd name="T32" fmla="*/ 36 w 47"/>
                <a:gd name="T33" fmla="*/ 122 h 122"/>
                <a:gd name="T34" fmla="*/ 36 w 47"/>
                <a:gd name="T35" fmla="*/ 110 h 122"/>
                <a:gd name="T36" fmla="*/ 41 w 47"/>
                <a:gd name="T37" fmla="*/ 110 h 122"/>
                <a:gd name="T38" fmla="*/ 47 w 47"/>
                <a:gd name="T39" fmla="*/ 95 h 122"/>
                <a:gd name="T40" fmla="*/ 47 w 47"/>
                <a:gd name="T41" fmla="*/ 80 h 122"/>
                <a:gd name="T42" fmla="*/ 47 w 47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1" y="27"/>
                  </a:lnTo>
                  <a:lnTo>
                    <a:pt x="41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8" y="15"/>
                  </a:lnTo>
                  <a:lnTo>
                    <a:pt x="12" y="15"/>
                  </a:lnTo>
                  <a:lnTo>
                    <a:pt x="7" y="27"/>
                  </a:lnTo>
                  <a:lnTo>
                    <a:pt x="7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110"/>
                  </a:lnTo>
                  <a:lnTo>
                    <a:pt x="12" y="110"/>
                  </a:lnTo>
                  <a:lnTo>
                    <a:pt x="18" y="122"/>
                  </a:lnTo>
                  <a:lnTo>
                    <a:pt x="36" y="122"/>
                  </a:lnTo>
                  <a:lnTo>
                    <a:pt x="36" y="110"/>
                  </a:lnTo>
                  <a:lnTo>
                    <a:pt x="41" y="110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5927" y="9419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1 h 122"/>
                <a:gd name="T8" fmla="*/ 36 w 47"/>
                <a:gd name="T9" fmla="*/ 11 h 122"/>
                <a:gd name="T10" fmla="*/ 29 w 47"/>
                <a:gd name="T11" fmla="*/ 0 h 122"/>
                <a:gd name="T12" fmla="*/ 18 w 47"/>
                <a:gd name="T13" fmla="*/ 0 h 122"/>
                <a:gd name="T14" fmla="*/ 12 w 47"/>
                <a:gd name="T15" fmla="*/ 11 h 122"/>
                <a:gd name="T16" fmla="*/ 7 w 47"/>
                <a:gd name="T17" fmla="*/ 11 h 122"/>
                <a:gd name="T18" fmla="*/ 7 w 47"/>
                <a:gd name="T19" fmla="*/ 27 h 122"/>
                <a:gd name="T20" fmla="*/ 0 w 47"/>
                <a:gd name="T21" fmla="*/ 27 h 122"/>
                <a:gd name="T22" fmla="*/ 0 w 47"/>
                <a:gd name="T23" fmla="*/ 95 h 122"/>
                <a:gd name="T24" fmla="*/ 7 w 47"/>
                <a:gd name="T25" fmla="*/ 95 h 122"/>
                <a:gd name="T26" fmla="*/ 7 w 47"/>
                <a:gd name="T27" fmla="*/ 106 h 122"/>
                <a:gd name="T28" fmla="*/ 12 w 47"/>
                <a:gd name="T29" fmla="*/ 106 h 122"/>
                <a:gd name="T30" fmla="*/ 12 w 47"/>
                <a:gd name="T31" fmla="*/ 122 h 122"/>
                <a:gd name="T32" fmla="*/ 36 w 47"/>
                <a:gd name="T33" fmla="*/ 122 h 122"/>
                <a:gd name="T34" fmla="*/ 36 w 47"/>
                <a:gd name="T35" fmla="*/ 106 h 122"/>
                <a:gd name="T36" fmla="*/ 40 w 47"/>
                <a:gd name="T37" fmla="*/ 106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68 h 122"/>
                <a:gd name="T44" fmla="*/ 47 w 47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2" y="122"/>
                  </a:lnTo>
                  <a:lnTo>
                    <a:pt x="36" y="12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6819" y="8948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5 h 106"/>
                <a:gd name="T6" fmla="*/ 33 w 45"/>
                <a:gd name="T7" fmla="*/ 0 h 106"/>
                <a:gd name="T8" fmla="*/ 11 w 45"/>
                <a:gd name="T9" fmla="*/ 0 h 106"/>
                <a:gd name="T10" fmla="*/ 11 w 45"/>
                <a:gd name="T11" fmla="*/ 15 h 106"/>
                <a:gd name="T12" fmla="*/ 6 w 45"/>
                <a:gd name="T13" fmla="*/ 15 h 106"/>
                <a:gd name="T14" fmla="*/ 6 w 45"/>
                <a:gd name="T15" fmla="*/ 26 h 106"/>
                <a:gd name="T16" fmla="*/ 0 w 45"/>
                <a:gd name="T17" fmla="*/ 26 h 106"/>
                <a:gd name="T18" fmla="*/ 0 w 45"/>
                <a:gd name="T19" fmla="*/ 68 h 106"/>
                <a:gd name="T20" fmla="*/ 6 w 45"/>
                <a:gd name="T21" fmla="*/ 80 h 106"/>
                <a:gd name="T22" fmla="*/ 6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3 w 45"/>
                <a:gd name="T29" fmla="*/ 106 h 106"/>
                <a:gd name="T30" fmla="*/ 40 w 45"/>
                <a:gd name="T31" fmla="*/ 95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5360" y="9959"/>
              <a:ext cx="71" cy="71"/>
            </a:xfrm>
            <a:custGeom>
              <a:avLst/>
              <a:gdLst>
                <a:gd name="T0" fmla="*/ 45 w 45"/>
                <a:gd name="T1" fmla="*/ 53 h 117"/>
                <a:gd name="T2" fmla="*/ 45 w 45"/>
                <a:gd name="T3" fmla="*/ 38 h 117"/>
                <a:gd name="T4" fmla="*/ 40 w 45"/>
                <a:gd name="T5" fmla="*/ 26 h 117"/>
                <a:gd name="T6" fmla="*/ 40 w 45"/>
                <a:gd name="T7" fmla="*/ 11 h 117"/>
                <a:gd name="T8" fmla="*/ 33 w 45"/>
                <a:gd name="T9" fmla="*/ 11 h 117"/>
                <a:gd name="T10" fmla="*/ 29 w 45"/>
                <a:gd name="T11" fmla="*/ 0 h 117"/>
                <a:gd name="T12" fmla="*/ 11 w 45"/>
                <a:gd name="T13" fmla="*/ 0 h 117"/>
                <a:gd name="T14" fmla="*/ 11 w 45"/>
                <a:gd name="T15" fmla="*/ 11 h 117"/>
                <a:gd name="T16" fmla="*/ 6 w 45"/>
                <a:gd name="T17" fmla="*/ 11 h 117"/>
                <a:gd name="T18" fmla="*/ 6 w 45"/>
                <a:gd name="T19" fmla="*/ 26 h 117"/>
                <a:gd name="T20" fmla="*/ 0 w 45"/>
                <a:gd name="T21" fmla="*/ 26 h 117"/>
                <a:gd name="T22" fmla="*/ 0 w 45"/>
                <a:gd name="T23" fmla="*/ 91 h 117"/>
                <a:gd name="T24" fmla="*/ 6 w 45"/>
                <a:gd name="T25" fmla="*/ 91 h 117"/>
                <a:gd name="T26" fmla="*/ 6 w 45"/>
                <a:gd name="T27" fmla="*/ 106 h 117"/>
                <a:gd name="T28" fmla="*/ 11 w 45"/>
                <a:gd name="T29" fmla="*/ 106 h 117"/>
                <a:gd name="T30" fmla="*/ 17 w 45"/>
                <a:gd name="T31" fmla="*/ 117 h 117"/>
                <a:gd name="T32" fmla="*/ 29 w 45"/>
                <a:gd name="T33" fmla="*/ 117 h 117"/>
                <a:gd name="T34" fmla="*/ 29 w 45"/>
                <a:gd name="T35" fmla="*/ 106 h 117"/>
                <a:gd name="T36" fmla="*/ 40 w 45"/>
                <a:gd name="T37" fmla="*/ 106 h 117"/>
                <a:gd name="T38" fmla="*/ 40 w 45"/>
                <a:gd name="T39" fmla="*/ 91 h 117"/>
                <a:gd name="T40" fmla="*/ 45 w 45"/>
                <a:gd name="T41" fmla="*/ 79 h 117"/>
                <a:gd name="T42" fmla="*/ 45 w 45"/>
                <a:gd name="T43" fmla="*/ 64 h 117"/>
                <a:gd name="T44" fmla="*/ 45 w 45"/>
                <a:gd name="T4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7">
                  <a:moveTo>
                    <a:pt x="45" y="53"/>
                  </a:moveTo>
                  <a:lnTo>
                    <a:pt x="45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17"/>
                  </a:lnTo>
                  <a:lnTo>
                    <a:pt x="29" y="117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5145" y="10859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27 w 45"/>
                <a:gd name="T9" fmla="*/ 15 h 122"/>
                <a:gd name="T10" fmla="*/ 22 w 45"/>
                <a:gd name="T11" fmla="*/ 0 h 122"/>
                <a:gd name="T12" fmla="*/ 16 w 45"/>
                <a:gd name="T13" fmla="*/ 15 h 122"/>
                <a:gd name="T14" fmla="*/ 11 w 45"/>
                <a:gd name="T15" fmla="*/ 15 h 122"/>
                <a:gd name="T16" fmla="*/ 5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5 w 45"/>
                <a:gd name="T23" fmla="*/ 95 h 122"/>
                <a:gd name="T24" fmla="*/ 5 w 45"/>
                <a:gd name="T25" fmla="*/ 106 h 122"/>
                <a:gd name="T26" fmla="*/ 11 w 45"/>
                <a:gd name="T27" fmla="*/ 106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06 h 122"/>
                <a:gd name="T34" fmla="*/ 40 w 45"/>
                <a:gd name="T35" fmla="*/ 106 h 122"/>
                <a:gd name="T36" fmla="*/ 45 w 45"/>
                <a:gd name="T37" fmla="*/ 95 h 122"/>
                <a:gd name="T38" fmla="*/ 45 w 45"/>
                <a:gd name="T39" fmla="*/ 80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7" y="15"/>
                  </a:lnTo>
                  <a:lnTo>
                    <a:pt x="22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5854" y="9848"/>
              <a:ext cx="71" cy="71"/>
            </a:xfrm>
            <a:custGeom>
              <a:avLst/>
              <a:gdLst>
                <a:gd name="T0" fmla="*/ 46 w 46"/>
                <a:gd name="T1" fmla="*/ 57 h 111"/>
                <a:gd name="T2" fmla="*/ 46 w 46"/>
                <a:gd name="T3" fmla="*/ 16 h 111"/>
                <a:gd name="T4" fmla="*/ 40 w 46"/>
                <a:gd name="T5" fmla="*/ 16 h 111"/>
                <a:gd name="T6" fmla="*/ 40 w 46"/>
                <a:gd name="T7" fmla="*/ 0 h 111"/>
                <a:gd name="T8" fmla="*/ 12 w 46"/>
                <a:gd name="T9" fmla="*/ 0 h 111"/>
                <a:gd name="T10" fmla="*/ 12 w 46"/>
                <a:gd name="T11" fmla="*/ 16 h 111"/>
                <a:gd name="T12" fmla="*/ 6 w 46"/>
                <a:gd name="T13" fmla="*/ 16 h 111"/>
                <a:gd name="T14" fmla="*/ 6 w 46"/>
                <a:gd name="T15" fmla="*/ 27 h 111"/>
                <a:gd name="T16" fmla="*/ 0 w 46"/>
                <a:gd name="T17" fmla="*/ 42 h 111"/>
                <a:gd name="T18" fmla="*/ 0 w 46"/>
                <a:gd name="T19" fmla="*/ 69 h 111"/>
                <a:gd name="T20" fmla="*/ 6 w 46"/>
                <a:gd name="T21" fmla="*/ 84 h 111"/>
                <a:gd name="T22" fmla="*/ 6 w 46"/>
                <a:gd name="T23" fmla="*/ 95 h 111"/>
                <a:gd name="T24" fmla="*/ 12 w 46"/>
                <a:gd name="T25" fmla="*/ 95 h 111"/>
                <a:gd name="T26" fmla="*/ 12 w 46"/>
                <a:gd name="T27" fmla="*/ 111 h 111"/>
                <a:gd name="T28" fmla="*/ 40 w 46"/>
                <a:gd name="T29" fmla="*/ 111 h 111"/>
                <a:gd name="T30" fmla="*/ 40 w 46"/>
                <a:gd name="T31" fmla="*/ 95 h 111"/>
                <a:gd name="T32" fmla="*/ 46 w 46"/>
                <a:gd name="T33" fmla="*/ 95 h 111"/>
                <a:gd name="T34" fmla="*/ 46 w 46"/>
                <a:gd name="T35" fmla="*/ 69 h 111"/>
                <a:gd name="T36" fmla="*/ 46 w 46"/>
                <a:gd name="T37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11">
                  <a:moveTo>
                    <a:pt x="46" y="57"/>
                  </a:moveTo>
                  <a:lnTo>
                    <a:pt x="46" y="16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6" y="84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2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4781" y="9780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40 w 45"/>
                <a:gd name="T5" fmla="*/ 30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11 w 45"/>
                <a:gd name="T13" fmla="*/ 0 h 110"/>
                <a:gd name="T14" fmla="*/ 6 w 45"/>
                <a:gd name="T15" fmla="*/ 15 h 110"/>
                <a:gd name="T16" fmla="*/ 0 w 45"/>
                <a:gd name="T17" fmla="*/ 30 h 110"/>
                <a:gd name="T18" fmla="*/ 0 w 45"/>
                <a:gd name="T19" fmla="*/ 84 h 110"/>
                <a:gd name="T20" fmla="*/ 6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4 h 110"/>
                <a:gd name="T32" fmla="*/ 45 w 45"/>
                <a:gd name="T33" fmla="*/ 84 h 110"/>
                <a:gd name="T34" fmla="*/ 45 w 45"/>
                <a:gd name="T35" fmla="*/ 68 h 110"/>
                <a:gd name="T36" fmla="*/ 45 w 45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4674" y="9043"/>
              <a:ext cx="71" cy="71"/>
            </a:xfrm>
            <a:custGeom>
              <a:avLst/>
              <a:gdLst>
                <a:gd name="T0" fmla="*/ 44 w 44"/>
                <a:gd name="T1" fmla="*/ 53 h 121"/>
                <a:gd name="T2" fmla="*/ 44 w 44"/>
                <a:gd name="T3" fmla="*/ 26 h 121"/>
                <a:gd name="T4" fmla="*/ 38 w 44"/>
                <a:gd name="T5" fmla="*/ 26 h 121"/>
                <a:gd name="T6" fmla="*/ 38 w 44"/>
                <a:gd name="T7" fmla="*/ 11 h 121"/>
                <a:gd name="T8" fmla="*/ 33 w 44"/>
                <a:gd name="T9" fmla="*/ 11 h 121"/>
                <a:gd name="T10" fmla="*/ 33 w 44"/>
                <a:gd name="T11" fmla="*/ 0 h 121"/>
                <a:gd name="T12" fmla="*/ 16 w 44"/>
                <a:gd name="T13" fmla="*/ 0 h 121"/>
                <a:gd name="T14" fmla="*/ 11 w 44"/>
                <a:gd name="T15" fmla="*/ 11 h 121"/>
                <a:gd name="T16" fmla="*/ 4 w 44"/>
                <a:gd name="T17" fmla="*/ 26 h 121"/>
                <a:gd name="T18" fmla="*/ 0 w 44"/>
                <a:gd name="T19" fmla="*/ 38 h 121"/>
                <a:gd name="T20" fmla="*/ 0 w 44"/>
                <a:gd name="T21" fmla="*/ 80 h 121"/>
                <a:gd name="T22" fmla="*/ 4 w 44"/>
                <a:gd name="T23" fmla="*/ 91 h 121"/>
                <a:gd name="T24" fmla="*/ 11 w 44"/>
                <a:gd name="T25" fmla="*/ 106 h 121"/>
                <a:gd name="T26" fmla="*/ 16 w 44"/>
                <a:gd name="T27" fmla="*/ 106 h 121"/>
                <a:gd name="T28" fmla="*/ 16 w 44"/>
                <a:gd name="T29" fmla="*/ 121 h 121"/>
                <a:gd name="T30" fmla="*/ 27 w 44"/>
                <a:gd name="T31" fmla="*/ 121 h 121"/>
                <a:gd name="T32" fmla="*/ 33 w 44"/>
                <a:gd name="T33" fmla="*/ 106 h 121"/>
                <a:gd name="T34" fmla="*/ 38 w 44"/>
                <a:gd name="T35" fmla="*/ 106 h 121"/>
                <a:gd name="T36" fmla="*/ 38 w 44"/>
                <a:gd name="T37" fmla="*/ 91 h 121"/>
                <a:gd name="T38" fmla="*/ 44 w 44"/>
                <a:gd name="T39" fmla="*/ 91 h 121"/>
                <a:gd name="T40" fmla="*/ 44 w 44"/>
                <a:gd name="T41" fmla="*/ 64 h 121"/>
                <a:gd name="T42" fmla="*/ 44 w 44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1">
                  <a:moveTo>
                    <a:pt x="44" y="53"/>
                  </a:moveTo>
                  <a:lnTo>
                    <a:pt x="44" y="26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4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4" y="91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16" y="121"/>
                  </a:lnTo>
                  <a:lnTo>
                    <a:pt x="27" y="121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38" y="91"/>
                  </a:lnTo>
                  <a:lnTo>
                    <a:pt x="44" y="91"/>
                  </a:lnTo>
                  <a:lnTo>
                    <a:pt x="44" y="64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4951" y="10171"/>
              <a:ext cx="71" cy="71"/>
            </a:xfrm>
            <a:custGeom>
              <a:avLst/>
              <a:gdLst>
                <a:gd name="T0" fmla="*/ 51 w 51"/>
                <a:gd name="T1" fmla="*/ 57 h 111"/>
                <a:gd name="T2" fmla="*/ 45 w 51"/>
                <a:gd name="T3" fmla="*/ 42 h 111"/>
                <a:gd name="T4" fmla="*/ 45 w 51"/>
                <a:gd name="T5" fmla="*/ 16 h 111"/>
                <a:gd name="T6" fmla="*/ 40 w 51"/>
                <a:gd name="T7" fmla="*/ 16 h 111"/>
                <a:gd name="T8" fmla="*/ 40 w 51"/>
                <a:gd name="T9" fmla="*/ 0 h 111"/>
                <a:gd name="T10" fmla="*/ 11 w 51"/>
                <a:gd name="T11" fmla="*/ 0 h 111"/>
                <a:gd name="T12" fmla="*/ 11 w 51"/>
                <a:gd name="T13" fmla="*/ 16 h 111"/>
                <a:gd name="T14" fmla="*/ 6 w 51"/>
                <a:gd name="T15" fmla="*/ 16 h 111"/>
                <a:gd name="T16" fmla="*/ 6 w 51"/>
                <a:gd name="T17" fmla="*/ 42 h 111"/>
                <a:gd name="T18" fmla="*/ 0 w 51"/>
                <a:gd name="T19" fmla="*/ 57 h 111"/>
                <a:gd name="T20" fmla="*/ 6 w 51"/>
                <a:gd name="T21" fmla="*/ 69 h 111"/>
                <a:gd name="T22" fmla="*/ 6 w 51"/>
                <a:gd name="T23" fmla="*/ 95 h 111"/>
                <a:gd name="T24" fmla="*/ 11 w 51"/>
                <a:gd name="T25" fmla="*/ 95 h 111"/>
                <a:gd name="T26" fmla="*/ 11 w 51"/>
                <a:gd name="T27" fmla="*/ 111 h 111"/>
                <a:gd name="T28" fmla="*/ 40 w 51"/>
                <a:gd name="T29" fmla="*/ 111 h 111"/>
                <a:gd name="T30" fmla="*/ 40 w 51"/>
                <a:gd name="T31" fmla="*/ 95 h 111"/>
                <a:gd name="T32" fmla="*/ 45 w 51"/>
                <a:gd name="T33" fmla="*/ 95 h 111"/>
                <a:gd name="T34" fmla="*/ 45 w 51"/>
                <a:gd name="T35" fmla="*/ 69 h 111"/>
                <a:gd name="T36" fmla="*/ 51 w 51"/>
                <a:gd name="T37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11">
                  <a:moveTo>
                    <a:pt x="51" y="57"/>
                  </a:moveTo>
                  <a:lnTo>
                    <a:pt x="45" y="42"/>
                  </a:lnTo>
                  <a:lnTo>
                    <a:pt x="45" y="16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42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51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6182" y="9457"/>
              <a:ext cx="71" cy="71"/>
            </a:xfrm>
            <a:custGeom>
              <a:avLst/>
              <a:gdLst>
                <a:gd name="T0" fmla="*/ 47 w 47"/>
                <a:gd name="T1" fmla="*/ 57 h 110"/>
                <a:gd name="T2" fmla="*/ 47 w 47"/>
                <a:gd name="T3" fmla="*/ 42 h 110"/>
                <a:gd name="T4" fmla="*/ 40 w 47"/>
                <a:gd name="T5" fmla="*/ 30 h 110"/>
                <a:gd name="T6" fmla="*/ 40 w 47"/>
                <a:gd name="T7" fmla="*/ 15 h 110"/>
                <a:gd name="T8" fmla="*/ 36 w 47"/>
                <a:gd name="T9" fmla="*/ 15 h 110"/>
                <a:gd name="T10" fmla="*/ 36 w 47"/>
                <a:gd name="T11" fmla="*/ 0 h 110"/>
                <a:gd name="T12" fmla="*/ 13 w 47"/>
                <a:gd name="T13" fmla="*/ 0 h 110"/>
                <a:gd name="T14" fmla="*/ 7 w 47"/>
                <a:gd name="T15" fmla="*/ 15 h 110"/>
                <a:gd name="T16" fmla="*/ 0 w 47"/>
                <a:gd name="T17" fmla="*/ 30 h 110"/>
                <a:gd name="T18" fmla="*/ 0 w 47"/>
                <a:gd name="T19" fmla="*/ 84 h 110"/>
                <a:gd name="T20" fmla="*/ 7 w 47"/>
                <a:gd name="T21" fmla="*/ 95 h 110"/>
                <a:gd name="T22" fmla="*/ 13 w 47"/>
                <a:gd name="T23" fmla="*/ 110 h 110"/>
                <a:gd name="T24" fmla="*/ 36 w 47"/>
                <a:gd name="T25" fmla="*/ 110 h 110"/>
                <a:gd name="T26" fmla="*/ 36 w 47"/>
                <a:gd name="T27" fmla="*/ 95 h 110"/>
                <a:gd name="T28" fmla="*/ 40 w 47"/>
                <a:gd name="T29" fmla="*/ 95 h 110"/>
                <a:gd name="T30" fmla="*/ 40 w 47"/>
                <a:gd name="T31" fmla="*/ 84 h 110"/>
                <a:gd name="T32" fmla="*/ 47 w 47"/>
                <a:gd name="T33" fmla="*/ 68 h 110"/>
                <a:gd name="T34" fmla="*/ 47 w 47"/>
                <a:gd name="T3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0">
                  <a:moveTo>
                    <a:pt x="47" y="57"/>
                  </a:moveTo>
                  <a:lnTo>
                    <a:pt x="47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3" y="110"/>
                  </a:lnTo>
                  <a:lnTo>
                    <a:pt x="36" y="110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6171" y="8895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26 h 106"/>
                <a:gd name="T6" fmla="*/ 40 w 47"/>
                <a:gd name="T7" fmla="*/ 11 h 106"/>
                <a:gd name="T8" fmla="*/ 35 w 47"/>
                <a:gd name="T9" fmla="*/ 0 h 106"/>
                <a:gd name="T10" fmla="*/ 11 w 47"/>
                <a:gd name="T11" fmla="*/ 0 h 106"/>
                <a:gd name="T12" fmla="*/ 6 w 47"/>
                <a:gd name="T13" fmla="*/ 11 h 106"/>
                <a:gd name="T14" fmla="*/ 0 w 47"/>
                <a:gd name="T15" fmla="*/ 26 h 106"/>
                <a:gd name="T16" fmla="*/ 0 w 47"/>
                <a:gd name="T17" fmla="*/ 79 h 106"/>
                <a:gd name="T18" fmla="*/ 6 w 47"/>
                <a:gd name="T19" fmla="*/ 95 h 106"/>
                <a:gd name="T20" fmla="*/ 11 w 47"/>
                <a:gd name="T21" fmla="*/ 106 h 106"/>
                <a:gd name="T22" fmla="*/ 35 w 47"/>
                <a:gd name="T23" fmla="*/ 106 h 106"/>
                <a:gd name="T24" fmla="*/ 40 w 47"/>
                <a:gd name="T25" fmla="*/ 95 h 106"/>
                <a:gd name="T26" fmla="*/ 40 w 47"/>
                <a:gd name="T27" fmla="*/ 79 h 106"/>
                <a:gd name="T28" fmla="*/ 47 w 47"/>
                <a:gd name="T29" fmla="*/ 79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4593" y="9674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6 h 106"/>
                <a:gd name="T4" fmla="*/ 40 w 47"/>
                <a:gd name="T5" fmla="*/ 26 h 106"/>
                <a:gd name="T6" fmla="*/ 40 w 47"/>
                <a:gd name="T7" fmla="*/ 15 h 106"/>
                <a:gd name="T8" fmla="*/ 34 w 47"/>
                <a:gd name="T9" fmla="*/ 0 h 106"/>
                <a:gd name="T10" fmla="*/ 12 w 47"/>
                <a:gd name="T11" fmla="*/ 0 h 106"/>
                <a:gd name="T12" fmla="*/ 7 w 47"/>
                <a:gd name="T13" fmla="*/ 15 h 106"/>
                <a:gd name="T14" fmla="*/ 0 w 47"/>
                <a:gd name="T15" fmla="*/ 26 h 106"/>
                <a:gd name="T16" fmla="*/ 0 w 47"/>
                <a:gd name="T17" fmla="*/ 79 h 106"/>
                <a:gd name="T18" fmla="*/ 7 w 47"/>
                <a:gd name="T19" fmla="*/ 95 h 106"/>
                <a:gd name="T20" fmla="*/ 12 w 47"/>
                <a:gd name="T21" fmla="*/ 106 h 106"/>
                <a:gd name="T22" fmla="*/ 34 w 47"/>
                <a:gd name="T23" fmla="*/ 106 h 106"/>
                <a:gd name="T24" fmla="*/ 40 w 47"/>
                <a:gd name="T25" fmla="*/ 95 h 106"/>
                <a:gd name="T26" fmla="*/ 40 w 47"/>
                <a:gd name="T27" fmla="*/ 79 h 106"/>
                <a:gd name="T28" fmla="*/ 47 w 47"/>
                <a:gd name="T29" fmla="*/ 79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7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5605" y="9769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9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41 h 106"/>
                <a:gd name="T18" fmla="*/ 0 w 45"/>
                <a:gd name="T19" fmla="*/ 79 h 106"/>
                <a:gd name="T20" fmla="*/ 5 w 45"/>
                <a:gd name="T21" fmla="*/ 79 h 106"/>
                <a:gd name="T22" fmla="*/ 5 w 45"/>
                <a:gd name="T23" fmla="*/ 95 h 106"/>
                <a:gd name="T24" fmla="*/ 11 w 45"/>
                <a:gd name="T25" fmla="*/ 106 h 106"/>
                <a:gd name="T26" fmla="*/ 39 w 45"/>
                <a:gd name="T27" fmla="*/ 106 h 106"/>
                <a:gd name="T28" fmla="*/ 39 w 45"/>
                <a:gd name="T29" fmla="*/ 95 h 106"/>
                <a:gd name="T30" fmla="*/ 45 w 45"/>
                <a:gd name="T31" fmla="*/ 79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9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6557" y="8640"/>
              <a:ext cx="71" cy="71"/>
            </a:xfrm>
            <a:custGeom>
              <a:avLst/>
              <a:gdLst>
                <a:gd name="T0" fmla="*/ 47 w 47"/>
                <a:gd name="T1" fmla="*/ 53 h 118"/>
                <a:gd name="T2" fmla="*/ 47 w 47"/>
                <a:gd name="T3" fmla="*/ 38 h 118"/>
                <a:gd name="T4" fmla="*/ 41 w 47"/>
                <a:gd name="T5" fmla="*/ 27 h 118"/>
                <a:gd name="T6" fmla="*/ 41 w 47"/>
                <a:gd name="T7" fmla="*/ 11 h 118"/>
                <a:gd name="T8" fmla="*/ 29 w 47"/>
                <a:gd name="T9" fmla="*/ 11 h 118"/>
                <a:gd name="T10" fmla="*/ 29 w 47"/>
                <a:gd name="T11" fmla="*/ 0 h 118"/>
                <a:gd name="T12" fmla="*/ 18 w 47"/>
                <a:gd name="T13" fmla="*/ 0 h 118"/>
                <a:gd name="T14" fmla="*/ 12 w 47"/>
                <a:gd name="T15" fmla="*/ 11 h 118"/>
                <a:gd name="T16" fmla="*/ 7 w 47"/>
                <a:gd name="T17" fmla="*/ 11 h 118"/>
                <a:gd name="T18" fmla="*/ 7 w 47"/>
                <a:gd name="T19" fmla="*/ 27 h 118"/>
                <a:gd name="T20" fmla="*/ 0 w 47"/>
                <a:gd name="T21" fmla="*/ 27 h 118"/>
                <a:gd name="T22" fmla="*/ 0 w 47"/>
                <a:gd name="T23" fmla="*/ 91 h 118"/>
                <a:gd name="T24" fmla="*/ 7 w 47"/>
                <a:gd name="T25" fmla="*/ 91 h 118"/>
                <a:gd name="T26" fmla="*/ 7 w 47"/>
                <a:gd name="T27" fmla="*/ 106 h 118"/>
                <a:gd name="T28" fmla="*/ 12 w 47"/>
                <a:gd name="T29" fmla="*/ 106 h 118"/>
                <a:gd name="T30" fmla="*/ 12 w 47"/>
                <a:gd name="T31" fmla="*/ 118 h 118"/>
                <a:gd name="T32" fmla="*/ 29 w 47"/>
                <a:gd name="T33" fmla="*/ 118 h 118"/>
                <a:gd name="T34" fmla="*/ 34 w 47"/>
                <a:gd name="T35" fmla="*/ 106 h 118"/>
                <a:gd name="T36" fmla="*/ 41 w 47"/>
                <a:gd name="T37" fmla="*/ 106 h 118"/>
                <a:gd name="T38" fmla="*/ 41 w 47"/>
                <a:gd name="T39" fmla="*/ 91 h 118"/>
                <a:gd name="T40" fmla="*/ 47 w 47"/>
                <a:gd name="T41" fmla="*/ 80 h 118"/>
                <a:gd name="T42" fmla="*/ 47 w 47"/>
                <a:gd name="T4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18">
                  <a:moveTo>
                    <a:pt x="47" y="53"/>
                  </a:moveTo>
                  <a:lnTo>
                    <a:pt x="47" y="38"/>
                  </a:lnTo>
                  <a:lnTo>
                    <a:pt x="41" y="27"/>
                  </a:lnTo>
                  <a:lnTo>
                    <a:pt x="41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2" y="118"/>
                  </a:lnTo>
                  <a:lnTo>
                    <a:pt x="29" y="118"/>
                  </a:lnTo>
                  <a:lnTo>
                    <a:pt x="34" y="106"/>
                  </a:lnTo>
                  <a:lnTo>
                    <a:pt x="41" y="106"/>
                  </a:lnTo>
                  <a:lnTo>
                    <a:pt x="41" y="91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5321" y="10722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42 h 122"/>
                <a:gd name="T4" fmla="*/ 39 w 45"/>
                <a:gd name="T5" fmla="*/ 42 h 122"/>
                <a:gd name="T6" fmla="*/ 39 w 45"/>
                <a:gd name="T7" fmla="*/ 27 h 122"/>
                <a:gd name="T8" fmla="*/ 34 w 45"/>
                <a:gd name="T9" fmla="*/ 15 h 122"/>
                <a:gd name="T10" fmla="*/ 28 w 45"/>
                <a:gd name="T11" fmla="*/ 0 h 122"/>
                <a:gd name="T12" fmla="*/ 11 w 45"/>
                <a:gd name="T13" fmla="*/ 0 h 122"/>
                <a:gd name="T14" fmla="*/ 11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10 h 122"/>
                <a:gd name="T28" fmla="*/ 11 w 45"/>
                <a:gd name="T29" fmla="*/ 110 h 122"/>
                <a:gd name="T30" fmla="*/ 16 w 45"/>
                <a:gd name="T31" fmla="*/ 122 h 122"/>
                <a:gd name="T32" fmla="*/ 28 w 45"/>
                <a:gd name="T33" fmla="*/ 122 h 122"/>
                <a:gd name="T34" fmla="*/ 28 w 45"/>
                <a:gd name="T35" fmla="*/ 110 h 122"/>
                <a:gd name="T36" fmla="*/ 34 w 45"/>
                <a:gd name="T37" fmla="*/ 110 h 122"/>
                <a:gd name="T38" fmla="*/ 39 w 45"/>
                <a:gd name="T39" fmla="*/ 95 h 122"/>
                <a:gd name="T40" fmla="*/ 39 w 45"/>
                <a:gd name="T41" fmla="*/ 84 h 122"/>
                <a:gd name="T42" fmla="*/ 45 w 45"/>
                <a:gd name="T43" fmla="*/ 69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42"/>
                  </a:lnTo>
                  <a:lnTo>
                    <a:pt x="39" y="42"/>
                  </a:lnTo>
                  <a:lnTo>
                    <a:pt x="39" y="27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28" y="122"/>
                  </a:lnTo>
                  <a:lnTo>
                    <a:pt x="28" y="110"/>
                  </a:lnTo>
                  <a:lnTo>
                    <a:pt x="34" y="110"/>
                  </a:lnTo>
                  <a:lnTo>
                    <a:pt x="39" y="95"/>
                  </a:lnTo>
                  <a:lnTo>
                    <a:pt x="39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4106" y="807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38 w 45"/>
                <a:gd name="T5" fmla="*/ 26 h 106"/>
                <a:gd name="T6" fmla="*/ 38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6 h 106"/>
                <a:gd name="T18" fmla="*/ 0 w 45"/>
                <a:gd name="T19" fmla="*/ 80 h 106"/>
                <a:gd name="T20" fmla="*/ 5 w 45"/>
                <a:gd name="T21" fmla="*/ 91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38 w 45"/>
                <a:gd name="T29" fmla="*/ 91 h 106"/>
                <a:gd name="T30" fmla="*/ 38 w 45"/>
                <a:gd name="T31" fmla="*/ 80 h 106"/>
                <a:gd name="T32" fmla="*/ 45 w 45"/>
                <a:gd name="T33" fmla="*/ 64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38" y="91"/>
                  </a:lnTo>
                  <a:lnTo>
                    <a:pt x="38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6848" y="7762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42 h 122"/>
                <a:gd name="T4" fmla="*/ 40 w 45"/>
                <a:gd name="T5" fmla="*/ 27 h 122"/>
                <a:gd name="T6" fmla="*/ 40 w 45"/>
                <a:gd name="T7" fmla="*/ 16 h 122"/>
                <a:gd name="T8" fmla="*/ 33 w 45"/>
                <a:gd name="T9" fmla="*/ 16 h 122"/>
                <a:gd name="T10" fmla="*/ 29 w 45"/>
                <a:gd name="T11" fmla="*/ 0 h 122"/>
                <a:gd name="T12" fmla="*/ 11 w 45"/>
                <a:gd name="T13" fmla="*/ 0 h 122"/>
                <a:gd name="T14" fmla="*/ 11 w 45"/>
                <a:gd name="T15" fmla="*/ 16 h 122"/>
                <a:gd name="T16" fmla="*/ 4 w 45"/>
                <a:gd name="T17" fmla="*/ 16 h 122"/>
                <a:gd name="T18" fmla="*/ 4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4 w 45"/>
                <a:gd name="T25" fmla="*/ 95 h 122"/>
                <a:gd name="T26" fmla="*/ 4 w 45"/>
                <a:gd name="T27" fmla="*/ 111 h 122"/>
                <a:gd name="T28" fmla="*/ 11 w 45"/>
                <a:gd name="T29" fmla="*/ 111 h 122"/>
                <a:gd name="T30" fmla="*/ 16 w 45"/>
                <a:gd name="T31" fmla="*/ 122 h 122"/>
                <a:gd name="T32" fmla="*/ 29 w 45"/>
                <a:gd name="T33" fmla="*/ 122 h 122"/>
                <a:gd name="T34" fmla="*/ 29 w 45"/>
                <a:gd name="T35" fmla="*/ 111 h 122"/>
                <a:gd name="T36" fmla="*/ 40 w 45"/>
                <a:gd name="T37" fmla="*/ 111 h 122"/>
                <a:gd name="T38" fmla="*/ 40 w 45"/>
                <a:gd name="T39" fmla="*/ 95 h 122"/>
                <a:gd name="T40" fmla="*/ 45 w 45"/>
                <a:gd name="T41" fmla="*/ 80 h 122"/>
                <a:gd name="T42" fmla="*/ 45 w 45"/>
                <a:gd name="T43" fmla="*/ 69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11"/>
                  </a:lnTo>
                  <a:lnTo>
                    <a:pt x="11" y="111"/>
                  </a:lnTo>
                  <a:lnTo>
                    <a:pt x="16" y="122"/>
                  </a:lnTo>
                  <a:lnTo>
                    <a:pt x="29" y="122"/>
                  </a:lnTo>
                  <a:lnTo>
                    <a:pt x="29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4531" y="9244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15 h 107"/>
                <a:gd name="T4" fmla="*/ 40 w 45"/>
                <a:gd name="T5" fmla="*/ 15 h 107"/>
                <a:gd name="T6" fmla="*/ 40 w 45"/>
                <a:gd name="T7" fmla="*/ 0 h 107"/>
                <a:gd name="T8" fmla="*/ 11 w 45"/>
                <a:gd name="T9" fmla="*/ 0 h 107"/>
                <a:gd name="T10" fmla="*/ 11 w 45"/>
                <a:gd name="T11" fmla="*/ 15 h 107"/>
                <a:gd name="T12" fmla="*/ 6 w 45"/>
                <a:gd name="T13" fmla="*/ 15 h 107"/>
                <a:gd name="T14" fmla="*/ 6 w 45"/>
                <a:gd name="T15" fmla="*/ 42 h 107"/>
                <a:gd name="T16" fmla="*/ 0 w 45"/>
                <a:gd name="T17" fmla="*/ 42 h 107"/>
                <a:gd name="T18" fmla="*/ 0 w 45"/>
                <a:gd name="T19" fmla="*/ 69 h 107"/>
                <a:gd name="T20" fmla="*/ 6 w 45"/>
                <a:gd name="T21" fmla="*/ 80 h 107"/>
                <a:gd name="T22" fmla="*/ 6 w 45"/>
                <a:gd name="T23" fmla="*/ 95 h 107"/>
                <a:gd name="T24" fmla="*/ 11 w 45"/>
                <a:gd name="T25" fmla="*/ 107 h 107"/>
                <a:gd name="T26" fmla="*/ 40 w 45"/>
                <a:gd name="T27" fmla="*/ 107 h 107"/>
                <a:gd name="T28" fmla="*/ 45 w 45"/>
                <a:gd name="T29" fmla="*/ 95 h 107"/>
                <a:gd name="T30" fmla="*/ 45 w 45"/>
                <a:gd name="T31" fmla="*/ 69 h 107"/>
                <a:gd name="T32" fmla="*/ 45 w 45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40" y="107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6705" y="8598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35 w 46"/>
                <a:gd name="T9" fmla="*/ 15 h 122"/>
                <a:gd name="T10" fmla="*/ 35 w 46"/>
                <a:gd name="T11" fmla="*/ 0 h 122"/>
                <a:gd name="T12" fmla="*/ 11 w 46"/>
                <a:gd name="T13" fmla="*/ 0 h 122"/>
                <a:gd name="T14" fmla="*/ 11 w 46"/>
                <a:gd name="T15" fmla="*/ 15 h 122"/>
                <a:gd name="T16" fmla="*/ 6 w 46"/>
                <a:gd name="T17" fmla="*/ 15 h 122"/>
                <a:gd name="T18" fmla="*/ 6 w 46"/>
                <a:gd name="T19" fmla="*/ 27 h 122"/>
                <a:gd name="T20" fmla="*/ 0 w 46"/>
                <a:gd name="T21" fmla="*/ 27 h 122"/>
                <a:gd name="T22" fmla="*/ 0 w 46"/>
                <a:gd name="T23" fmla="*/ 95 h 122"/>
                <a:gd name="T24" fmla="*/ 6 w 46"/>
                <a:gd name="T25" fmla="*/ 95 h 122"/>
                <a:gd name="T26" fmla="*/ 6 w 46"/>
                <a:gd name="T27" fmla="*/ 107 h 122"/>
                <a:gd name="T28" fmla="*/ 11 w 46"/>
                <a:gd name="T29" fmla="*/ 107 h 122"/>
                <a:gd name="T30" fmla="*/ 18 w 46"/>
                <a:gd name="T31" fmla="*/ 122 h 122"/>
                <a:gd name="T32" fmla="*/ 29 w 46"/>
                <a:gd name="T33" fmla="*/ 122 h 122"/>
                <a:gd name="T34" fmla="*/ 35 w 46"/>
                <a:gd name="T35" fmla="*/ 107 h 122"/>
                <a:gd name="T36" fmla="*/ 40 w 46"/>
                <a:gd name="T37" fmla="*/ 107 h 122"/>
                <a:gd name="T38" fmla="*/ 40 w 46"/>
                <a:gd name="T39" fmla="*/ 95 h 122"/>
                <a:gd name="T40" fmla="*/ 46 w 46"/>
                <a:gd name="T41" fmla="*/ 95 h 122"/>
                <a:gd name="T42" fmla="*/ 46 w 46"/>
                <a:gd name="T43" fmla="*/ 69 h 122"/>
                <a:gd name="T44" fmla="*/ 46 w 46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5530" y="9202"/>
              <a:ext cx="71" cy="71"/>
            </a:xfrm>
            <a:custGeom>
              <a:avLst/>
              <a:gdLst>
                <a:gd name="T0" fmla="*/ 46 w 46"/>
                <a:gd name="T1" fmla="*/ 57 h 122"/>
                <a:gd name="T2" fmla="*/ 46 w 46"/>
                <a:gd name="T3" fmla="*/ 42 h 122"/>
                <a:gd name="T4" fmla="*/ 40 w 46"/>
                <a:gd name="T5" fmla="*/ 27 h 122"/>
                <a:gd name="T6" fmla="*/ 40 w 46"/>
                <a:gd name="T7" fmla="*/ 16 h 122"/>
                <a:gd name="T8" fmla="*/ 35 w 46"/>
                <a:gd name="T9" fmla="*/ 16 h 122"/>
                <a:gd name="T10" fmla="*/ 35 w 46"/>
                <a:gd name="T11" fmla="*/ 0 h 122"/>
                <a:gd name="T12" fmla="*/ 11 w 46"/>
                <a:gd name="T13" fmla="*/ 0 h 122"/>
                <a:gd name="T14" fmla="*/ 11 w 46"/>
                <a:gd name="T15" fmla="*/ 16 h 122"/>
                <a:gd name="T16" fmla="*/ 6 w 46"/>
                <a:gd name="T17" fmla="*/ 16 h 122"/>
                <a:gd name="T18" fmla="*/ 6 w 46"/>
                <a:gd name="T19" fmla="*/ 27 h 122"/>
                <a:gd name="T20" fmla="*/ 0 w 46"/>
                <a:gd name="T21" fmla="*/ 27 h 122"/>
                <a:gd name="T22" fmla="*/ 0 w 46"/>
                <a:gd name="T23" fmla="*/ 95 h 122"/>
                <a:gd name="T24" fmla="*/ 6 w 46"/>
                <a:gd name="T25" fmla="*/ 95 h 122"/>
                <a:gd name="T26" fmla="*/ 6 w 46"/>
                <a:gd name="T27" fmla="*/ 111 h 122"/>
                <a:gd name="T28" fmla="*/ 11 w 46"/>
                <a:gd name="T29" fmla="*/ 111 h 122"/>
                <a:gd name="T30" fmla="*/ 17 w 46"/>
                <a:gd name="T31" fmla="*/ 122 h 122"/>
                <a:gd name="T32" fmla="*/ 29 w 46"/>
                <a:gd name="T33" fmla="*/ 122 h 122"/>
                <a:gd name="T34" fmla="*/ 35 w 46"/>
                <a:gd name="T35" fmla="*/ 111 h 122"/>
                <a:gd name="T36" fmla="*/ 40 w 46"/>
                <a:gd name="T37" fmla="*/ 111 h 122"/>
                <a:gd name="T38" fmla="*/ 40 w 46"/>
                <a:gd name="T39" fmla="*/ 95 h 122"/>
                <a:gd name="T40" fmla="*/ 46 w 46"/>
                <a:gd name="T41" fmla="*/ 84 h 122"/>
                <a:gd name="T42" fmla="*/ 46 w 46"/>
                <a:gd name="T43" fmla="*/ 69 h 122"/>
                <a:gd name="T44" fmla="*/ 46 w 46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22">
                  <a:moveTo>
                    <a:pt x="46" y="57"/>
                  </a:moveTo>
                  <a:lnTo>
                    <a:pt x="46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1"/>
                  </a:lnTo>
                  <a:lnTo>
                    <a:pt x="11" y="111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35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46" y="69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6455" y="8990"/>
              <a:ext cx="71" cy="71"/>
            </a:xfrm>
            <a:custGeom>
              <a:avLst/>
              <a:gdLst>
                <a:gd name="T0" fmla="*/ 46 w 46"/>
                <a:gd name="T1" fmla="*/ 53 h 117"/>
                <a:gd name="T2" fmla="*/ 46 w 46"/>
                <a:gd name="T3" fmla="*/ 26 h 117"/>
                <a:gd name="T4" fmla="*/ 40 w 46"/>
                <a:gd name="T5" fmla="*/ 26 h 117"/>
                <a:gd name="T6" fmla="*/ 40 w 46"/>
                <a:gd name="T7" fmla="*/ 11 h 117"/>
                <a:gd name="T8" fmla="*/ 35 w 46"/>
                <a:gd name="T9" fmla="*/ 11 h 117"/>
                <a:gd name="T10" fmla="*/ 35 w 46"/>
                <a:gd name="T11" fmla="*/ 0 h 117"/>
                <a:gd name="T12" fmla="*/ 17 w 46"/>
                <a:gd name="T13" fmla="*/ 0 h 117"/>
                <a:gd name="T14" fmla="*/ 13 w 46"/>
                <a:gd name="T15" fmla="*/ 11 h 117"/>
                <a:gd name="T16" fmla="*/ 6 w 46"/>
                <a:gd name="T17" fmla="*/ 26 h 117"/>
                <a:gd name="T18" fmla="*/ 0 w 46"/>
                <a:gd name="T19" fmla="*/ 38 h 117"/>
                <a:gd name="T20" fmla="*/ 0 w 46"/>
                <a:gd name="T21" fmla="*/ 79 h 117"/>
                <a:gd name="T22" fmla="*/ 6 w 46"/>
                <a:gd name="T23" fmla="*/ 91 h 117"/>
                <a:gd name="T24" fmla="*/ 13 w 46"/>
                <a:gd name="T25" fmla="*/ 106 h 117"/>
                <a:gd name="T26" fmla="*/ 17 w 46"/>
                <a:gd name="T27" fmla="*/ 106 h 117"/>
                <a:gd name="T28" fmla="*/ 17 w 46"/>
                <a:gd name="T29" fmla="*/ 117 h 117"/>
                <a:gd name="T30" fmla="*/ 29 w 46"/>
                <a:gd name="T31" fmla="*/ 117 h 117"/>
                <a:gd name="T32" fmla="*/ 35 w 46"/>
                <a:gd name="T33" fmla="*/ 106 h 117"/>
                <a:gd name="T34" fmla="*/ 40 w 46"/>
                <a:gd name="T35" fmla="*/ 106 h 117"/>
                <a:gd name="T36" fmla="*/ 40 w 46"/>
                <a:gd name="T37" fmla="*/ 91 h 117"/>
                <a:gd name="T38" fmla="*/ 46 w 46"/>
                <a:gd name="T39" fmla="*/ 91 h 117"/>
                <a:gd name="T40" fmla="*/ 46 w 46"/>
                <a:gd name="T41" fmla="*/ 64 h 117"/>
                <a:gd name="T42" fmla="*/ 46 w 46"/>
                <a:gd name="T43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7">
                  <a:moveTo>
                    <a:pt x="46" y="53"/>
                  </a:moveTo>
                  <a:lnTo>
                    <a:pt x="46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3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" y="91"/>
                  </a:lnTo>
                  <a:lnTo>
                    <a:pt x="13" y="106"/>
                  </a:lnTo>
                  <a:lnTo>
                    <a:pt x="17" y="106"/>
                  </a:lnTo>
                  <a:lnTo>
                    <a:pt x="17" y="117"/>
                  </a:lnTo>
                  <a:lnTo>
                    <a:pt x="29" y="117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5366" y="9286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5 w 45"/>
                <a:gd name="T3" fmla="*/ 27 h 118"/>
                <a:gd name="T4" fmla="*/ 39 w 45"/>
                <a:gd name="T5" fmla="*/ 27 h 118"/>
                <a:gd name="T6" fmla="*/ 39 w 45"/>
                <a:gd name="T7" fmla="*/ 11 h 118"/>
                <a:gd name="T8" fmla="*/ 34 w 45"/>
                <a:gd name="T9" fmla="*/ 11 h 118"/>
                <a:gd name="T10" fmla="*/ 27 w 45"/>
                <a:gd name="T11" fmla="*/ 0 h 118"/>
                <a:gd name="T12" fmla="*/ 16 w 45"/>
                <a:gd name="T13" fmla="*/ 0 h 118"/>
                <a:gd name="T14" fmla="*/ 11 w 45"/>
                <a:gd name="T15" fmla="*/ 11 h 118"/>
                <a:gd name="T16" fmla="*/ 5 w 45"/>
                <a:gd name="T17" fmla="*/ 11 h 118"/>
                <a:gd name="T18" fmla="*/ 5 w 45"/>
                <a:gd name="T19" fmla="*/ 27 h 118"/>
                <a:gd name="T20" fmla="*/ 0 w 45"/>
                <a:gd name="T21" fmla="*/ 27 h 118"/>
                <a:gd name="T22" fmla="*/ 0 w 45"/>
                <a:gd name="T23" fmla="*/ 91 h 118"/>
                <a:gd name="T24" fmla="*/ 5 w 45"/>
                <a:gd name="T25" fmla="*/ 91 h 118"/>
                <a:gd name="T26" fmla="*/ 5 w 45"/>
                <a:gd name="T27" fmla="*/ 106 h 118"/>
                <a:gd name="T28" fmla="*/ 11 w 45"/>
                <a:gd name="T29" fmla="*/ 106 h 118"/>
                <a:gd name="T30" fmla="*/ 11 w 45"/>
                <a:gd name="T31" fmla="*/ 118 h 118"/>
                <a:gd name="T32" fmla="*/ 34 w 45"/>
                <a:gd name="T33" fmla="*/ 118 h 118"/>
                <a:gd name="T34" fmla="*/ 34 w 45"/>
                <a:gd name="T35" fmla="*/ 106 h 118"/>
                <a:gd name="T36" fmla="*/ 39 w 45"/>
                <a:gd name="T37" fmla="*/ 106 h 118"/>
                <a:gd name="T38" fmla="*/ 39 w 45"/>
                <a:gd name="T39" fmla="*/ 91 h 118"/>
                <a:gd name="T40" fmla="*/ 45 w 45"/>
                <a:gd name="T41" fmla="*/ 91 h 118"/>
                <a:gd name="T42" fmla="*/ 45 w 45"/>
                <a:gd name="T43" fmla="*/ 80 h 118"/>
                <a:gd name="T44" fmla="*/ 45 w 45"/>
                <a:gd name="T45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1" y="118"/>
                  </a:lnTo>
                  <a:lnTo>
                    <a:pt x="34" y="118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1"/>
                  </a:lnTo>
                  <a:lnTo>
                    <a:pt x="45" y="91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6814" y="8195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38 h 122"/>
                <a:gd name="T4" fmla="*/ 38 w 45"/>
                <a:gd name="T5" fmla="*/ 27 h 122"/>
                <a:gd name="T6" fmla="*/ 38 w 45"/>
                <a:gd name="T7" fmla="*/ 12 h 122"/>
                <a:gd name="T8" fmla="*/ 34 w 45"/>
                <a:gd name="T9" fmla="*/ 12 h 122"/>
                <a:gd name="T10" fmla="*/ 27 w 45"/>
                <a:gd name="T11" fmla="*/ 0 h 122"/>
                <a:gd name="T12" fmla="*/ 11 w 45"/>
                <a:gd name="T13" fmla="*/ 0 h 122"/>
                <a:gd name="T14" fmla="*/ 11 w 45"/>
                <a:gd name="T15" fmla="*/ 12 h 122"/>
                <a:gd name="T16" fmla="*/ 5 w 45"/>
                <a:gd name="T17" fmla="*/ 12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7 h 122"/>
                <a:gd name="T28" fmla="*/ 11 w 45"/>
                <a:gd name="T29" fmla="*/ 107 h 122"/>
                <a:gd name="T30" fmla="*/ 16 w 45"/>
                <a:gd name="T31" fmla="*/ 122 h 122"/>
                <a:gd name="T32" fmla="*/ 27 w 45"/>
                <a:gd name="T33" fmla="*/ 122 h 122"/>
                <a:gd name="T34" fmla="*/ 27 w 45"/>
                <a:gd name="T35" fmla="*/ 107 h 122"/>
                <a:gd name="T36" fmla="*/ 38 w 45"/>
                <a:gd name="T37" fmla="*/ 107 h 122"/>
                <a:gd name="T38" fmla="*/ 38 w 45"/>
                <a:gd name="T39" fmla="*/ 95 h 122"/>
                <a:gd name="T40" fmla="*/ 45 w 45"/>
                <a:gd name="T41" fmla="*/ 80 h 122"/>
                <a:gd name="T42" fmla="*/ 45 w 45"/>
                <a:gd name="T43" fmla="*/ 65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38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6508" y="8936"/>
              <a:ext cx="71" cy="71"/>
            </a:xfrm>
            <a:custGeom>
              <a:avLst/>
              <a:gdLst>
                <a:gd name="T0" fmla="*/ 45 w 45"/>
                <a:gd name="T1" fmla="*/ 54 h 118"/>
                <a:gd name="T2" fmla="*/ 45 w 45"/>
                <a:gd name="T3" fmla="*/ 38 h 118"/>
                <a:gd name="T4" fmla="*/ 38 w 45"/>
                <a:gd name="T5" fmla="*/ 27 h 118"/>
                <a:gd name="T6" fmla="*/ 38 w 45"/>
                <a:gd name="T7" fmla="*/ 12 h 118"/>
                <a:gd name="T8" fmla="*/ 33 w 45"/>
                <a:gd name="T9" fmla="*/ 12 h 118"/>
                <a:gd name="T10" fmla="*/ 27 w 45"/>
                <a:gd name="T11" fmla="*/ 0 h 118"/>
                <a:gd name="T12" fmla="*/ 11 w 45"/>
                <a:gd name="T13" fmla="*/ 0 h 118"/>
                <a:gd name="T14" fmla="*/ 11 w 45"/>
                <a:gd name="T15" fmla="*/ 12 h 118"/>
                <a:gd name="T16" fmla="*/ 5 w 45"/>
                <a:gd name="T17" fmla="*/ 12 h 118"/>
                <a:gd name="T18" fmla="*/ 5 w 45"/>
                <a:gd name="T19" fmla="*/ 27 h 118"/>
                <a:gd name="T20" fmla="*/ 0 w 45"/>
                <a:gd name="T21" fmla="*/ 27 h 118"/>
                <a:gd name="T22" fmla="*/ 0 w 45"/>
                <a:gd name="T23" fmla="*/ 92 h 118"/>
                <a:gd name="T24" fmla="*/ 5 w 45"/>
                <a:gd name="T25" fmla="*/ 92 h 118"/>
                <a:gd name="T26" fmla="*/ 5 w 45"/>
                <a:gd name="T27" fmla="*/ 107 h 118"/>
                <a:gd name="T28" fmla="*/ 11 w 45"/>
                <a:gd name="T29" fmla="*/ 107 h 118"/>
                <a:gd name="T30" fmla="*/ 11 w 45"/>
                <a:gd name="T31" fmla="*/ 118 h 118"/>
                <a:gd name="T32" fmla="*/ 27 w 45"/>
                <a:gd name="T33" fmla="*/ 118 h 118"/>
                <a:gd name="T34" fmla="*/ 33 w 45"/>
                <a:gd name="T35" fmla="*/ 107 h 118"/>
                <a:gd name="T36" fmla="*/ 38 w 45"/>
                <a:gd name="T37" fmla="*/ 107 h 118"/>
                <a:gd name="T38" fmla="*/ 38 w 45"/>
                <a:gd name="T39" fmla="*/ 92 h 118"/>
                <a:gd name="T40" fmla="*/ 45 w 45"/>
                <a:gd name="T41" fmla="*/ 80 h 118"/>
                <a:gd name="T42" fmla="*/ 45 w 45"/>
                <a:gd name="T43" fmla="*/ 65 h 118"/>
                <a:gd name="T44" fmla="*/ 45 w 45"/>
                <a:gd name="T45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8">
                  <a:moveTo>
                    <a:pt x="45" y="54"/>
                  </a:moveTo>
                  <a:lnTo>
                    <a:pt x="45" y="38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2"/>
                  </a:lnTo>
                  <a:lnTo>
                    <a:pt x="5" y="92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1" y="118"/>
                  </a:lnTo>
                  <a:lnTo>
                    <a:pt x="27" y="118"/>
                  </a:lnTo>
                  <a:lnTo>
                    <a:pt x="33" y="107"/>
                  </a:lnTo>
                  <a:lnTo>
                    <a:pt x="38" y="107"/>
                  </a:lnTo>
                  <a:lnTo>
                    <a:pt x="38" y="92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6734" y="8165"/>
              <a:ext cx="71" cy="71"/>
            </a:xfrm>
            <a:custGeom>
              <a:avLst/>
              <a:gdLst>
                <a:gd name="T0" fmla="*/ 46 w 46"/>
                <a:gd name="T1" fmla="*/ 57 h 110"/>
                <a:gd name="T2" fmla="*/ 46 w 46"/>
                <a:gd name="T3" fmla="*/ 30 h 110"/>
                <a:gd name="T4" fmla="*/ 40 w 46"/>
                <a:gd name="T5" fmla="*/ 15 h 110"/>
                <a:gd name="T6" fmla="*/ 33 w 46"/>
                <a:gd name="T7" fmla="*/ 15 h 110"/>
                <a:gd name="T8" fmla="*/ 33 w 46"/>
                <a:gd name="T9" fmla="*/ 0 h 110"/>
                <a:gd name="T10" fmla="*/ 17 w 46"/>
                <a:gd name="T11" fmla="*/ 0 h 110"/>
                <a:gd name="T12" fmla="*/ 11 w 46"/>
                <a:gd name="T13" fmla="*/ 15 h 110"/>
                <a:gd name="T14" fmla="*/ 6 w 46"/>
                <a:gd name="T15" fmla="*/ 15 h 110"/>
                <a:gd name="T16" fmla="*/ 6 w 46"/>
                <a:gd name="T17" fmla="*/ 30 h 110"/>
                <a:gd name="T18" fmla="*/ 0 w 46"/>
                <a:gd name="T19" fmla="*/ 42 h 110"/>
                <a:gd name="T20" fmla="*/ 0 w 46"/>
                <a:gd name="T21" fmla="*/ 84 h 110"/>
                <a:gd name="T22" fmla="*/ 6 w 46"/>
                <a:gd name="T23" fmla="*/ 84 h 110"/>
                <a:gd name="T24" fmla="*/ 6 w 46"/>
                <a:gd name="T25" fmla="*/ 95 h 110"/>
                <a:gd name="T26" fmla="*/ 11 w 46"/>
                <a:gd name="T27" fmla="*/ 110 h 110"/>
                <a:gd name="T28" fmla="*/ 40 w 46"/>
                <a:gd name="T29" fmla="*/ 110 h 110"/>
                <a:gd name="T30" fmla="*/ 40 w 46"/>
                <a:gd name="T31" fmla="*/ 95 h 110"/>
                <a:gd name="T32" fmla="*/ 46 w 46"/>
                <a:gd name="T33" fmla="*/ 84 h 110"/>
                <a:gd name="T34" fmla="*/ 46 w 46"/>
                <a:gd name="T35" fmla="*/ 68 h 110"/>
                <a:gd name="T36" fmla="*/ 46 w 46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10">
                  <a:moveTo>
                    <a:pt x="46" y="57"/>
                  </a:moveTo>
                  <a:lnTo>
                    <a:pt x="46" y="30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46" y="6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6700" y="7857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27 h 107"/>
                <a:gd name="T6" fmla="*/ 40 w 45"/>
                <a:gd name="T7" fmla="*/ 16 h 107"/>
                <a:gd name="T8" fmla="*/ 34 w 45"/>
                <a:gd name="T9" fmla="*/ 0 h 107"/>
                <a:gd name="T10" fmla="*/ 11 w 45"/>
                <a:gd name="T11" fmla="*/ 0 h 107"/>
                <a:gd name="T12" fmla="*/ 5 w 45"/>
                <a:gd name="T13" fmla="*/ 16 h 107"/>
                <a:gd name="T14" fmla="*/ 0 w 45"/>
                <a:gd name="T15" fmla="*/ 27 h 107"/>
                <a:gd name="T16" fmla="*/ 0 w 45"/>
                <a:gd name="T17" fmla="*/ 80 h 107"/>
                <a:gd name="T18" fmla="*/ 5 w 45"/>
                <a:gd name="T19" fmla="*/ 95 h 107"/>
                <a:gd name="T20" fmla="*/ 11 w 45"/>
                <a:gd name="T21" fmla="*/ 107 h 107"/>
                <a:gd name="T22" fmla="*/ 34 w 45"/>
                <a:gd name="T23" fmla="*/ 107 h 107"/>
                <a:gd name="T24" fmla="*/ 40 w 45"/>
                <a:gd name="T25" fmla="*/ 95 h 107"/>
                <a:gd name="T26" fmla="*/ 40 w 45"/>
                <a:gd name="T27" fmla="*/ 80 h 107"/>
                <a:gd name="T28" fmla="*/ 45 w 45"/>
                <a:gd name="T29" fmla="*/ 80 h 107"/>
                <a:gd name="T30" fmla="*/ 45 w 45"/>
                <a:gd name="T31" fmla="*/ 69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5451" y="9609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11 h 106"/>
                <a:gd name="T4" fmla="*/ 40 w 45"/>
                <a:gd name="T5" fmla="*/ 11 h 106"/>
                <a:gd name="T6" fmla="*/ 40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7 w 45"/>
                <a:gd name="T13" fmla="*/ 11 h 106"/>
                <a:gd name="T14" fmla="*/ 7 w 45"/>
                <a:gd name="T15" fmla="*/ 38 h 106"/>
                <a:gd name="T16" fmla="*/ 0 w 45"/>
                <a:gd name="T17" fmla="*/ 38 h 106"/>
                <a:gd name="T18" fmla="*/ 0 w 45"/>
                <a:gd name="T19" fmla="*/ 65 h 106"/>
                <a:gd name="T20" fmla="*/ 7 w 45"/>
                <a:gd name="T21" fmla="*/ 80 h 106"/>
                <a:gd name="T22" fmla="*/ 7 w 45"/>
                <a:gd name="T23" fmla="*/ 91 h 106"/>
                <a:gd name="T24" fmla="*/ 11 w 45"/>
                <a:gd name="T25" fmla="*/ 91 h 106"/>
                <a:gd name="T26" fmla="*/ 11 w 45"/>
                <a:gd name="T27" fmla="*/ 106 h 106"/>
                <a:gd name="T28" fmla="*/ 40 w 45"/>
                <a:gd name="T29" fmla="*/ 106 h 106"/>
                <a:gd name="T30" fmla="*/ 40 w 45"/>
                <a:gd name="T31" fmla="*/ 91 h 106"/>
                <a:gd name="T32" fmla="*/ 45 w 45"/>
                <a:gd name="T33" fmla="*/ 91 h 106"/>
                <a:gd name="T34" fmla="*/ 45 w 45"/>
                <a:gd name="T35" fmla="*/ 65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65"/>
                  </a:lnTo>
                  <a:lnTo>
                    <a:pt x="7" y="80"/>
                  </a:lnTo>
                  <a:lnTo>
                    <a:pt x="7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6387" y="872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1 w 45"/>
                <a:gd name="T5" fmla="*/ 26 h 106"/>
                <a:gd name="T6" fmla="*/ 41 w 45"/>
                <a:gd name="T7" fmla="*/ 11 h 106"/>
                <a:gd name="T8" fmla="*/ 34 w 45"/>
                <a:gd name="T9" fmla="*/ 0 h 106"/>
                <a:gd name="T10" fmla="*/ 12 w 45"/>
                <a:gd name="T11" fmla="*/ 0 h 106"/>
                <a:gd name="T12" fmla="*/ 7 w 45"/>
                <a:gd name="T13" fmla="*/ 11 h 106"/>
                <a:gd name="T14" fmla="*/ 0 w 45"/>
                <a:gd name="T15" fmla="*/ 26 h 106"/>
                <a:gd name="T16" fmla="*/ 0 w 45"/>
                <a:gd name="T17" fmla="*/ 80 h 106"/>
                <a:gd name="T18" fmla="*/ 7 w 45"/>
                <a:gd name="T19" fmla="*/ 91 h 106"/>
                <a:gd name="T20" fmla="*/ 12 w 45"/>
                <a:gd name="T21" fmla="*/ 106 h 106"/>
                <a:gd name="T22" fmla="*/ 34 w 45"/>
                <a:gd name="T23" fmla="*/ 106 h 106"/>
                <a:gd name="T24" fmla="*/ 41 w 45"/>
                <a:gd name="T25" fmla="*/ 91 h 106"/>
                <a:gd name="T26" fmla="*/ 41 w 45"/>
                <a:gd name="T27" fmla="*/ 80 h 106"/>
                <a:gd name="T28" fmla="*/ 45 w 45"/>
                <a:gd name="T29" fmla="*/ 80 h 106"/>
                <a:gd name="T30" fmla="*/ 45 w 45"/>
                <a:gd name="T31" fmla="*/ 64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1" y="26"/>
                  </a:lnTo>
                  <a:lnTo>
                    <a:pt x="41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7" y="91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41" y="91"/>
                  </a:lnTo>
                  <a:lnTo>
                    <a:pt x="41" y="80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5581" y="9366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38 h 121"/>
                <a:gd name="T4" fmla="*/ 40 w 47"/>
                <a:gd name="T5" fmla="*/ 26 h 121"/>
                <a:gd name="T6" fmla="*/ 35 w 47"/>
                <a:gd name="T7" fmla="*/ 11 h 121"/>
                <a:gd name="T8" fmla="*/ 29 w 47"/>
                <a:gd name="T9" fmla="*/ 11 h 121"/>
                <a:gd name="T10" fmla="*/ 29 w 47"/>
                <a:gd name="T11" fmla="*/ 0 h 121"/>
                <a:gd name="T12" fmla="*/ 18 w 47"/>
                <a:gd name="T13" fmla="*/ 0 h 121"/>
                <a:gd name="T14" fmla="*/ 13 w 47"/>
                <a:gd name="T15" fmla="*/ 11 h 121"/>
                <a:gd name="T16" fmla="*/ 6 w 47"/>
                <a:gd name="T17" fmla="*/ 11 h 121"/>
                <a:gd name="T18" fmla="*/ 6 w 47"/>
                <a:gd name="T19" fmla="*/ 26 h 121"/>
                <a:gd name="T20" fmla="*/ 0 w 47"/>
                <a:gd name="T21" fmla="*/ 26 h 121"/>
                <a:gd name="T22" fmla="*/ 0 w 47"/>
                <a:gd name="T23" fmla="*/ 91 h 121"/>
                <a:gd name="T24" fmla="*/ 6 w 47"/>
                <a:gd name="T25" fmla="*/ 106 h 121"/>
                <a:gd name="T26" fmla="*/ 13 w 47"/>
                <a:gd name="T27" fmla="*/ 106 h 121"/>
                <a:gd name="T28" fmla="*/ 13 w 47"/>
                <a:gd name="T29" fmla="*/ 121 h 121"/>
                <a:gd name="T30" fmla="*/ 29 w 47"/>
                <a:gd name="T31" fmla="*/ 121 h 121"/>
                <a:gd name="T32" fmla="*/ 35 w 47"/>
                <a:gd name="T33" fmla="*/ 106 h 121"/>
                <a:gd name="T34" fmla="*/ 40 w 47"/>
                <a:gd name="T35" fmla="*/ 106 h 121"/>
                <a:gd name="T36" fmla="*/ 40 w 47"/>
                <a:gd name="T37" fmla="*/ 91 h 121"/>
                <a:gd name="T38" fmla="*/ 47 w 47"/>
                <a:gd name="T39" fmla="*/ 80 h 121"/>
                <a:gd name="T40" fmla="*/ 47 w 47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38"/>
                  </a:lnTo>
                  <a:lnTo>
                    <a:pt x="40" y="26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6" y="106"/>
                  </a:lnTo>
                  <a:lnTo>
                    <a:pt x="13" y="106"/>
                  </a:lnTo>
                  <a:lnTo>
                    <a:pt x="13" y="121"/>
                  </a:lnTo>
                  <a:lnTo>
                    <a:pt x="29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45" y="6645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42 h 107"/>
                <a:gd name="T4" fmla="*/ 40 w 45"/>
                <a:gd name="T5" fmla="*/ 27 h 107"/>
                <a:gd name="T6" fmla="*/ 40 w 45"/>
                <a:gd name="T7" fmla="*/ 15 h 107"/>
                <a:gd name="T8" fmla="*/ 34 w 45"/>
                <a:gd name="T9" fmla="*/ 15 h 107"/>
                <a:gd name="T10" fmla="*/ 34 w 45"/>
                <a:gd name="T11" fmla="*/ 0 h 107"/>
                <a:gd name="T12" fmla="*/ 5 w 45"/>
                <a:gd name="T13" fmla="*/ 0 h 107"/>
                <a:gd name="T14" fmla="*/ 5 w 45"/>
                <a:gd name="T15" fmla="*/ 15 h 107"/>
                <a:gd name="T16" fmla="*/ 0 w 45"/>
                <a:gd name="T17" fmla="*/ 15 h 107"/>
                <a:gd name="T18" fmla="*/ 0 w 45"/>
                <a:gd name="T19" fmla="*/ 95 h 107"/>
                <a:gd name="T20" fmla="*/ 5 w 45"/>
                <a:gd name="T21" fmla="*/ 95 h 107"/>
                <a:gd name="T22" fmla="*/ 5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9 h 107"/>
                <a:gd name="T34" fmla="*/ 45 w 45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7114" y="8165"/>
              <a:ext cx="71" cy="71"/>
            </a:xfrm>
            <a:custGeom>
              <a:avLst/>
              <a:gdLst>
                <a:gd name="T0" fmla="*/ 46 w 46"/>
                <a:gd name="T1" fmla="*/ 68 h 125"/>
                <a:gd name="T2" fmla="*/ 46 w 46"/>
                <a:gd name="T3" fmla="*/ 30 h 125"/>
                <a:gd name="T4" fmla="*/ 40 w 46"/>
                <a:gd name="T5" fmla="*/ 15 h 125"/>
                <a:gd name="T6" fmla="*/ 29 w 46"/>
                <a:gd name="T7" fmla="*/ 15 h 125"/>
                <a:gd name="T8" fmla="*/ 29 w 46"/>
                <a:gd name="T9" fmla="*/ 0 h 125"/>
                <a:gd name="T10" fmla="*/ 22 w 46"/>
                <a:gd name="T11" fmla="*/ 15 h 125"/>
                <a:gd name="T12" fmla="*/ 11 w 46"/>
                <a:gd name="T13" fmla="*/ 15 h 125"/>
                <a:gd name="T14" fmla="*/ 6 w 46"/>
                <a:gd name="T15" fmla="*/ 30 h 125"/>
                <a:gd name="T16" fmla="*/ 6 w 46"/>
                <a:gd name="T17" fmla="*/ 42 h 125"/>
                <a:gd name="T18" fmla="*/ 0 w 46"/>
                <a:gd name="T19" fmla="*/ 57 h 125"/>
                <a:gd name="T20" fmla="*/ 0 w 46"/>
                <a:gd name="T21" fmla="*/ 84 h 125"/>
                <a:gd name="T22" fmla="*/ 6 w 46"/>
                <a:gd name="T23" fmla="*/ 84 h 125"/>
                <a:gd name="T24" fmla="*/ 6 w 46"/>
                <a:gd name="T25" fmla="*/ 110 h 125"/>
                <a:gd name="T26" fmla="*/ 11 w 46"/>
                <a:gd name="T27" fmla="*/ 110 h 125"/>
                <a:gd name="T28" fmla="*/ 17 w 46"/>
                <a:gd name="T29" fmla="*/ 125 h 125"/>
                <a:gd name="T30" fmla="*/ 35 w 46"/>
                <a:gd name="T31" fmla="*/ 125 h 125"/>
                <a:gd name="T32" fmla="*/ 40 w 46"/>
                <a:gd name="T33" fmla="*/ 110 h 125"/>
                <a:gd name="T34" fmla="*/ 46 w 46"/>
                <a:gd name="T35" fmla="*/ 110 h 125"/>
                <a:gd name="T36" fmla="*/ 46 w 46"/>
                <a:gd name="T37" fmla="*/ 84 h 125"/>
                <a:gd name="T38" fmla="*/ 46 w 46"/>
                <a:gd name="T3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5">
                  <a:moveTo>
                    <a:pt x="46" y="68"/>
                  </a:moveTo>
                  <a:lnTo>
                    <a:pt x="46" y="30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22" y="15"/>
                  </a:lnTo>
                  <a:lnTo>
                    <a:pt x="11" y="15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7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7" y="125"/>
                  </a:lnTo>
                  <a:lnTo>
                    <a:pt x="35" y="125"/>
                  </a:lnTo>
                  <a:lnTo>
                    <a:pt x="40" y="110"/>
                  </a:lnTo>
                  <a:lnTo>
                    <a:pt x="46" y="110"/>
                  </a:lnTo>
                  <a:lnTo>
                    <a:pt x="46" y="84"/>
                  </a:lnTo>
                  <a:lnTo>
                    <a:pt x="46" y="6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7290" y="7747"/>
              <a:ext cx="71" cy="71"/>
            </a:xfrm>
            <a:custGeom>
              <a:avLst/>
              <a:gdLst>
                <a:gd name="T0" fmla="*/ 47 w 47"/>
                <a:gd name="T1" fmla="*/ 57 h 110"/>
                <a:gd name="T2" fmla="*/ 47 w 47"/>
                <a:gd name="T3" fmla="*/ 15 h 110"/>
                <a:gd name="T4" fmla="*/ 40 w 47"/>
                <a:gd name="T5" fmla="*/ 15 h 110"/>
                <a:gd name="T6" fmla="*/ 40 w 47"/>
                <a:gd name="T7" fmla="*/ 0 h 110"/>
                <a:gd name="T8" fmla="*/ 11 w 47"/>
                <a:gd name="T9" fmla="*/ 0 h 110"/>
                <a:gd name="T10" fmla="*/ 11 w 47"/>
                <a:gd name="T11" fmla="*/ 15 h 110"/>
                <a:gd name="T12" fmla="*/ 7 w 47"/>
                <a:gd name="T13" fmla="*/ 15 h 110"/>
                <a:gd name="T14" fmla="*/ 7 w 47"/>
                <a:gd name="T15" fmla="*/ 31 h 110"/>
                <a:gd name="T16" fmla="*/ 0 w 47"/>
                <a:gd name="T17" fmla="*/ 42 h 110"/>
                <a:gd name="T18" fmla="*/ 0 w 47"/>
                <a:gd name="T19" fmla="*/ 69 h 110"/>
                <a:gd name="T20" fmla="*/ 7 w 47"/>
                <a:gd name="T21" fmla="*/ 69 h 110"/>
                <a:gd name="T22" fmla="*/ 7 w 47"/>
                <a:gd name="T23" fmla="*/ 95 h 110"/>
                <a:gd name="T24" fmla="*/ 11 w 47"/>
                <a:gd name="T25" fmla="*/ 95 h 110"/>
                <a:gd name="T26" fmla="*/ 11 w 47"/>
                <a:gd name="T27" fmla="*/ 110 h 110"/>
                <a:gd name="T28" fmla="*/ 40 w 47"/>
                <a:gd name="T29" fmla="*/ 110 h 110"/>
                <a:gd name="T30" fmla="*/ 40 w 47"/>
                <a:gd name="T31" fmla="*/ 95 h 110"/>
                <a:gd name="T32" fmla="*/ 47 w 47"/>
                <a:gd name="T33" fmla="*/ 95 h 110"/>
                <a:gd name="T34" fmla="*/ 47 w 47"/>
                <a:gd name="T35" fmla="*/ 69 h 110"/>
                <a:gd name="T36" fmla="*/ 47 w 47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7"/>
                  </a:moveTo>
                  <a:lnTo>
                    <a:pt x="47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1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9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5764" y="9970"/>
              <a:ext cx="71" cy="71"/>
            </a:xfrm>
            <a:custGeom>
              <a:avLst/>
              <a:gdLst>
                <a:gd name="T0" fmla="*/ 45 w 45"/>
                <a:gd name="T1" fmla="*/ 68 h 122"/>
                <a:gd name="T2" fmla="*/ 45 w 45"/>
                <a:gd name="T3" fmla="*/ 27 h 122"/>
                <a:gd name="T4" fmla="*/ 38 w 45"/>
                <a:gd name="T5" fmla="*/ 27 h 122"/>
                <a:gd name="T6" fmla="*/ 38 w 45"/>
                <a:gd name="T7" fmla="*/ 15 h 122"/>
                <a:gd name="T8" fmla="*/ 27 w 45"/>
                <a:gd name="T9" fmla="*/ 15 h 122"/>
                <a:gd name="T10" fmla="*/ 27 w 45"/>
                <a:gd name="T11" fmla="*/ 0 h 122"/>
                <a:gd name="T12" fmla="*/ 16 w 45"/>
                <a:gd name="T13" fmla="*/ 15 h 122"/>
                <a:gd name="T14" fmla="*/ 11 w 45"/>
                <a:gd name="T15" fmla="*/ 15 h 122"/>
                <a:gd name="T16" fmla="*/ 5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5 w 45"/>
                <a:gd name="T23" fmla="*/ 95 h 122"/>
                <a:gd name="T24" fmla="*/ 5 w 45"/>
                <a:gd name="T25" fmla="*/ 106 h 122"/>
                <a:gd name="T26" fmla="*/ 11 w 45"/>
                <a:gd name="T27" fmla="*/ 106 h 122"/>
                <a:gd name="T28" fmla="*/ 16 w 45"/>
                <a:gd name="T29" fmla="*/ 122 h 122"/>
                <a:gd name="T30" fmla="*/ 33 w 45"/>
                <a:gd name="T31" fmla="*/ 122 h 122"/>
                <a:gd name="T32" fmla="*/ 33 w 45"/>
                <a:gd name="T33" fmla="*/ 106 h 122"/>
                <a:gd name="T34" fmla="*/ 38 w 45"/>
                <a:gd name="T35" fmla="*/ 106 h 122"/>
                <a:gd name="T36" fmla="*/ 45 w 45"/>
                <a:gd name="T37" fmla="*/ 95 h 122"/>
                <a:gd name="T38" fmla="*/ 45 w 45"/>
                <a:gd name="T39" fmla="*/ 80 h 122"/>
                <a:gd name="T40" fmla="*/ 45 w 45"/>
                <a:gd name="T41" fmla="*/ 6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68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6461" y="9001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5 h 122"/>
                <a:gd name="T8" fmla="*/ 34 w 47"/>
                <a:gd name="T9" fmla="*/ 15 h 122"/>
                <a:gd name="T10" fmla="*/ 29 w 47"/>
                <a:gd name="T11" fmla="*/ 0 h 122"/>
                <a:gd name="T12" fmla="*/ 18 w 47"/>
                <a:gd name="T13" fmla="*/ 0 h 122"/>
                <a:gd name="T14" fmla="*/ 11 w 47"/>
                <a:gd name="T15" fmla="*/ 15 h 122"/>
                <a:gd name="T16" fmla="*/ 7 w 47"/>
                <a:gd name="T17" fmla="*/ 15 h 122"/>
                <a:gd name="T18" fmla="*/ 7 w 47"/>
                <a:gd name="T19" fmla="*/ 27 h 122"/>
                <a:gd name="T20" fmla="*/ 0 w 47"/>
                <a:gd name="T21" fmla="*/ 27 h 122"/>
                <a:gd name="T22" fmla="*/ 0 w 47"/>
                <a:gd name="T23" fmla="*/ 95 h 122"/>
                <a:gd name="T24" fmla="*/ 7 w 47"/>
                <a:gd name="T25" fmla="*/ 95 h 122"/>
                <a:gd name="T26" fmla="*/ 7 w 47"/>
                <a:gd name="T27" fmla="*/ 106 h 122"/>
                <a:gd name="T28" fmla="*/ 11 w 47"/>
                <a:gd name="T29" fmla="*/ 106 h 122"/>
                <a:gd name="T30" fmla="*/ 11 w 47"/>
                <a:gd name="T31" fmla="*/ 122 h 122"/>
                <a:gd name="T32" fmla="*/ 34 w 47"/>
                <a:gd name="T33" fmla="*/ 122 h 122"/>
                <a:gd name="T34" fmla="*/ 34 w 47"/>
                <a:gd name="T35" fmla="*/ 106 h 122"/>
                <a:gd name="T36" fmla="*/ 40 w 47"/>
                <a:gd name="T37" fmla="*/ 106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80 h 122"/>
                <a:gd name="T44" fmla="*/ 47 w 47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4803" y="9552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40 w 45"/>
                <a:gd name="T5" fmla="*/ 15 h 110"/>
                <a:gd name="T6" fmla="*/ 34 w 45"/>
                <a:gd name="T7" fmla="*/ 0 h 110"/>
                <a:gd name="T8" fmla="*/ 12 w 45"/>
                <a:gd name="T9" fmla="*/ 0 h 110"/>
                <a:gd name="T10" fmla="*/ 12 w 45"/>
                <a:gd name="T11" fmla="*/ 15 h 110"/>
                <a:gd name="T12" fmla="*/ 7 w 45"/>
                <a:gd name="T13" fmla="*/ 15 h 110"/>
                <a:gd name="T14" fmla="*/ 7 w 45"/>
                <a:gd name="T15" fmla="*/ 30 h 110"/>
                <a:gd name="T16" fmla="*/ 0 w 45"/>
                <a:gd name="T17" fmla="*/ 42 h 110"/>
                <a:gd name="T18" fmla="*/ 0 w 45"/>
                <a:gd name="T19" fmla="*/ 84 h 110"/>
                <a:gd name="T20" fmla="*/ 7 w 45"/>
                <a:gd name="T21" fmla="*/ 84 h 110"/>
                <a:gd name="T22" fmla="*/ 7 w 45"/>
                <a:gd name="T23" fmla="*/ 95 h 110"/>
                <a:gd name="T24" fmla="*/ 12 w 45"/>
                <a:gd name="T25" fmla="*/ 110 h 110"/>
                <a:gd name="T26" fmla="*/ 40 w 45"/>
                <a:gd name="T27" fmla="*/ 110 h 110"/>
                <a:gd name="T28" fmla="*/ 40 w 45"/>
                <a:gd name="T29" fmla="*/ 95 h 110"/>
                <a:gd name="T30" fmla="*/ 45 w 45"/>
                <a:gd name="T31" fmla="*/ 84 h 110"/>
                <a:gd name="T32" fmla="*/ 45 w 45"/>
                <a:gd name="T33" fmla="*/ 68 h 110"/>
                <a:gd name="T34" fmla="*/ 45 w 45"/>
                <a:gd name="T3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7" y="95"/>
                  </a:lnTo>
                  <a:lnTo>
                    <a:pt x="12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6973" y="7196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31 h 122"/>
                <a:gd name="T4" fmla="*/ 40 w 45"/>
                <a:gd name="T5" fmla="*/ 31 h 122"/>
                <a:gd name="T6" fmla="*/ 40 w 45"/>
                <a:gd name="T7" fmla="*/ 15 h 122"/>
                <a:gd name="T8" fmla="*/ 27 w 45"/>
                <a:gd name="T9" fmla="*/ 15 h 122"/>
                <a:gd name="T10" fmla="*/ 22 w 45"/>
                <a:gd name="T11" fmla="*/ 0 h 122"/>
                <a:gd name="T12" fmla="*/ 16 w 45"/>
                <a:gd name="T13" fmla="*/ 15 h 122"/>
                <a:gd name="T14" fmla="*/ 5 w 45"/>
                <a:gd name="T15" fmla="*/ 15 h 122"/>
                <a:gd name="T16" fmla="*/ 5 w 45"/>
                <a:gd name="T17" fmla="*/ 31 h 122"/>
                <a:gd name="T18" fmla="*/ 0 w 45"/>
                <a:gd name="T19" fmla="*/ 42 h 122"/>
                <a:gd name="T20" fmla="*/ 0 w 45"/>
                <a:gd name="T21" fmla="*/ 84 h 122"/>
                <a:gd name="T22" fmla="*/ 5 w 45"/>
                <a:gd name="T23" fmla="*/ 95 h 122"/>
                <a:gd name="T24" fmla="*/ 5 w 45"/>
                <a:gd name="T25" fmla="*/ 110 h 122"/>
                <a:gd name="T26" fmla="*/ 11 w 45"/>
                <a:gd name="T27" fmla="*/ 110 h 122"/>
                <a:gd name="T28" fmla="*/ 16 w 45"/>
                <a:gd name="T29" fmla="*/ 122 h 122"/>
                <a:gd name="T30" fmla="*/ 33 w 45"/>
                <a:gd name="T31" fmla="*/ 122 h 122"/>
                <a:gd name="T32" fmla="*/ 33 w 45"/>
                <a:gd name="T33" fmla="*/ 110 h 122"/>
                <a:gd name="T34" fmla="*/ 40 w 45"/>
                <a:gd name="T35" fmla="*/ 110 h 122"/>
                <a:gd name="T36" fmla="*/ 45 w 45"/>
                <a:gd name="T37" fmla="*/ 95 h 122"/>
                <a:gd name="T38" fmla="*/ 45 w 45"/>
                <a:gd name="T39" fmla="*/ 84 h 122"/>
                <a:gd name="T40" fmla="*/ 45 w 45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31"/>
                  </a:lnTo>
                  <a:lnTo>
                    <a:pt x="40" y="31"/>
                  </a:lnTo>
                  <a:lnTo>
                    <a:pt x="40" y="15"/>
                  </a:lnTo>
                  <a:lnTo>
                    <a:pt x="27" y="15"/>
                  </a:lnTo>
                  <a:lnTo>
                    <a:pt x="22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31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10"/>
                  </a:lnTo>
                  <a:lnTo>
                    <a:pt x="40" y="110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5156" y="10133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40 w 45"/>
                <a:gd name="T5" fmla="*/ 12 h 122"/>
                <a:gd name="T6" fmla="*/ 34 w 45"/>
                <a:gd name="T7" fmla="*/ 12 h 122"/>
                <a:gd name="T8" fmla="*/ 34 w 45"/>
                <a:gd name="T9" fmla="*/ 0 h 122"/>
                <a:gd name="T10" fmla="*/ 16 w 45"/>
                <a:gd name="T11" fmla="*/ 0 h 122"/>
                <a:gd name="T12" fmla="*/ 11 w 45"/>
                <a:gd name="T13" fmla="*/ 12 h 122"/>
                <a:gd name="T14" fmla="*/ 5 w 45"/>
                <a:gd name="T15" fmla="*/ 12 h 122"/>
                <a:gd name="T16" fmla="*/ 5 w 45"/>
                <a:gd name="T17" fmla="*/ 27 h 122"/>
                <a:gd name="T18" fmla="*/ 0 w 45"/>
                <a:gd name="T19" fmla="*/ 38 h 122"/>
                <a:gd name="T20" fmla="*/ 0 w 45"/>
                <a:gd name="T21" fmla="*/ 80 h 122"/>
                <a:gd name="T22" fmla="*/ 5 w 45"/>
                <a:gd name="T23" fmla="*/ 95 h 122"/>
                <a:gd name="T24" fmla="*/ 11 w 45"/>
                <a:gd name="T25" fmla="*/ 107 h 122"/>
                <a:gd name="T26" fmla="*/ 16 w 45"/>
                <a:gd name="T27" fmla="*/ 107 h 122"/>
                <a:gd name="T28" fmla="*/ 16 w 45"/>
                <a:gd name="T29" fmla="*/ 122 h 122"/>
                <a:gd name="T30" fmla="*/ 29 w 45"/>
                <a:gd name="T31" fmla="*/ 122 h 122"/>
                <a:gd name="T32" fmla="*/ 34 w 45"/>
                <a:gd name="T33" fmla="*/ 107 h 122"/>
                <a:gd name="T34" fmla="*/ 40 w 45"/>
                <a:gd name="T35" fmla="*/ 107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5 h 122"/>
                <a:gd name="T42" fmla="*/ 45 w 45"/>
                <a:gd name="T43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16" y="122"/>
                  </a:lnTo>
                  <a:lnTo>
                    <a:pt x="29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5996" y="1011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9 w 45"/>
                <a:gd name="T5" fmla="*/ 27 h 122"/>
                <a:gd name="T6" fmla="*/ 39 w 45"/>
                <a:gd name="T7" fmla="*/ 15 h 122"/>
                <a:gd name="T8" fmla="*/ 34 w 45"/>
                <a:gd name="T9" fmla="*/ 15 h 122"/>
                <a:gd name="T10" fmla="*/ 34 w 45"/>
                <a:gd name="T11" fmla="*/ 0 h 122"/>
                <a:gd name="T12" fmla="*/ 16 w 45"/>
                <a:gd name="T13" fmla="*/ 0 h 122"/>
                <a:gd name="T14" fmla="*/ 12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10 h 122"/>
                <a:gd name="T28" fmla="*/ 16 w 45"/>
                <a:gd name="T29" fmla="*/ 110 h 122"/>
                <a:gd name="T30" fmla="*/ 16 w 45"/>
                <a:gd name="T31" fmla="*/ 122 h 122"/>
                <a:gd name="T32" fmla="*/ 28 w 45"/>
                <a:gd name="T33" fmla="*/ 122 h 122"/>
                <a:gd name="T34" fmla="*/ 34 w 45"/>
                <a:gd name="T35" fmla="*/ 110 h 122"/>
                <a:gd name="T36" fmla="*/ 39 w 45"/>
                <a:gd name="T37" fmla="*/ 110 h 122"/>
                <a:gd name="T38" fmla="*/ 39 w 45"/>
                <a:gd name="T39" fmla="*/ 95 h 122"/>
                <a:gd name="T40" fmla="*/ 45 w 45"/>
                <a:gd name="T41" fmla="*/ 95 h 122"/>
                <a:gd name="T42" fmla="*/ 45 w 45"/>
                <a:gd name="T43" fmla="*/ 69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6" y="110"/>
                  </a:lnTo>
                  <a:lnTo>
                    <a:pt x="16" y="122"/>
                  </a:lnTo>
                  <a:lnTo>
                    <a:pt x="28" y="122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5315" y="8868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6 w 45"/>
                <a:gd name="T15" fmla="*/ 11 h 106"/>
                <a:gd name="T16" fmla="*/ 0 w 45"/>
                <a:gd name="T17" fmla="*/ 27 h 106"/>
                <a:gd name="T18" fmla="*/ 0 w 45"/>
                <a:gd name="T19" fmla="*/ 80 h 106"/>
                <a:gd name="T20" fmla="*/ 6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5"/>
            <p:cNvSpPr>
              <a:spLocks/>
            </p:cNvSpPr>
            <p:nvPr/>
          </p:nvSpPr>
          <p:spPr bwMode="auto">
            <a:xfrm>
              <a:off x="6830" y="8085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15 h 122"/>
                <a:gd name="T6" fmla="*/ 34 w 47"/>
                <a:gd name="T7" fmla="*/ 15 h 122"/>
                <a:gd name="T8" fmla="*/ 29 w 47"/>
                <a:gd name="T9" fmla="*/ 0 h 122"/>
                <a:gd name="T10" fmla="*/ 22 w 47"/>
                <a:gd name="T11" fmla="*/ 0 h 122"/>
                <a:gd name="T12" fmla="*/ 18 w 47"/>
                <a:gd name="T13" fmla="*/ 15 h 122"/>
                <a:gd name="T14" fmla="*/ 11 w 47"/>
                <a:gd name="T15" fmla="*/ 15 h 122"/>
                <a:gd name="T16" fmla="*/ 6 w 47"/>
                <a:gd name="T17" fmla="*/ 27 h 122"/>
                <a:gd name="T18" fmla="*/ 6 w 47"/>
                <a:gd name="T19" fmla="*/ 42 h 122"/>
                <a:gd name="T20" fmla="*/ 0 w 47"/>
                <a:gd name="T21" fmla="*/ 53 h 122"/>
                <a:gd name="T22" fmla="*/ 0 w 47"/>
                <a:gd name="T23" fmla="*/ 80 h 122"/>
                <a:gd name="T24" fmla="*/ 6 w 47"/>
                <a:gd name="T25" fmla="*/ 80 h 122"/>
                <a:gd name="T26" fmla="*/ 6 w 47"/>
                <a:gd name="T27" fmla="*/ 110 h 122"/>
                <a:gd name="T28" fmla="*/ 11 w 47"/>
                <a:gd name="T29" fmla="*/ 110 h 122"/>
                <a:gd name="T30" fmla="*/ 18 w 47"/>
                <a:gd name="T31" fmla="*/ 122 h 122"/>
                <a:gd name="T32" fmla="*/ 34 w 47"/>
                <a:gd name="T33" fmla="*/ 122 h 122"/>
                <a:gd name="T34" fmla="*/ 40 w 47"/>
                <a:gd name="T35" fmla="*/ 110 h 122"/>
                <a:gd name="T36" fmla="*/ 47 w 47"/>
                <a:gd name="T37" fmla="*/ 110 h 122"/>
                <a:gd name="T38" fmla="*/ 47 w 47"/>
                <a:gd name="T39" fmla="*/ 80 h 122"/>
                <a:gd name="T40" fmla="*/ 47 w 47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40" y="110"/>
                  </a:lnTo>
                  <a:lnTo>
                    <a:pt x="47" y="110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86"/>
            <p:cNvSpPr>
              <a:spLocks/>
            </p:cNvSpPr>
            <p:nvPr/>
          </p:nvSpPr>
          <p:spPr bwMode="auto">
            <a:xfrm>
              <a:off x="5775" y="9123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8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26 h 106"/>
                <a:gd name="T18" fmla="*/ 0 w 45"/>
                <a:gd name="T19" fmla="*/ 79 h 106"/>
                <a:gd name="T20" fmla="*/ 5 w 45"/>
                <a:gd name="T21" fmla="*/ 79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4 w 45"/>
                <a:gd name="T29" fmla="*/ 106 h 106"/>
                <a:gd name="T30" fmla="*/ 38 w 45"/>
                <a:gd name="T31" fmla="*/ 95 h 106"/>
                <a:gd name="T32" fmla="*/ 45 w 45"/>
                <a:gd name="T33" fmla="*/ 79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8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287"/>
            <p:cNvSpPr>
              <a:spLocks/>
            </p:cNvSpPr>
            <p:nvPr/>
          </p:nvSpPr>
          <p:spPr bwMode="auto">
            <a:xfrm>
              <a:off x="6307" y="7990"/>
              <a:ext cx="71" cy="71"/>
            </a:xfrm>
            <a:custGeom>
              <a:avLst/>
              <a:gdLst>
                <a:gd name="T0" fmla="*/ 47 w 47"/>
                <a:gd name="T1" fmla="*/ 54 h 110"/>
                <a:gd name="T2" fmla="*/ 47 w 47"/>
                <a:gd name="T3" fmla="*/ 27 h 110"/>
                <a:gd name="T4" fmla="*/ 40 w 47"/>
                <a:gd name="T5" fmla="*/ 16 h 110"/>
                <a:gd name="T6" fmla="*/ 40 w 47"/>
                <a:gd name="T7" fmla="*/ 0 h 110"/>
                <a:gd name="T8" fmla="*/ 7 w 47"/>
                <a:gd name="T9" fmla="*/ 0 h 110"/>
                <a:gd name="T10" fmla="*/ 7 w 47"/>
                <a:gd name="T11" fmla="*/ 16 h 110"/>
                <a:gd name="T12" fmla="*/ 0 w 47"/>
                <a:gd name="T13" fmla="*/ 27 h 110"/>
                <a:gd name="T14" fmla="*/ 0 w 47"/>
                <a:gd name="T15" fmla="*/ 84 h 110"/>
                <a:gd name="T16" fmla="*/ 7 w 47"/>
                <a:gd name="T17" fmla="*/ 95 h 110"/>
                <a:gd name="T18" fmla="*/ 12 w 47"/>
                <a:gd name="T19" fmla="*/ 110 h 110"/>
                <a:gd name="T20" fmla="*/ 36 w 47"/>
                <a:gd name="T21" fmla="*/ 110 h 110"/>
                <a:gd name="T22" fmla="*/ 40 w 47"/>
                <a:gd name="T23" fmla="*/ 95 h 110"/>
                <a:gd name="T24" fmla="*/ 47 w 47"/>
                <a:gd name="T25" fmla="*/ 84 h 110"/>
                <a:gd name="T26" fmla="*/ 47 w 47"/>
                <a:gd name="T27" fmla="*/ 69 h 110"/>
                <a:gd name="T28" fmla="*/ 47 w 47"/>
                <a:gd name="T29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0">
                  <a:moveTo>
                    <a:pt x="47" y="54"/>
                  </a:moveTo>
                  <a:lnTo>
                    <a:pt x="47" y="27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2" y="110"/>
                  </a:lnTo>
                  <a:lnTo>
                    <a:pt x="36" y="110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69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88"/>
            <p:cNvSpPr>
              <a:spLocks/>
            </p:cNvSpPr>
            <p:nvPr/>
          </p:nvSpPr>
          <p:spPr bwMode="auto">
            <a:xfrm>
              <a:off x="5605" y="9609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39 w 45"/>
                <a:gd name="T3" fmla="*/ 38 h 118"/>
                <a:gd name="T4" fmla="*/ 39 w 45"/>
                <a:gd name="T5" fmla="*/ 27 h 118"/>
                <a:gd name="T6" fmla="*/ 34 w 45"/>
                <a:gd name="T7" fmla="*/ 11 h 118"/>
                <a:gd name="T8" fmla="*/ 27 w 45"/>
                <a:gd name="T9" fmla="*/ 11 h 118"/>
                <a:gd name="T10" fmla="*/ 27 w 45"/>
                <a:gd name="T11" fmla="*/ 0 h 118"/>
                <a:gd name="T12" fmla="*/ 16 w 45"/>
                <a:gd name="T13" fmla="*/ 0 h 118"/>
                <a:gd name="T14" fmla="*/ 11 w 45"/>
                <a:gd name="T15" fmla="*/ 11 h 118"/>
                <a:gd name="T16" fmla="*/ 5 w 45"/>
                <a:gd name="T17" fmla="*/ 11 h 118"/>
                <a:gd name="T18" fmla="*/ 5 w 45"/>
                <a:gd name="T19" fmla="*/ 27 h 118"/>
                <a:gd name="T20" fmla="*/ 0 w 45"/>
                <a:gd name="T21" fmla="*/ 27 h 118"/>
                <a:gd name="T22" fmla="*/ 0 w 45"/>
                <a:gd name="T23" fmla="*/ 91 h 118"/>
                <a:gd name="T24" fmla="*/ 5 w 45"/>
                <a:gd name="T25" fmla="*/ 91 h 118"/>
                <a:gd name="T26" fmla="*/ 5 w 45"/>
                <a:gd name="T27" fmla="*/ 106 h 118"/>
                <a:gd name="T28" fmla="*/ 11 w 45"/>
                <a:gd name="T29" fmla="*/ 106 h 118"/>
                <a:gd name="T30" fmla="*/ 11 w 45"/>
                <a:gd name="T31" fmla="*/ 118 h 118"/>
                <a:gd name="T32" fmla="*/ 27 w 45"/>
                <a:gd name="T33" fmla="*/ 118 h 118"/>
                <a:gd name="T34" fmla="*/ 34 w 45"/>
                <a:gd name="T35" fmla="*/ 106 h 118"/>
                <a:gd name="T36" fmla="*/ 39 w 45"/>
                <a:gd name="T37" fmla="*/ 91 h 118"/>
                <a:gd name="T38" fmla="*/ 39 w 45"/>
                <a:gd name="T39" fmla="*/ 80 h 118"/>
                <a:gd name="T40" fmla="*/ 45 w 45"/>
                <a:gd name="T41" fmla="*/ 80 h 118"/>
                <a:gd name="T42" fmla="*/ 45 w 45"/>
                <a:gd name="T4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39" y="38"/>
                  </a:lnTo>
                  <a:lnTo>
                    <a:pt x="39" y="27"/>
                  </a:lnTo>
                  <a:lnTo>
                    <a:pt x="34" y="11"/>
                  </a:lnTo>
                  <a:lnTo>
                    <a:pt x="27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1" y="118"/>
                  </a:lnTo>
                  <a:lnTo>
                    <a:pt x="27" y="118"/>
                  </a:lnTo>
                  <a:lnTo>
                    <a:pt x="34" y="106"/>
                  </a:lnTo>
                  <a:lnTo>
                    <a:pt x="39" y="91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6331" y="886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1 h 122"/>
                <a:gd name="T8" fmla="*/ 34 w 45"/>
                <a:gd name="T9" fmla="*/ 11 h 122"/>
                <a:gd name="T10" fmla="*/ 28 w 45"/>
                <a:gd name="T11" fmla="*/ 0 h 122"/>
                <a:gd name="T12" fmla="*/ 16 w 45"/>
                <a:gd name="T13" fmla="*/ 0 h 122"/>
                <a:gd name="T14" fmla="*/ 16 w 45"/>
                <a:gd name="T15" fmla="*/ 11 h 122"/>
                <a:gd name="T16" fmla="*/ 5 w 45"/>
                <a:gd name="T17" fmla="*/ 11 h 122"/>
                <a:gd name="T18" fmla="*/ 5 w 45"/>
                <a:gd name="T19" fmla="*/ 27 h 122"/>
                <a:gd name="T20" fmla="*/ 0 w 45"/>
                <a:gd name="T21" fmla="*/ 38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06 h 122"/>
                <a:gd name="T28" fmla="*/ 12 w 45"/>
                <a:gd name="T29" fmla="*/ 106 h 122"/>
                <a:gd name="T30" fmla="*/ 16 w 45"/>
                <a:gd name="T31" fmla="*/ 122 h 122"/>
                <a:gd name="T32" fmla="*/ 34 w 45"/>
                <a:gd name="T33" fmla="*/ 122 h 122"/>
                <a:gd name="T34" fmla="*/ 34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68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90"/>
            <p:cNvSpPr>
              <a:spLocks/>
            </p:cNvSpPr>
            <p:nvPr/>
          </p:nvSpPr>
          <p:spPr bwMode="auto">
            <a:xfrm>
              <a:off x="6796" y="8290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38 h 107"/>
                <a:gd name="T4" fmla="*/ 40 w 45"/>
                <a:gd name="T5" fmla="*/ 27 h 107"/>
                <a:gd name="T6" fmla="*/ 40 w 45"/>
                <a:gd name="T7" fmla="*/ 12 h 107"/>
                <a:gd name="T8" fmla="*/ 34 w 45"/>
                <a:gd name="T9" fmla="*/ 12 h 107"/>
                <a:gd name="T10" fmla="*/ 34 w 45"/>
                <a:gd name="T11" fmla="*/ 0 h 107"/>
                <a:gd name="T12" fmla="*/ 12 w 45"/>
                <a:gd name="T13" fmla="*/ 0 h 107"/>
                <a:gd name="T14" fmla="*/ 7 w 45"/>
                <a:gd name="T15" fmla="*/ 12 h 107"/>
                <a:gd name="T16" fmla="*/ 0 w 45"/>
                <a:gd name="T17" fmla="*/ 27 h 107"/>
                <a:gd name="T18" fmla="*/ 0 w 45"/>
                <a:gd name="T19" fmla="*/ 80 h 107"/>
                <a:gd name="T20" fmla="*/ 7 w 45"/>
                <a:gd name="T21" fmla="*/ 92 h 107"/>
                <a:gd name="T22" fmla="*/ 12 w 45"/>
                <a:gd name="T23" fmla="*/ 107 h 107"/>
                <a:gd name="T24" fmla="*/ 34 w 45"/>
                <a:gd name="T25" fmla="*/ 107 h 107"/>
                <a:gd name="T26" fmla="*/ 34 w 45"/>
                <a:gd name="T27" fmla="*/ 92 h 107"/>
                <a:gd name="T28" fmla="*/ 40 w 45"/>
                <a:gd name="T29" fmla="*/ 92 h 107"/>
                <a:gd name="T30" fmla="*/ 40 w 45"/>
                <a:gd name="T31" fmla="*/ 80 h 107"/>
                <a:gd name="T32" fmla="*/ 45 w 45"/>
                <a:gd name="T33" fmla="*/ 65 h 107"/>
                <a:gd name="T34" fmla="*/ 45 w 45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2"/>
                  </a:lnTo>
                  <a:lnTo>
                    <a:pt x="12" y="107"/>
                  </a:lnTo>
                  <a:lnTo>
                    <a:pt x="34" y="107"/>
                  </a:lnTo>
                  <a:lnTo>
                    <a:pt x="34" y="92"/>
                  </a:lnTo>
                  <a:lnTo>
                    <a:pt x="40" y="92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4611" y="9943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42 h 122"/>
                <a:gd name="T4" fmla="*/ 40 w 45"/>
                <a:gd name="T5" fmla="*/ 27 h 122"/>
                <a:gd name="T6" fmla="*/ 34 w 45"/>
                <a:gd name="T7" fmla="*/ 16 h 122"/>
                <a:gd name="T8" fmla="*/ 29 w 45"/>
                <a:gd name="T9" fmla="*/ 0 h 122"/>
                <a:gd name="T10" fmla="*/ 11 w 45"/>
                <a:gd name="T11" fmla="*/ 0 h 122"/>
                <a:gd name="T12" fmla="*/ 11 w 45"/>
                <a:gd name="T13" fmla="*/ 16 h 122"/>
                <a:gd name="T14" fmla="*/ 5 w 45"/>
                <a:gd name="T15" fmla="*/ 16 h 122"/>
                <a:gd name="T16" fmla="*/ 5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7 h 122"/>
                <a:gd name="T26" fmla="*/ 11 w 45"/>
                <a:gd name="T27" fmla="*/ 107 h 122"/>
                <a:gd name="T28" fmla="*/ 16 w 45"/>
                <a:gd name="T29" fmla="*/ 122 h 122"/>
                <a:gd name="T30" fmla="*/ 29 w 45"/>
                <a:gd name="T31" fmla="*/ 122 h 122"/>
                <a:gd name="T32" fmla="*/ 29 w 45"/>
                <a:gd name="T33" fmla="*/ 107 h 122"/>
                <a:gd name="T34" fmla="*/ 34 w 45"/>
                <a:gd name="T35" fmla="*/ 107 h 122"/>
                <a:gd name="T36" fmla="*/ 40 w 45"/>
                <a:gd name="T37" fmla="*/ 95 h 122"/>
                <a:gd name="T38" fmla="*/ 45 w 45"/>
                <a:gd name="T39" fmla="*/ 80 h 122"/>
                <a:gd name="T40" fmla="*/ 45 w 45"/>
                <a:gd name="T41" fmla="*/ 69 h 122"/>
                <a:gd name="T42" fmla="*/ 45 w 45"/>
                <a:gd name="T43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34" y="16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9" y="122"/>
                  </a:lnTo>
                  <a:lnTo>
                    <a:pt x="29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6575" y="9959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5 w 45"/>
                <a:gd name="T13" fmla="*/ 0 h 106"/>
                <a:gd name="T14" fmla="*/ 5 w 45"/>
                <a:gd name="T15" fmla="*/ 11 h 106"/>
                <a:gd name="T16" fmla="*/ 0 w 45"/>
                <a:gd name="T17" fmla="*/ 11 h 106"/>
                <a:gd name="T18" fmla="*/ 0 w 45"/>
                <a:gd name="T19" fmla="*/ 91 h 106"/>
                <a:gd name="T20" fmla="*/ 5 w 45"/>
                <a:gd name="T21" fmla="*/ 91 h 106"/>
                <a:gd name="T22" fmla="*/ 5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40 w 45"/>
                <a:gd name="T29" fmla="*/ 91 h 106"/>
                <a:gd name="T30" fmla="*/ 40 w 45"/>
                <a:gd name="T31" fmla="*/ 79 h 106"/>
                <a:gd name="T32" fmla="*/ 45 w 45"/>
                <a:gd name="T33" fmla="*/ 64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0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6984" y="7439"/>
              <a:ext cx="71" cy="71"/>
            </a:xfrm>
            <a:custGeom>
              <a:avLst/>
              <a:gdLst>
                <a:gd name="T0" fmla="*/ 45 w 45"/>
                <a:gd name="T1" fmla="*/ 54 h 111"/>
                <a:gd name="T2" fmla="*/ 45 w 45"/>
                <a:gd name="T3" fmla="*/ 27 h 111"/>
                <a:gd name="T4" fmla="*/ 40 w 45"/>
                <a:gd name="T5" fmla="*/ 16 h 111"/>
                <a:gd name="T6" fmla="*/ 34 w 45"/>
                <a:gd name="T7" fmla="*/ 0 h 111"/>
                <a:gd name="T8" fmla="*/ 11 w 45"/>
                <a:gd name="T9" fmla="*/ 0 h 111"/>
                <a:gd name="T10" fmla="*/ 11 w 45"/>
                <a:gd name="T11" fmla="*/ 16 h 111"/>
                <a:gd name="T12" fmla="*/ 5 w 45"/>
                <a:gd name="T13" fmla="*/ 16 h 111"/>
                <a:gd name="T14" fmla="*/ 5 w 45"/>
                <a:gd name="T15" fmla="*/ 27 h 111"/>
                <a:gd name="T16" fmla="*/ 0 w 45"/>
                <a:gd name="T17" fmla="*/ 27 h 111"/>
                <a:gd name="T18" fmla="*/ 0 w 45"/>
                <a:gd name="T19" fmla="*/ 80 h 111"/>
                <a:gd name="T20" fmla="*/ 5 w 45"/>
                <a:gd name="T21" fmla="*/ 80 h 111"/>
                <a:gd name="T22" fmla="*/ 5 w 45"/>
                <a:gd name="T23" fmla="*/ 95 h 111"/>
                <a:gd name="T24" fmla="*/ 11 w 45"/>
                <a:gd name="T25" fmla="*/ 95 h 111"/>
                <a:gd name="T26" fmla="*/ 11 w 45"/>
                <a:gd name="T27" fmla="*/ 111 h 111"/>
                <a:gd name="T28" fmla="*/ 34 w 45"/>
                <a:gd name="T29" fmla="*/ 111 h 111"/>
                <a:gd name="T30" fmla="*/ 40 w 45"/>
                <a:gd name="T31" fmla="*/ 95 h 111"/>
                <a:gd name="T32" fmla="*/ 45 w 45"/>
                <a:gd name="T33" fmla="*/ 80 h 111"/>
                <a:gd name="T34" fmla="*/ 45 w 45"/>
                <a:gd name="T35" fmla="*/ 69 h 111"/>
                <a:gd name="T36" fmla="*/ 45 w 45"/>
                <a:gd name="T37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1">
                  <a:moveTo>
                    <a:pt x="45" y="54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11"/>
                  </a:lnTo>
                  <a:lnTo>
                    <a:pt x="34" y="111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6825" y="7736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26 h 121"/>
                <a:gd name="T6" fmla="*/ 39 w 45"/>
                <a:gd name="T7" fmla="*/ 11 h 121"/>
                <a:gd name="T8" fmla="*/ 34 w 45"/>
                <a:gd name="T9" fmla="*/ 11 h 121"/>
                <a:gd name="T10" fmla="*/ 27 w 45"/>
                <a:gd name="T11" fmla="*/ 0 h 121"/>
                <a:gd name="T12" fmla="*/ 16 w 45"/>
                <a:gd name="T13" fmla="*/ 0 h 121"/>
                <a:gd name="T14" fmla="*/ 16 w 45"/>
                <a:gd name="T15" fmla="*/ 11 h 121"/>
                <a:gd name="T16" fmla="*/ 11 w 45"/>
                <a:gd name="T17" fmla="*/ 11 h 121"/>
                <a:gd name="T18" fmla="*/ 5 w 45"/>
                <a:gd name="T19" fmla="*/ 26 h 121"/>
                <a:gd name="T20" fmla="*/ 0 w 45"/>
                <a:gd name="T21" fmla="*/ 42 h 121"/>
                <a:gd name="T22" fmla="*/ 0 w 45"/>
                <a:gd name="T23" fmla="*/ 80 h 121"/>
                <a:gd name="T24" fmla="*/ 5 w 45"/>
                <a:gd name="T25" fmla="*/ 95 h 121"/>
                <a:gd name="T26" fmla="*/ 11 w 45"/>
                <a:gd name="T27" fmla="*/ 106 h 121"/>
                <a:gd name="T28" fmla="*/ 16 w 45"/>
                <a:gd name="T29" fmla="*/ 121 h 121"/>
                <a:gd name="T30" fmla="*/ 34 w 45"/>
                <a:gd name="T31" fmla="*/ 121 h 121"/>
                <a:gd name="T32" fmla="*/ 34 w 45"/>
                <a:gd name="T33" fmla="*/ 106 h 121"/>
                <a:gd name="T34" fmla="*/ 39 w 45"/>
                <a:gd name="T35" fmla="*/ 106 h 121"/>
                <a:gd name="T36" fmla="*/ 39 w 45"/>
                <a:gd name="T37" fmla="*/ 95 h 121"/>
                <a:gd name="T38" fmla="*/ 45 w 45"/>
                <a:gd name="T39" fmla="*/ 95 h 121"/>
                <a:gd name="T40" fmla="*/ 45 w 45"/>
                <a:gd name="T41" fmla="*/ 80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5813" y="9244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27 h 107"/>
                <a:gd name="T4" fmla="*/ 41 w 47"/>
                <a:gd name="T5" fmla="*/ 27 h 107"/>
                <a:gd name="T6" fmla="*/ 41 w 47"/>
                <a:gd name="T7" fmla="*/ 15 h 107"/>
                <a:gd name="T8" fmla="*/ 36 w 47"/>
                <a:gd name="T9" fmla="*/ 0 h 107"/>
                <a:gd name="T10" fmla="*/ 13 w 47"/>
                <a:gd name="T11" fmla="*/ 0 h 107"/>
                <a:gd name="T12" fmla="*/ 7 w 47"/>
                <a:gd name="T13" fmla="*/ 15 h 107"/>
                <a:gd name="T14" fmla="*/ 0 w 47"/>
                <a:gd name="T15" fmla="*/ 27 h 107"/>
                <a:gd name="T16" fmla="*/ 0 w 47"/>
                <a:gd name="T17" fmla="*/ 80 h 107"/>
                <a:gd name="T18" fmla="*/ 7 w 47"/>
                <a:gd name="T19" fmla="*/ 95 h 107"/>
                <a:gd name="T20" fmla="*/ 13 w 47"/>
                <a:gd name="T21" fmla="*/ 107 h 107"/>
                <a:gd name="T22" fmla="*/ 36 w 47"/>
                <a:gd name="T23" fmla="*/ 107 h 107"/>
                <a:gd name="T24" fmla="*/ 41 w 47"/>
                <a:gd name="T25" fmla="*/ 95 h 107"/>
                <a:gd name="T26" fmla="*/ 41 w 47"/>
                <a:gd name="T27" fmla="*/ 80 h 107"/>
                <a:gd name="T28" fmla="*/ 47 w 47"/>
                <a:gd name="T29" fmla="*/ 80 h 107"/>
                <a:gd name="T30" fmla="*/ 47 w 47"/>
                <a:gd name="T31" fmla="*/ 69 h 107"/>
                <a:gd name="T32" fmla="*/ 47 w 4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27"/>
                  </a:lnTo>
                  <a:lnTo>
                    <a:pt x="41" y="27"/>
                  </a:lnTo>
                  <a:lnTo>
                    <a:pt x="41" y="15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3" y="107"/>
                  </a:lnTo>
                  <a:lnTo>
                    <a:pt x="36" y="107"/>
                  </a:lnTo>
                  <a:lnTo>
                    <a:pt x="41" y="95"/>
                  </a:lnTo>
                  <a:lnTo>
                    <a:pt x="41" y="80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4576" y="9123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41 h 121"/>
                <a:gd name="T4" fmla="*/ 40 w 46"/>
                <a:gd name="T5" fmla="*/ 41 h 121"/>
                <a:gd name="T6" fmla="*/ 40 w 46"/>
                <a:gd name="T7" fmla="*/ 26 h 121"/>
                <a:gd name="T8" fmla="*/ 35 w 46"/>
                <a:gd name="T9" fmla="*/ 11 h 121"/>
                <a:gd name="T10" fmla="*/ 29 w 46"/>
                <a:gd name="T11" fmla="*/ 0 h 121"/>
                <a:gd name="T12" fmla="*/ 11 w 46"/>
                <a:gd name="T13" fmla="*/ 0 h 121"/>
                <a:gd name="T14" fmla="*/ 6 w 46"/>
                <a:gd name="T15" fmla="*/ 11 h 121"/>
                <a:gd name="T16" fmla="*/ 0 w 46"/>
                <a:gd name="T17" fmla="*/ 26 h 121"/>
                <a:gd name="T18" fmla="*/ 0 w 46"/>
                <a:gd name="T19" fmla="*/ 95 h 121"/>
                <a:gd name="T20" fmla="*/ 6 w 46"/>
                <a:gd name="T21" fmla="*/ 106 h 121"/>
                <a:gd name="T22" fmla="*/ 11 w 46"/>
                <a:gd name="T23" fmla="*/ 106 h 121"/>
                <a:gd name="T24" fmla="*/ 17 w 46"/>
                <a:gd name="T25" fmla="*/ 121 h 121"/>
                <a:gd name="T26" fmla="*/ 24 w 46"/>
                <a:gd name="T27" fmla="*/ 121 h 121"/>
                <a:gd name="T28" fmla="*/ 29 w 46"/>
                <a:gd name="T29" fmla="*/ 106 h 121"/>
                <a:gd name="T30" fmla="*/ 35 w 46"/>
                <a:gd name="T31" fmla="*/ 106 h 121"/>
                <a:gd name="T32" fmla="*/ 40 w 46"/>
                <a:gd name="T33" fmla="*/ 95 h 121"/>
                <a:gd name="T34" fmla="*/ 40 w 46"/>
                <a:gd name="T35" fmla="*/ 79 h 121"/>
                <a:gd name="T36" fmla="*/ 46 w 46"/>
                <a:gd name="T37" fmla="*/ 68 h 121"/>
                <a:gd name="T38" fmla="*/ 46 w 46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41"/>
                  </a:lnTo>
                  <a:lnTo>
                    <a:pt x="40" y="41"/>
                  </a:lnTo>
                  <a:lnTo>
                    <a:pt x="40" y="26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24" y="121"/>
                  </a:lnTo>
                  <a:lnTo>
                    <a:pt x="29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4037" y="812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7 h 106"/>
                <a:gd name="T18" fmla="*/ 0 w 45"/>
                <a:gd name="T19" fmla="*/ 80 h 106"/>
                <a:gd name="T20" fmla="*/ 5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5518" y="10187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41 h 121"/>
                <a:gd name="T4" fmla="*/ 41 w 47"/>
                <a:gd name="T5" fmla="*/ 26 h 121"/>
                <a:gd name="T6" fmla="*/ 41 w 47"/>
                <a:gd name="T7" fmla="*/ 11 h 121"/>
                <a:gd name="T8" fmla="*/ 36 w 47"/>
                <a:gd name="T9" fmla="*/ 11 h 121"/>
                <a:gd name="T10" fmla="*/ 29 w 47"/>
                <a:gd name="T11" fmla="*/ 0 h 121"/>
                <a:gd name="T12" fmla="*/ 12 w 47"/>
                <a:gd name="T13" fmla="*/ 0 h 121"/>
                <a:gd name="T14" fmla="*/ 12 w 47"/>
                <a:gd name="T15" fmla="*/ 11 h 121"/>
                <a:gd name="T16" fmla="*/ 7 w 47"/>
                <a:gd name="T17" fmla="*/ 11 h 121"/>
                <a:gd name="T18" fmla="*/ 7 w 47"/>
                <a:gd name="T19" fmla="*/ 26 h 121"/>
                <a:gd name="T20" fmla="*/ 0 w 47"/>
                <a:gd name="T21" fmla="*/ 26 h 121"/>
                <a:gd name="T22" fmla="*/ 0 w 47"/>
                <a:gd name="T23" fmla="*/ 95 h 121"/>
                <a:gd name="T24" fmla="*/ 7 w 47"/>
                <a:gd name="T25" fmla="*/ 95 h 121"/>
                <a:gd name="T26" fmla="*/ 7 w 47"/>
                <a:gd name="T27" fmla="*/ 106 h 121"/>
                <a:gd name="T28" fmla="*/ 12 w 47"/>
                <a:gd name="T29" fmla="*/ 106 h 121"/>
                <a:gd name="T30" fmla="*/ 18 w 47"/>
                <a:gd name="T31" fmla="*/ 121 h 121"/>
                <a:gd name="T32" fmla="*/ 29 w 47"/>
                <a:gd name="T33" fmla="*/ 121 h 121"/>
                <a:gd name="T34" fmla="*/ 29 w 47"/>
                <a:gd name="T35" fmla="*/ 106 h 121"/>
                <a:gd name="T36" fmla="*/ 41 w 47"/>
                <a:gd name="T37" fmla="*/ 106 h 121"/>
                <a:gd name="T38" fmla="*/ 41 w 47"/>
                <a:gd name="T39" fmla="*/ 95 h 121"/>
                <a:gd name="T40" fmla="*/ 47 w 47"/>
                <a:gd name="T41" fmla="*/ 79 h 121"/>
                <a:gd name="T42" fmla="*/ 47 w 47"/>
                <a:gd name="T43" fmla="*/ 68 h 121"/>
                <a:gd name="T44" fmla="*/ 47 w 47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41"/>
                  </a:lnTo>
                  <a:lnTo>
                    <a:pt x="41" y="26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29" y="106"/>
                  </a:lnTo>
                  <a:lnTo>
                    <a:pt x="41" y="106"/>
                  </a:lnTo>
                  <a:lnTo>
                    <a:pt x="41" y="95"/>
                  </a:lnTo>
                  <a:lnTo>
                    <a:pt x="47" y="79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5235" y="9753"/>
              <a:ext cx="71" cy="71"/>
            </a:xfrm>
            <a:custGeom>
              <a:avLst/>
              <a:gdLst>
                <a:gd name="T0" fmla="*/ 46 w 46"/>
                <a:gd name="T1" fmla="*/ 57 h 122"/>
                <a:gd name="T2" fmla="*/ 46 w 46"/>
                <a:gd name="T3" fmla="*/ 27 h 122"/>
                <a:gd name="T4" fmla="*/ 40 w 46"/>
                <a:gd name="T5" fmla="*/ 16 h 122"/>
                <a:gd name="T6" fmla="*/ 33 w 46"/>
                <a:gd name="T7" fmla="*/ 16 h 122"/>
                <a:gd name="T8" fmla="*/ 33 w 46"/>
                <a:gd name="T9" fmla="*/ 0 h 122"/>
                <a:gd name="T10" fmla="*/ 11 w 46"/>
                <a:gd name="T11" fmla="*/ 0 h 122"/>
                <a:gd name="T12" fmla="*/ 11 w 46"/>
                <a:gd name="T13" fmla="*/ 16 h 122"/>
                <a:gd name="T14" fmla="*/ 6 w 46"/>
                <a:gd name="T15" fmla="*/ 16 h 122"/>
                <a:gd name="T16" fmla="*/ 0 w 46"/>
                <a:gd name="T17" fmla="*/ 27 h 122"/>
                <a:gd name="T18" fmla="*/ 0 w 46"/>
                <a:gd name="T19" fmla="*/ 95 h 122"/>
                <a:gd name="T20" fmla="*/ 6 w 46"/>
                <a:gd name="T21" fmla="*/ 95 h 122"/>
                <a:gd name="T22" fmla="*/ 6 w 46"/>
                <a:gd name="T23" fmla="*/ 111 h 122"/>
                <a:gd name="T24" fmla="*/ 17 w 46"/>
                <a:gd name="T25" fmla="*/ 111 h 122"/>
                <a:gd name="T26" fmla="*/ 22 w 46"/>
                <a:gd name="T27" fmla="*/ 122 h 122"/>
                <a:gd name="T28" fmla="*/ 29 w 46"/>
                <a:gd name="T29" fmla="*/ 111 h 122"/>
                <a:gd name="T30" fmla="*/ 40 w 46"/>
                <a:gd name="T31" fmla="*/ 111 h 122"/>
                <a:gd name="T32" fmla="*/ 40 w 46"/>
                <a:gd name="T33" fmla="*/ 95 h 122"/>
                <a:gd name="T34" fmla="*/ 46 w 46"/>
                <a:gd name="T35" fmla="*/ 95 h 122"/>
                <a:gd name="T36" fmla="*/ 46 w 46"/>
                <a:gd name="T37" fmla="*/ 69 h 122"/>
                <a:gd name="T38" fmla="*/ 46 w 46"/>
                <a:gd name="T39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2">
                  <a:moveTo>
                    <a:pt x="46" y="57"/>
                  </a:moveTo>
                  <a:lnTo>
                    <a:pt x="46" y="27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1"/>
                  </a:lnTo>
                  <a:lnTo>
                    <a:pt x="17" y="111"/>
                  </a:lnTo>
                  <a:lnTo>
                    <a:pt x="22" y="122"/>
                  </a:lnTo>
                  <a:lnTo>
                    <a:pt x="29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5956" y="935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5 h 106"/>
                <a:gd name="T6" fmla="*/ 40 w 45"/>
                <a:gd name="T7" fmla="*/ 0 h 106"/>
                <a:gd name="T8" fmla="*/ 7 w 45"/>
                <a:gd name="T9" fmla="*/ 0 h 106"/>
                <a:gd name="T10" fmla="*/ 7 w 45"/>
                <a:gd name="T11" fmla="*/ 26 h 106"/>
                <a:gd name="T12" fmla="*/ 0 w 45"/>
                <a:gd name="T13" fmla="*/ 26 h 106"/>
                <a:gd name="T14" fmla="*/ 0 w 45"/>
                <a:gd name="T15" fmla="*/ 68 h 106"/>
                <a:gd name="T16" fmla="*/ 7 w 45"/>
                <a:gd name="T17" fmla="*/ 79 h 106"/>
                <a:gd name="T18" fmla="*/ 7 w 45"/>
                <a:gd name="T19" fmla="*/ 95 h 106"/>
                <a:gd name="T20" fmla="*/ 11 w 45"/>
                <a:gd name="T21" fmla="*/ 106 h 106"/>
                <a:gd name="T22" fmla="*/ 34 w 45"/>
                <a:gd name="T23" fmla="*/ 106 h 106"/>
                <a:gd name="T24" fmla="*/ 40 w 45"/>
                <a:gd name="T25" fmla="*/ 95 h 106"/>
                <a:gd name="T26" fmla="*/ 45 w 45"/>
                <a:gd name="T27" fmla="*/ 79 h 106"/>
                <a:gd name="T28" fmla="*/ 45 w 45"/>
                <a:gd name="T29" fmla="*/ 68 h 106"/>
                <a:gd name="T30" fmla="*/ 45 w 45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7" y="79"/>
                  </a:lnTo>
                  <a:lnTo>
                    <a:pt x="7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4504" y="9795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15 h 122"/>
                <a:gd name="T4" fmla="*/ 38 w 44"/>
                <a:gd name="T5" fmla="*/ 15 h 122"/>
                <a:gd name="T6" fmla="*/ 33 w 44"/>
                <a:gd name="T7" fmla="*/ 0 h 122"/>
                <a:gd name="T8" fmla="*/ 16 w 44"/>
                <a:gd name="T9" fmla="*/ 0 h 122"/>
                <a:gd name="T10" fmla="*/ 11 w 44"/>
                <a:gd name="T11" fmla="*/ 15 h 122"/>
                <a:gd name="T12" fmla="*/ 4 w 44"/>
                <a:gd name="T13" fmla="*/ 15 h 122"/>
                <a:gd name="T14" fmla="*/ 4 w 44"/>
                <a:gd name="T15" fmla="*/ 42 h 122"/>
                <a:gd name="T16" fmla="*/ 0 w 44"/>
                <a:gd name="T17" fmla="*/ 42 h 122"/>
                <a:gd name="T18" fmla="*/ 0 w 44"/>
                <a:gd name="T19" fmla="*/ 69 h 122"/>
                <a:gd name="T20" fmla="*/ 4 w 44"/>
                <a:gd name="T21" fmla="*/ 80 h 122"/>
                <a:gd name="T22" fmla="*/ 4 w 44"/>
                <a:gd name="T23" fmla="*/ 95 h 122"/>
                <a:gd name="T24" fmla="*/ 11 w 44"/>
                <a:gd name="T25" fmla="*/ 110 h 122"/>
                <a:gd name="T26" fmla="*/ 16 w 44"/>
                <a:gd name="T27" fmla="*/ 110 h 122"/>
                <a:gd name="T28" fmla="*/ 27 w 44"/>
                <a:gd name="T29" fmla="*/ 122 h 122"/>
                <a:gd name="T30" fmla="*/ 27 w 44"/>
                <a:gd name="T31" fmla="*/ 110 h 122"/>
                <a:gd name="T32" fmla="*/ 38 w 44"/>
                <a:gd name="T33" fmla="*/ 110 h 122"/>
                <a:gd name="T34" fmla="*/ 44 w 44"/>
                <a:gd name="T35" fmla="*/ 95 h 122"/>
                <a:gd name="T36" fmla="*/ 44 w 44"/>
                <a:gd name="T37" fmla="*/ 69 h 122"/>
                <a:gd name="T38" fmla="*/ 44 w 44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15"/>
                  </a:lnTo>
                  <a:lnTo>
                    <a:pt x="38" y="15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4" y="80"/>
                  </a:lnTo>
                  <a:lnTo>
                    <a:pt x="4" y="95"/>
                  </a:lnTo>
                  <a:lnTo>
                    <a:pt x="11" y="110"/>
                  </a:lnTo>
                  <a:lnTo>
                    <a:pt x="16" y="110"/>
                  </a:lnTo>
                  <a:lnTo>
                    <a:pt x="27" y="122"/>
                  </a:lnTo>
                  <a:lnTo>
                    <a:pt x="27" y="110"/>
                  </a:lnTo>
                  <a:lnTo>
                    <a:pt x="38" y="110"/>
                  </a:lnTo>
                  <a:lnTo>
                    <a:pt x="44" y="95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5802" y="9890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5 h 122"/>
                <a:gd name="T8" fmla="*/ 36 w 47"/>
                <a:gd name="T9" fmla="*/ 15 h 122"/>
                <a:gd name="T10" fmla="*/ 29 w 47"/>
                <a:gd name="T11" fmla="*/ 0 h 122"/>
                <a:gd name="T12" fmla="*/ 18 w 47"/>
                <a:gd name="T13" fmla="*/ 0 h 122"/>
                <a:gd name="T14" fmla="*/ 18 w 47"/>
                <a:gd name="T15" fmla="*/ 15 h 122"/>
                <a:gd name="T16" fmla="*/ 7 w 47"/>
                <a:gd name="T17" fmla="*/ 15 h 122"/>
                <a:gd name="T18" fmla="*/ 7 w 47"/>
                <a:gd name="T19" fmla="*/ 27 h 122"/>
                <a:gd name="T20" fmla="*/ 0 w 47"/>
                <a:gd name="T21" fmla="*/ 42 h 122"/>
                <a:gd name="T22" fmla="*/ 0 w 47"/>
                <a:gd name="T23" fmla="*/ 80 h 122"/>
                <a:gd name="T24" fmla="*/ 7 w 47"/>
                <a:gd name="T25" fmla="*/ 95 h 122"/>
                <a:gd name="T26" fmla="*/ 7 w 47"/>
                <a:gd name="T27" fmla="*/ 107 h 122"/>
                <a:gd name="T28" fmla="*/ 11 w 47"/>
                <a:gd name="T29" fmla="*/ 107 h 122"/>
                <a:gd name="T30" fmla="*/ 18 w 47"/>
                <a:gd name="T31" fmla="*/ 122 h 122"/>
                <a:gd name="T32" fmla="*/ 36 w 47"/>
                <a:gd name="T33" fmla="*/ 122 h 122"/>
                <a:gd name="T34" fmla="*/ 36 w 47"/>
                <a:gd name="T35" fmla="*/ 107 h 122"/>
                <a:gd name="T36" fmla="*/ 40 w 47"/>
                <a:gd name="T37" fmla="*/ 107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80 h 122"/>
                <a:gd name="T44" fmla="*/ 47 w 47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6" y="122"/>
                  </a:lnTo>
                  <a:lnTo>
                    <a:pt x="36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5576" y="8906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30 h 122"/>
                <a:gd name="T4" fmla="*/ 40 w 45"/>
                <a:gd name="T5" fmla="*/ 30 h 122"/>
                <a:gd name="T6" fmla="*/ 40 w 45"/>
                <a:gd name="T7" fmla="*/ 15 h 122"/>
                <a:gd name="T8" fmla="*/ 34 w 45"/>
                <a:gd name="T9" fmla="*/ 15 h 122"/>
                <a:gd name="T10" fmla="*/ 34 w 45"/>
                <a:gd name="T11" fmla="*/ 0 h 122"/>
                <a:gd name="T12" fmla="*/ 18 w 45"/>
                <a:gd name="T13" fmla="*/ 0 h 122"/>
                <a:gd name="T14" fmla="*/ 11 w 45"/>
                <a:gd name="T15" fmla="*/ 15 h 122"/>
                <a:gd name="T16" fmla="*/ 5 w 45"/>
                <a:gd name="T17" fmla="*/ 30 h 122"/>
                <a:gd name="T18" fmla="*/ 0 w 45"/>
                <a:gd name="T19" fmla="*/ 42 h 122"/>
                <a:gd name="T20" fmla="*/ 0 w 45"/>
                <a:gd name="T21" fmla="*/ 84 h 122"/>
                <a:gd name="T22" fmla="*/ 5 w 45"/>
                <a:gd name="T23" fmla="*/ 95 h 122"/>
                <a:gd name="T24" fmla="*/ 11 w 45"/>
                <a:gd name="T25" fmla="*/ 110 h 122"/>
                <a:gd name="T26" fmla="*/ 18 w 45"/>
                <a:gd name="T27" fmla="*/ 110 h 122"/>
                <a:gd name="T28" fmla="*/ 18 w 45"/>
                <a:gd name="T29" fmla="*/ 122 h 122"/>
                <a:gd name="T30" fmla="*/ 29 w 45"/>
                <a:gd name="T31" fmla="*/ 122 h 122"/>
                <a:gd name="T32" fmla="*/ 34 w 45"/>
                <a:gd name="T33" fmla="*/ 110 h 122"/>
                <a:gd name="T34" fmla="*/ 40 w 45"/>
                <a:gd name="T35" fmla="*/ 110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8 h 122"/>
                <a:gd name="T42" fmla="*/ 45 w 45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5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8" y="110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6251" y="954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1 h 121"/>
                <a:gd name="T8" fmla="*/ 34 w 45"/>
                <a:gd name="T9" fmla="*/ 11 h 121"/>
                <a:gd name="T10" fmla="*/ 34 w 45"/>
                <a:gd name="T11" fmla="*/ 0 h 121"/>
                <a:gd name="T12" fmla="*/ 18 w 45"/>
                <a:gd name="T13" fmla="*/ 0 h 121"/>
                <a:gd name="T14" fmla="*/ 11 w 45"/>
                <a:gd name="T15" fmla="*/ 11 h 121"/>
                <a:gd name="T16" fmla="*/ 7 w 45"/>
                <a:gd name="T17" fmla="*/ 26 h 121"/>
                <a:gd name="T18" fmla="*/ 0 w 45"/>
                <a:gd name="T19" fmla="*/ 41 h 121"/>
                <a:gd name="T20" fmla="*/ 0 w 45"/>
                <a:gd name="T21" fmla="*/ 79 h 121"/>
                <a:gd name="T22" fmla="*/ 7 w 45"/>
                <a:gd name="T23" fmla="*/ 95 h 121"/>
                <a:gd name="T24" fmla="*/ 11 w 45"/>
                <a:gd name="T25" fmla="*/ 106 h 121"/>
                <a:gd name="T26" fmla="*/ 18 w 45"/>
                <a:gd name="T27" fmla="*/ 106 h 121"/>
                <a:gd name="T28" fmla="*/ 18 w 45"/>
                <a:gd name="T29" fmla="*/ 121 h 121"/>
                <a:gd name="T30" fmla="*/ 29 w 45"/>
                <a:gd name="T31" fmla="*/ 121 h 121"/>
                <a:gd name="T32" fmla="*/ 34 w 45"/>
                <a:gd name="T33" fmla="*/ 106 h 121"/>
                <a:gd name="T34" fmla="*/ 40 w 45"/>
                <a:gd name="T35" fmla="*/ 106 h 121"/>
                <a:gd name="T36" fmla="*/ 40 w 45"/>
                <a:gd name="T37" fmla="*/ 95 h 121"/>
                <a:gd name="T38" fmla="*/ 45 w 45"/>
                <a:gd name="T39" fmla="*/ 95 h 121"/>
                <a:gd name="T40" fmla="*/ 45 w 45"/>
                <a:gd name="T41" fmla="*/ 68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7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7" y="95"/>
                  </a:lnTo>
                  <a:lnTo>
                    <a:pt x="11" y="106"/>
                  </a:lnTo>
                  <a:lnTo>
                    <a:pt x="18" y="106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6325" y="8731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34 w 46"/>
                <a:gd name="T9" fmla="*/ 15 h 122"/>
                <a:gd name="T10" fmla="*/ 34 w 46"/>
                <a:gd name="T11" fmla="*/ 0 h 122"/>
                <a:gd name="T12" fmla="*/ 18 w 46"/>
                <a:gd name="T13" fmla="*/ 0 h 122"/>
                <a:gd name="T14" fmla="*/ 11 w 46"/>
                <a:gd name="T15" fmla="*/ 15 h 122"/>
                <a:gd name="T16" fmla="*/ 6 w 46"/>
                <a:gd name="T17" fmla="*/ 27 h 122"/>
                <a:gd name="T18" fmla="*/ 0 w 46"/>
                <a:gd name="T19" fmla="*/ 42 h 122"/>
                <a:gd name="T20" fmla="*/ 0 w 46"/>
                <a:gd name="T21" fmla="*/ 80 h 122"/>
                <a:gd name="T22" fmla="*/ 6 w 46"/>
                <a:gd name="T23" fmla="*/ 95 h 122"/>
                <a:gd name="T24" fmla="*/ 11 w 46"/>
                <a:gd name="T25" fmla="*/ 110 h 122"/>
                <a:gd name="T26" fmla="*/ 18 w 46"/>
                <a:gd name="T27" fmla="*/ 110 h 122"/>
                <a:gd name="T28" fmla="*/ 18 w 46"/>
                <a:gd name="T29" fmla="*/ 122 h 122"/>
                <a:gd name="T30" fmla="*/ 29 w 46"/>
                <a:gd name="T31" fmla="*/ 122 h 122"/>
                <a:gd name="T32" fmla="*/ 34 w 46"/>
                <a:gd name="T33" fmla="*/ 110 h 122"/>
                <a:gd name="T34" fmla="*/ 40 w 46"/>
                <a:gd name="T35" fmla="*/ 110 h 122"/>
                <a:gd name="T36" fmla="*/ 40 w 46"/>
                <a:gd name="T37" fmla="*/ 95 h 122"/>
                <a:gd name="T38" fmla="*/ 46 w 46"/>
                <a:gd name="T39" fmla="*/ 95 h 122"/>
                <a:gd name="T40" fmla="*/ 46 w 46"/>
                <a:gd name="T41" fmla="*/ 69 h 122"/>
                <a:gd name="T42" fmla="*/ 46 w 46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8" y="110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6200" y="9149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35 w 46"/>
                <a:gd name="T9" fmla="*/ 15 h 122"/>
                <a:gd name="T10" fmla="*/ 29 w 46"/>
                <a:gd name="T11" fmla="*/ 0 h 122"/>
                <a:gd name="T12" fmla="*/ 18 w 46"/>
                <a:gd name="T13" fmla="*/ 0 h 122"/>
                <a:gd name="T14" fmla="*/ 18 w 46"/>
                <a:gd name="T15" fmla="*/ 15 h 122"/>
                <a:gd name="T16" fmla="*/ 11 w 46"/>
                <a:gd name="T17" fmla="*/ 15 h 122"/>
                <a:gd name="T18" fmla="*/ 6 w 46"/>
                <a:gd name="T19" fmla="*/ 27 h 122"/>
                <a:gd name="T20" fmla="*/ 6 w 46"/>
                <a:gd name="T21" fmla="*/ 42 h 122"/>
                <a:gd name="T22" fmla="*/ 0 w 46"/>
                <a:gd name="T23" fmla="*/ 53 h 122"/>
                <a:gd name="T24" fmla="*/ 0 w 46"/>
                <a:gd name="T25" fmla="*/ 80 h 122"/>
                <a:gd name="T26" fmla="*/ 6 w 46"/>
                <a:gd name="T27" fmla="*/ 80 h 122"/>
                <a:gd name="T28" fmla="*/ 6 w 46"/>
                <a:gd name="T29" fmla="*/ 95 h 122"/>
                <a:gd name="T30" fmla="*/ 11 w 46"/>
                <a:gd name="T31" fmla="*/ 110 h 122"/>
                <a:gd name="T32" fmla="*/ 18 w 46"/>
                <a:gd name="T33" fmla="*/ 122 h 122"/>
                <a:gd name="T34" fmla="*/ 35 w 46"/>
                <a:gd name="T35" fmla="*/ 122 h 122"/>
                <a:gd name="T36" fmla="*/ 35 w 46"/>
                <a:gd name="T37" fmla="*/ 110 h 122"/>
                <a:gd name="T38" fmla="*/ 40 w 46"/>
                <a:gd name="T39" fmla="*/ 110 h 122"/>
                <a:gd name="T40" fmla="*/ 40 w 46"/>
                <a:gd name="T41" fmla="*/ 95 h 122"/>
                <a:gd name="T42" fmla="*/ 46 w 46"/>
                <a:gd name="T43" fmla="*/ 95 h 122"/>
                <a:gd name="T44" fmla="*/ 46 w 46"/>
                <a:gd name="T45" fmla="*/ 80 h 122"/>
                <a:gd name="T46" fmla="*/ 46 w 46"/>
                <a:gd name="T4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8" y="122"/>
                  </a:lnTo>
                  <a:lnTo>
                    <a:pt x="35" y="122"/>
                  </a:lnTo>
                  <a:lnTo>
                    <a:pt x="3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5905" y="9780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42 h 125"/>
                <a:gd name="T4" fmla="*/ 40 w 45"/>
                <a:gd name="T5" fmla="*/ 30 h 125"/>
                <a:gd name="T6" fmla="*/ 40 w 45"/>
                <a:gd name="T7" fmla="*/ 15 h 125"/>
                <a:gd name="T8" fmla="*/ 34 w 45"/>
                <a:gd name="T9" fmla="*/ 15 h 125"/>
                <a:gd name="T10" fmla="*/ 34 w 45"/>
                <a:gd name="T11" fmla="*/ 0 h 125"/>
                <a:gd name="T12" fmla="*/ 11 w 45"/>
                <a:gd name="T13" fmla="*/ 0 h 125"/>
                <a:gd name="T14" fmla="*/ 11 w 45"/>
                <a:gd name="T15" fmla="*/ 15 h 125"/>
                <a:gd name="T16" fmla="*/ 6 w 45"/>
                <a:gd name="T17" fmla="*/ 15 h 125"/>
                <a:gd name="T18" fmla="*/ 0 w 45"/>
                <a:gd name="T19" fmla="*/ 30 h 125"/>
                <a:gd name="T20" fmla="*/ 0 w 45"/>
                <a:gd name="T21" fmla="*/ 95 h 125"/>
                <a:gd name="T22" fmla="*/ 6 w 45"/>
                <a:gd name="T23" fmla="*/ 95 h 125"/>
                <a:gd name="T24" fmla="*/ 6 w 45"/>
                <a:gd name="T25" fmla="*/ 110 h 125"/>
                <a:gd name="T26" fmla="*/ 18 w 45"/>
                <a:gd name="T27" fmla="*/ 110 h 125"/>
                <a:gd name="T28" fmla="*/ 22 w 45"/>
                <a:gd name="T29" fmla="*/ 125 h 125"/>
                <a:gd name="T30" fmla="*/ 29 w 45"/>
                <a:gd name="T31" fmla="*/ 110 h 125"/>
                <a:gd name="T32" fmla="*/ 40 w 45"/>
                <a:gd name="T33" fmla="*/ 110 h 125"/>
                <a:gd name="T34" fmla="*/ 40 w 45"/>
                <a:gd name="T35" fmla="*/ 95 h 125"/>
                <a:gd name="T36" fmla="*/ 45 w 45"/>
                <a:gd name="T37" fmla="*/ 84 h 125"/>
                <a:gd name="T38" fmla="*/ 45 w 45"/>
                <a:gd name="T39" fmla="*/ 68 h 125"/>
                <a:gd name="T40" fmla="*/ 45 w 45"/>
                <a:gd name="T41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8" y="110"/>
                  </a:lnTo>
                  <a:lnTo>
                    <a:pt x="22" y="125"/>
                  </a:lnTo>
                  <a:lnTo>
                    <a:pt x="29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5916" y="9541"/>
              <a:ext cx="71" cy="71"/>
            </a:xfrm>
            <a:custGeom>
              <a:avLst/>
              <a:gdLst>
                <a:gd name="T0" fmla="*/ 47 w 47"/>
                <a:gd name="T1" fmla="*/ 53 h 121"/>
                <a:gd name="T2" fmla="*/ 47 w 47"/>
                <a:gd name="T3" fmla="*/ 11 h 121"/>
                <a:gd name="T4" fmla="*/ 40 w 47"/>
                <a:gd name="T5" fmla="*/ 11 h 121"/>
                <a:gd name="T6" fmla="*/ 34 w 47"/>
                <a:gd name="T7" fmla="*/ 0 h 121"/>
                <a:gd name="T8" fmla="*/ 18 w 47"/>
                <a:gd name="T9" fmla="*/ 0 h 121"/>
                <a:gd name="T10" fmla="*/ 11 w 47"/>
                <a:gd name="T11" fmla="*/ 11 h 121"/>
                <a:gd name="T12" fmla="*/ 7 w 47"/>
                <a:gd name="T13" fmla="*/ 11 h 121"/>
                <a:gd name="T14" fmla="*/ 7 w 47"/>
                <a:gd name="T15" fmla="*/ 41 h 121"/>
                <a:gd name="T16" fmla="*/ 0 w 47"/>
                <a:gd name="T17" fmla="*/ 41 h 121"/>
                <a:gd name="T18" fmla="*/ 0 w 47"/>
                <a:gd name="T19" fmla="*/ 68 h 121"/>
                <a:gd name="T20" fmla="*/ 7 w 47"/>
                <a:gd name="T21" fmla="*/ 79 h 121"/>
                <a:gd name="T22" fmla="*/ 7 w 47"/>
                <a:gd name="T23" fmla="*/ 95 h 121"/>
                <a:gd name="T24" fmla="*/ 11 w 47"/>
                <a:gd name="T25" fmla="*/ 106 h 121"/>
                <a:gd name="T26" fmla="*/ 18 w 47"/>
                <a:gd name="T27" fmla="*/ 106 h 121"/>
                <a:gd name="T28" fmla="*/ 23 w 47"/>
                <a:gd name="T29" fmla="*/ 121 h 121"/>
                <a:gd name="T30" fmla="*/ 29 w 47"/>
                <a:gd name="T31" fmla="*/ 121 h 121"/>
                <a:gd name="T32" fmla="*/ 34 w 47"/>
                <a:gd name="T33" fmla="*/ 106 h 121"/>
                <a:gd name="T34" fmla="*/ 40 w 47"/>
                <a:gd name="T35" fmla="*/ 106 h 121"/>
                <a:gd name="T36" fmla="*/ 47 w 47"/>
                <a:gd name="T37" fmla="*/ 95 h 121"/>
                <a:gd name="T38" fmla="*/ 47 w 47"/>
                <a:gd name="T39" fmla="*/ 68 h 121"/>
                <a:gd name="T40" fmla="*/ 47 w 47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1">
                  <a:moveTo>
                    <a:pt x="47" y="53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7" y="79"/>
                  </a:lnTo>
                  <a:lnTo>
                    <a:pt x="7" y="95"/>
                  </a:lnTo>
                  <a:lnTo>
                    <a:pt x="11" y="106"/>
                  </a:lnTo>
                  <a:lnTo>
                    <a:pt x="18" y="106"/>
                  </a:lnTo>
                  <a:lnTo>
                    <a:pt x="23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4446" y="10076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6 h 122"/>
                <a:gd name="T8" fmla="*/ 34 w 45"/>
                <a:gd name="T9" fmla="*/ 16 h 122"/>
                <a:gd name="T10" fmla="*/ 29 w 45"/>
                <a:gd name="T11" fmla="*/ 0 h 122"/>
                <a:gd name="T12" fmla="*/ 17 w 45"/>
                <a:gd name="T13" fmla="*/ 0 h 122"/>
                <a:gd name="T14" fmla="*/ 11 w 45"/>
                <a:gd name="T15" fmla="*/ 16 h 122"/>
                <a:gd name="T16" fmla="*/ 5 w 45"/>
                <a:gd name="T17" fmla="*/ 16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11 h 122"/>
                <a:gd name="T28" fmla="*/ 11 w 45"/>
                <a:gd name="T29" fmla="*/ 111 h 122"/>
                <a:gd name="T30" fmla="*/ 11 w 45"/>
                <a:gd name="T31" fmla="*/ 122 h 122"/>
                <a:gd name="T32" fmla="*/ 34 w 45"/>
                <a:gd name="T33" fmla="*/ 122 h 122"/>
                <a:gd name="T34" fmla="*/ 34 w 45"/>
                <a:gd name="T35" fmla="*/ 111 h 122"/>
                <a:gd name="T36" fmla="*/ 40 w 45"/>
                <a:gd name="T37" fmla="*/ 111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4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11" y="111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5094" y="9514"/>
              <a:ext cx="71" cy="71"/>
            </a:xfrm>
            <a:custGeom>
              <a:avLst/>
              <a:gdLst>
                <a:gd name="T0" fmla="*/ 44 w 44"/>
                <a:gd name="T1" fmla="*/ 53 h 106"/>
                <a:gd name="T2" fmla="*/ 44 w 44"/>
                <a:gd name="T3" fmla="*/ 27 h 106"/>
                <a:gd name="T4" fmla="*/ 38 w 44"/>
                <a:gd name="T5" fmla="*/ 11 h 106"/>
                <a:gd name="T6" fmla="*/ 33 w 44"/>
                <a:gd name="T7" fmla="*/ 0 h 106"/>
                <a:gd name="T8" fmla="*/ 11 w 44"/>
                <a:gd name="T9" fmla="*/ 0 h 106"/>
                <a:gd name="T10" fmla="*/ 4 w 44"/>
                <a:gd name="T11" fmla="*/ 11 h 106"/>
                <a:gd name="T12" fmla="*/ 0 w 44"/>
                <a:gd name="T13" fmla="*/ 27 h 106"/>
                <a:gd name="T14" fmla="*/ 0 w 44"/>
                <a:gd name="T15" fmla="*/ 80 h 106"/>
                <a:gd name="T16" fmla="*/ 4 w 44"/>
                <a:gd name="T17" fmla="*/ 95 h 106"/>
                <a:gd name="T18" fmla="*/ 11 w 44"/>
                <a:gd name="T19" fmla="*/ 106 h 106"/>
                <a:gd name="T20" fmla="*/ 33 w 44"/>
                <a:gd name="T21" fmla="*/ 106 h 106"/>
                <a:gd name="T22" fmla="*/ 38 w 44"/>
                <a:gd name="T23" fmla="*/ 95 h 106"/>
                <a:gd name="T24" fmla="*/ 44 w 44"/>
                <a:gd name="T25" fmla="*/ 80 h 106"/>
                <a:gd name="T26" fmla="*/ 44 w 44"/>
                <a:gd name="T27" fmla="*/ 68 h 106"/>
                <a:gd name="T28" fmla="*/ 44 w 44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06">
                  <a:moveTo>
                    <a:pt x="44" y="53"/>
                  </a:moveTo>
                  <a:lnTo>
                    <a:pt x="44" y="27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8" y="95"/>
                  </a:lnTo>
                  <a:lnTo>
                    <a:pt x="44" y="80"/>
                  </a:lnTo>
                  <a:lnTo>
                    <a:pt x="44" y="68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6586" y="8207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15 h 110"/>
                <a:gd name="T6" fmla="*/ 34 w 45"/>
                <a:gd name="T7" fmla="*/ 0 h 110"/>
                <a:gd name="T8" fmla="*/ 12 w 45"/>
                <a:gd name="T9" fmla="*/ 0 h 110"/>
                <a:gd name="T10" fmla="*/ 12 w 45"/>
                <a:gd name="T11" fmla="*/ 15 h 110"/>
                <a:gd name="T12" fmla="*/ 5 w 45"/>
                <a:gd name="T13" fmla="*/ 15 h 110"/>
                <a:gd name="T14" fmla="*/ 5 w 45"/>
                <a:gd name="T15" fmla="*/ 26 h 110"/>
                <a:gd name="T16" fmla="*/ 0 w 45"/>
                <a:gd name="T17" fmla="*/ 26 h 110"/>
                <a:gd name="T18" fmla="*/ 0 w 45"/>
                <a:gd name="T19" fmla="*/ 68 h 110"/>
                <a:gd name="T20" fmla="*/ 5 w 45"/>
                <a:gd name="T21" fmla="*/ 83 h 110"/>
                <a:gd name="T22" fmla="*/ 5 w 45"/>
                <a:gd name="T23" fmla="*/ 95 h 110"/>
                <a:gd name="T24" fmla="*/ 12 w 45"/>
                <a:gd name="T25" fmla="*/ 95 h 110"/>
                <a:gd name="T26" fmla="*/ 12 w 45"/>
                <a:gd name="T27" fmla="*/ 110 h 110"/>
                <a:gd name="T28" fmla="*/ 34 w 45"/>
                <a:gd name="T29" fmla="*/ 110 h 110"/>
                <a:gd name="T30" fmla="*/ 40 w 45"/>
                <a:gd name="T31" fmla="*/ 95 h 110"/>
                <a:gd name="T32" fmla="*/ 45 w 45"/>
                <a:gd name="T33" fmla="*/ 83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2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5462" y="9662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38 h 107"/>
                <a:gd name="T4" fmla="*/ 40 w 45"/>
                <a:gd name="T5" fmla="*/ 38 h 107"/>
                <a:gd name="T6" fmla="*/ 40 w 45"/>
                <a:gd name="T7" fmla="*/ 12 h 107"/>
                <a:gd name="T8" fmla="*/ 34 w 45"/>
                <a:gd name="T9" fmla="*/ 12 h 107"/>
                <a:gd name="T10" fmla="*/ 34 w 45"/>
                <a:gd name="T11" fmla="*/ 0 h 107"/>
                <a:gd name="T12" fmla="*/ 7 w 45"/>
                <a:gd name="T13" fmla="*/ 0 h 107"/>
                <a:gd name="T14" fmla="*/ 7 w 45"/>
                <a:gd name="T15" fmla="*/ 12 h 107"/>
                <a:gd name="T16" fmla="*/ 0 w 45"/>
                <a:gd name="T17" fmla="*/ 12 h 107"/>
                <a:gd name="T18" fmla="*/ 0 w 45"/>
                <a:gd name="T19" fmla="*/ 91 h 107"/>
                <a:gd name="T20" fmla="*/ 7 w 45"/>
                <a:gd name="T21" fmla="*/ 107 h 107"/>
                <a:gd name="T22" fmla="*/ 34 w 45"/>
                <a:gd name="T23" fmla="*/ 107 h 107"/>
                <a:gd name="T24" fmla="*/ 40 w 45"/>
                <a:gd name="T25" fmla="*/ 91 h 107"/>
                <a:gd name="T26" fmla="*/ 40 w 45"/>
                <a:gd name="T27" fmla="*/ 80 h 107"/>
                <a:gd name="T28" fmla="*/ 45 w 45"/>
                <a:gd name="T29" fmla="*/ 65 h 107"/>
                <a:gd name="T30" fmla="*/ 45 w 45"/>
                <a:gd name="T31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38"/>
                  </a:lnTo>
                  <a:lnTo>
                    <a:pt x="40" y="38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91"/>
                  </a:lnTo>
                  <a:lnTo>
                    <a:pt x="7" y="107"/>
                  </a:lnTo>
                  <a:lnTo>
                    <a:pt x="34" y="107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6519" y="8370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5 w 45"/>
                <a:gd name="T3" fmla="*/ 27 h 118"/>
                <a:gd name="T4" fmla="*/ 38 w 45"/>
                <a:gd name="T5" fmla="*/ 27 h 118"/>
                <a:gd name="T6" fmla="*/ 38 w 45"/>
                <a:gd name="T7" fmla="*/ 12 h 118"/>
                <a:gd name="T8" fmla="*/ 34 w 45"/>
                <a:gd name="T9" fmla="*/ 12 h 118"/>
                <a:gd name="T10" fmla="*/ 34 w 45"/>
                <a:gd name="T11" fmla="*/ 0 h 118"/>
                <a:gd name="T12" fmla="*/ 11 w 45"/>
                <a:gd name="T13" fmla="*/ 0 h 118"/>
                <a:gd name="T14" fmla="*/ 11 w 45"/>
                <a:gd name="T15" fmla="*/ 12 h 118"/>
                <a:gd name="T16" fmla="*/ 5 w 45"/>
                <a:gd name="T17" fmla="*/ 12 h 118"/>
                <a:gd name="T18" fmla="*/ 5 w 45"/>
                <a:gd name="T19" fmla="*/ 27 h 118"/>
                <a:gd name="T20" fmla="*/ 0 w 45"/>
                <a:gd name="T21" fmla="*/ 38 h 118"/>
                <a:gd name="T22" fmla="*/ 0 w 45"/>
                <a:gd name="T23" fmla="*/ 80 h 118"/>
                <a:gd name="T24" fmla="*/ 5 w 45"/>
                <a:gd name="T25" fmla="*/ 91 h 118"/>
                <a:gd name="T26" fmla="*/ 5 w 45"/>
                <a:gd name="T27" fmla="*/ 107 h 118"/>
                <a:gd name="T28" fmla="*/ 11 w 45"/>
                <a:gd name="T29" fmla="*/ 107 h 118"/>
                <a:gd name="T30" fmla="*/ 16 w 45"/>
                <a:gd name="T31" fmla="*/ 118 h 118"/>
                <a:gd name="T32" fmla="*/ 27 w 45"/>
                <a:gd name="T33" fmla="*/ 118 h 118"/>
                <a:gd name="T34" fmla="*/ 34 w 45"/>
                <a:gd name="T35" fmla="*/ 107 h 118"/>
                <a:gd name="T36" fmla="*/ 38 w 45"/>
                <a:gd name="T37" fmla="*/ 107 h 118"/>
                <a:gd name="T38" fmla="*/ 38 w 45"/>
                <a:gd name="T39" fmla="*/ 91 h 118"/>
                <a:gd name="T40" fmla="*/ 45 w 45"/>
                <a:gd name="T41" fmla="*/ 91 h 118"/>
                <a:gd name="T42" fmla="*/ 45 w 45"/>
                <a:gd name="T43" fmla="*/ 65 h 118"/>
                <a:gd name="T44" fmla="*/ 45 w 45"/>
                <a:gd name="T45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18"/>
                  </a:lnTo>
                  <a:lnTo>
                    <a:pt x="27" y="118"/>
                  </a:lnTo>
                  <a:lnTo>
                    <a:pt x="34" y="107"/>
                  </a:lnTo>
                  <a:lnTo>
                    <a:pt x="38" y="107"/>
                  </a:lnTo>
                  <a:lnTo>
                    <a:pt x="38" y="91"/>
                  </a:lnTo>
                  <a:lnTo>
                    <a:pt x="45" y="91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5514" y="10335"/>
              <a:ext cx="71" cy="71"/>
            </a:xfrm>
            <a:custGeom>
              <a:avLst/>
              <a:gdLst>
                <a:gd name="T0" fmla="*/ 51 w 51"/>
                <a:gd name="T1" fmla="*/ 53 h 121"/>
                <a:gd name="T2" fmla="*/ 45 w 51"/>
                <a:gd name="T3" fmla="*/ 38 h 121"/>
                <a:gd name="T4" fmla="*/ 45 w 51"/>
                <a:gd name="T5" fmla="*/ 26 h 121"/>
                <a:gd name="T6" fmla="*/ 40 w 51"/>
                <a:gd name="T7" fmla="*/ 11 h 121"/>
                <a:gd name="T8" fmla="*/ 33 w 51"/>
                <a:gd name="T9" fmla="*/ 0 h 121"/>
                <a:gd name="T10" fmla="*/ 16 w 51"/>
                <a:gd name="T11" fmla="*/ 0 h 121"/>
                <a:gd name="T12" fmla="*/ 11 w 51"/>
                <a:gd name="T13" fmla="*/ 11 h 121"/>
                <a:gd name="T14" fmla="*/ 4 w 51"/>
                <a:gd name="T15" fmla="*/ 26 h 121"/>
                <a:gd name="T16" fmla="*/ 4 w 51"/>
                <a:gd name="T17" fmla="*/ 38 h 121"/>
                <a:gd name="T18" fmla="*/ 0 w 51"/>
                <a:gd name="T19" fmla="*/ 53 h 121"/>
                <a:gd name="T20" fmla="*/ 4 w 51"/>
                <a:gd name="T21" fmla="*/ 64 h 121"/>
                <a:gd name="T22" fmla="*/ 4 w 51"/>
                <a:gd name="T23" fmla="*/ 91 h 121"/>
                <a:gd name="T24" fmla="*/ 11 w 51"/>
                <a:gd name="T25" fmla="*/ 106 h 121"/>
                <a:gd name="T26" fmla="*/ 16 w 51"/>
                <a:gd name="T27" fmla="*/ 106 h 121"/>
                <a:gd name="T28" fmla="*/ 22 w 51"/>
                <a:gd name="T29" fmla="*/ 121 h 121"/>
                <a:gd name="T30" fmla="*/ 27 w 51"/>
                <a:gd name="T31" fmla="*/ 121 h 121"/>
                <a:gd name="T32" fmla="*/ 33 w 51"/>
                <a:gd name="T33" fmla="*/ 106 h 121"/>
                <a:gd name="T34" fmla="*/ 40 w 51"/>
                <a:gd name="T35" fmla="*/ 106 h 121"/>
                <a:gd name="T36" fmla="*/ 45 w 51"/>
                <a:gd name="T37" fmla="*/ 91 h 121"/>
                <a:gd name="T38" fmla="*/ 45 w 51"/>
                <a:gd name="T39" fmla="*/ 64 h 121"/>
                <a:gd name="T40" fmla="*/ 51 w 51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21">
                  <a:moveTo>
                    <a:pt x="51" y="53"/>
                  </a:moveTo>
                  <a:lnTo>
                    <a:pt x="45" y="38"/>
                  </a:lnTo>
                  <a:lnTo>
                    <a:pt x="45" y="26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4" y="26"/>
                  </a:lnTo>
                  <a:lnTo>
                    <a:pt x="4" y="38"/>
                  </a:lnTo>
                  <a:lnTo>
                    <a:pt x="0" y="53"/>
                  </a:lnTo>
                  <a:lnTo>
                    <a:pt x="4" y="64"/>
                  </a:lnTo>
                  <a:lnTo>
                    <a:pt x="4" y="91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22" y="121"/>
                  </a:lnTo>
                  <a:lnTo>
                    <a:pt x="27" y="121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5" y="91"/>
                  </a:lnTo>
                  <a:lnTo>
                    <a:pt x="45" y="64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6218" y="8731"/>
              <a:ext cx="71" cy="71"/>
            </a:xfrm>
            <a:custGeom>
              <a:avLst/>
              <a:gdLst>
                <a:gd name="T0" fmla="*/ 44 w 44"/>
                <a:gd name="T1" fmla="*/ 53 h 110"/>
                <a:gd name="T2" fmla="*/ 44 w 44"/>
                <a:gd name="T3" fmla="*/ 27 h 110"/>
                <a:gd name="T4" fmla="*/ 40 w 44"/>
                <a:gd name="T5" fmla="*/ 27 h 110"/>
                <a:gd name="T6" fmla="*/ 40 w 44"/>
                <a:gd name="T7" fmla="*/ 15 h 110"/>
                <a:gd name="T8" fmla="*/ 33 w 44"/>
                <a:gd name="T9" fmla="*/ 15 h 110"/>
                <a:gd name="T10" fmla="*/ 33 w 44"/>
                <a:gd name="T11" fmla="*/ 0 h 110"/>
                <a:gd name="T12" fmla="*/ 11 w 44"/>
                <a:gd name="T13" fmla="*/ 0 h 110"/>
                <a:gd name="T14" fmla="*/ 4 w 44"/>
                <a:gd name="T15" fmla="*/ 15 h 110"/>
                <a:gd name="T16" fmla="*/ 0 w 44"/>
                <a:gd name="T17" fmla="*/ 27 h 110"/>
                <a:gd name="T18" fmla="*/ 0 w 44"/>
                <a:gd name="T19" fmla="*/ 80 h 110"/>
                <a:gd name="T20" fmla="*/ 4 w 44"/>
                <a:gd name="T21" fmla="*/ 95 h 110"/>
                <a:gd name="T22" fmla="*/ 11 w 44"/>
                <a:gd name="T23" fmla="*/ 110 h 110"/>
                <a:gd name="T24" fmla="*/ 33 w 44"/>
                <a:gd name="T25" fmla="*/ 110 h 110"/>
                <a:gd name="T26" fmla="*/ 33 w 44"/>
                <a:gd name="T27" fmla="*/ 95 h 110"/>
                <a:gd name="T28" fmla="*/ 40 w 44"/>
                <a:gd name="T29" fmla="*/ 95 h 110"/>
                <a:gd name="T30" fmla="*/ 40 w 44"/>
                <a:gd name="T31" fmla="*/ 80 h 110"/>
                <a:gd name="T32" fmla="*/ 44 w 44"/>
                <a:gd name="T33" fmla="*/ 69 h 110"/>
                <a:gd name="T34" fmla="*/ 44 w 44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110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5246" y="10536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29 w 46"/>
                <a:gd name="T9" fmla="*/ 15 h 122"/>
                <a:gd name="T10" fmla="*/ 22 w 46"/>
                <a:gd name="T11" fmla="*/ 0 h 122"/>
                <a:gd name="T12" fmla="*/ 18 w 46"/>
                <a:gd name="T13" fmla="*/ 15 h 122"/>
                <a:gd name="T14" fmla="*/ 6 w 46"/>
                <a:gd name="T15" fmla="*/ 15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106 h 122"/>
                <a:gd name="T24" fmla="*/ 11 w 46"/>
                <a:gd name="T25" fmla="*/ 106 h 122"/>
                <a:gd name="T26" fmla="*/ 11 w 46"/>
                <a:gd name="T27" fmla="*/ 122 h 122"/>
                <a:gd name="T28" fmla="*/ 35 w 46"/>
                <a:gd name="T29" fmla="*/ 122 h 122"/>
                <a:gd name="T30" fmla="*/ 35 w 46"/>
                <a:gd name="T31" fmla="*/ 106 h 122"/>
                <a:gd name="T32" fmla="*/ 40 w 46"/>
                <a:gd name="T33" fmla="*/ 106 h 122"/>
                <a:gd name="T34" fmla="*/ 46 w 46"/>
                <a:gd name="T35" fmla="*/ 95 h 122"/>
                <a:gd name="T36" fmla="*/ 46 w 46"/>
                <a:gd name="T37" fmla="*/ 80 h 122"/>
                <a:gd name="T38" fmla="*/ 46 w 46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2" y="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35" y="122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5945" y="8853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5 w 45"/>
                <a:gd name="T11" fmla="*/ 15 h 110"/>
                <a:gd name="T12" fmla="*/ 5 w 45"/>
                <a:gd name="T13" fmla="*/ 26 h 110"/>
                <a:gd name="T14" fmla="*/ 0 w 45"/>
                <a:gd name="T15" fmla="*/ 42 h 110"/>
                <a:gd name="T16" fmla="*/ 0 w 45"/>
                <a:gd name="T17" fmla="*/ 83 h 110"/>
                <a:gd name="T18" fmla="*/ 5 w 45"/>
                <a:gd name="T19" fmla="*/ 83 h 110"/>
                <a:gd name="T20" fmla="*/ 5 w 45"/>
                <a:gd name="T21" fmla="*/ 110 h 110"/>
                <a:gd name="T22" fmla="*/ 40 w 45"/>
                <a:gd name="T23" fmla="*/ 110 h 110"/>
                <a:gd name="T24" fmla="*/ 40 w 45"/>
                <a:gd name="T25" fmla="*/ 95 h 110"/>
                <a:gd name="T26" fmla="*/ 45 w 45"/>
                <a:gd name="T27" fmla="*/ 83 h 110"/>
                <a:gd name="T28" fmla="*/ 45 w 45"/>
                <a:gd name="T29" fmla="*/ 68 h 110"/>
                <a:gd name="T30" fmla="*/ 45 w 45"/>
                <a:gd name="T31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5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4633" y="9753"/>
              <a:ext cx="71" cy="71"/>
            </a:xfrm>
            <a:custGeom>
              <a:avLst/>
              <a:gdLst>
                <a:gd name="T0" fmla="*/ 52 w 52"/>
                <a:gd name="T1" fmla="*/ 57 h 122"/>
                <a:gd name="T2" fmla="*/ 45 w 52"/>
                <a:gd name="T3" fmla="*/ 42 h 122"/>
                <a:gd name="T4" fmla="*/ 45 w 52"/>
                <a:gd name="T5" fmla="*/ 16 h 122"/>
                <a:gd name="T6" fmla="*/ 41 w 52"/>
                <a:gd name="T7" fmla="*/ 16 h 122"/>
                <a:gd name="T8" fmla="*/ 34 w 52"/>
                <a:gd name="T9" fmla="*/ 0 h 122"/>
                <a:gd name="T10" fmla="*/ 18 w 52"/>
                <a:gd name="T11" fmla="*/ 0 h 122"/>
                <a:gd name="T12" fmla="*/ 12 w 52"/>
                <a:gd name="T13" fmla="*/ 16 h 122"/>
                <a:gd name="T14" fmla="*/ 7 w 52"/>
                <a:gd name="T15" fmla="*/ 16 h 122"/>
                <a:gd name="T16" fmla="*/ 7 w 52"/>
                <a:gd name="T17" fmla="*/ 42 h 122"/>
                <a:gd name="T18" fmla="*/ 0 w 52"/>
                <a:gd name="T19" fmla="*/ 57 h 122"/>
                <a:gd name="T20" fmla="*/ 7 w 52"/>
                <a:gd name="T21" fmla="*/ 69 h 122"/>
                <a:gd name="T22" fmla="*/ 7 w 52"/>
                <a:gd name="T23" fmla="*/ 95 h 122"/>
                <a:gd name="T24" fmla="*/ 12 w 52"/>
                <a:gd name="T25" fmla="*/ 111 h 122"/>
                <a:gd name="T26" fmla="*/ 23 w 52"/>
                <a:gd name="T27" fmla="*/ 111 h 122"/>
                <a:gd name="T28" fmla="*/ 29 w 52"/>
                <a:gd name="T29" fmla="*/ 122 h 122"/>
                <a:gd name="T30" fmla="*/ 29 w 52"/>
                <a:gd name="T31" fmla="*/ 111 h 122"/>
                <a:gd name="T32" fmla="*/ 41 w 52"/>
                <a:gd name="T33" fmla="*/ 111 h 122"/>
                <a:gd name="T34" fmla="*/ 45 w 52"/>
                <a:gd name="T35" fmla="*/ 95 h 122"/>
                <a:gd name="T36" fmla="*/ 45 w 52"/>
                <a:gd name="T37" fmla="*/ 69 h 122"/>
                <a:gd name="T38" fmla="*/ 52 w 52"/>
                <a:gd name="T39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22">
                  <a:moveTo>
                    <a:pt x="52" y="57"/>
                  </a:moveTo>
                  <a:lnTo>
                    <a:pt x="45" y="42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7" y="42"/>
                  </a:lnTo>
                  <a:lnTo>
                    <a:pt x="0" y="57"/>
                  </a:lnTo>
                  <a:lnTo>
                    <a:pt x="7" y="69"/>
                  </a:lnTo>
                  <a:lnTo>
                    <a:pt x="7" y="95"/>
                  </a:lnTo>
                  <a:lnTo>
                    <a:pt x="12" y="111"/>
                  </a:lnTo>
                  <a:lnTo>
                    <a:pt x="23" y="111"/>
                  </a:lnTo>
                  <a:lnTo>
                    <a:pt x="29" y="122"/>
                  </a:lnTo>
                  <a:lnTo>
                    <a:pt x="29" y="111"/>
                  </a:lnTo>
                  <a:lnTo>
                    <a:pt x="41" y="111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52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5502" y="9647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9 w 45"/>
                <a:gd name="T5" fmla="*/ 27 h 106"/>
                <a:gd name="T6" fmla="*/ 39 w 45"/>
                <a:gd name="T7" fmla="*/ 0 h 106"/>
                <a:gd name="T8" fmla="*/ 5 w 45"/>
                <a:gd name="T9" fmla="*/ 0 h 106"/>
                <a:gd name="T10" fmla="*/ 5 w 45"/>
                <a:gd name="T11" fmla="*/ 15 h 106"/>
                <a:gd name="T12" fmla="*/ 0 w 45"/>
                <a:gd name="T13" fmla="*/ 27 h 106"/>
                <a:gd name="T14" fmla="*/ 0 w 45"/>
                <a:gd name="T15" fmla="*/ 80 h 106"/>
                <a:gd name="T16" fmla="*/ 5 w 45"/>
                <a:gd name="T17" fmla="*/ 95 h 106"/>
                <a:gd name="T18" fmla="*/ 12 w 45"/>
                <a:gd name="T19" fmla="*/ 106 h 106"/>
                <a:gd name="T20" fmla="*/ 34 w 45"/>
                <a:gd name="T21" fmla="*/ 106 h 106"/>
                <a:gd name="T22" fmla="*/ 39 w 45"/>
                <a:gd name="T23" fmla="*/ 95 h 106"/>
                <a:gd name="T24" fmla="*/ 39 w 45"/>
                <a:gd name="T25" fmla="*/ 80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39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5518" y="10456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1 w 47"/>
                <a:gd name="T3" fmla="*/ 38 h 122"/>
                <a:gd name="T4" fmla="*/ 41 w 47"/>
                <a:gd name="T5" fmla="*/ 27 h 122"/>
                <a:gd name="T6" fmla="*/ 36 w 47"/>
                <a:gd name="T7" fmla="*/ 12 h 122"/>
                <a:gd name="T8" fmla="*/ 29 w 47"/>
                <a:gd name="T9" fmla="*/ 12 h 122"/>
                <a:gd name="T10" fmla="*/ 23 w 47"/>
                <a:gd name="T11" fmla="*/ 0 h 122"/>
                <a:gd name="T12" fmla="*/ 18 w 47"/>
                <a:gd name="T13" fmla="*/ 12 h 122"/>
                <a:gd name="T14" fmla="*/ 7 w 47"/>
                <a:gd name="T15" fmla="*/ 12 h 122"/>
                <a:gd name="T16" fmla="*/ 0 w 47"/>
                <a:gd name="T17" fmla="*/ 27 h 122"/>
                <a:gd name="T18" fmla="*/ 0 w 47"/>
                <a:gd name="T19" fmla="*/ 107 h 122"/>
                <a:gd name="T20" fmla="*/ 7 w 47"/>
                <a:gd name="T21" fmla="*/ 107 h 122"/>
                <a:gd name="T22" fmla="*/ 12 w 47"/>
                <a:gd name="T23" fmla="*/ 122 h 122"/>
                <a:gd name="T24" fmla="*/ 29 w 47"/>
                <a:gd name="T25" fmla="*/ 122 h 122"/>
                <a:gd name="T26" fmla="*/ 36 w 47"/>
                <a:gd name="T27" fmla="*/ 107 h 122"/>
                <a:gd name="T28" fmla="*/ 41 w 47"/>
                <a:gd name="T29" fmla="*/ 107 h 122"/>
                <a:gd name="T30" fmla="*/ 41 w 47"/>
                <a:gd name="T31" fmla="*/ 80 h 122"/>
                <a:gd name="T32" fmla="*/ 47 w 47"/>
                <a:gd name="T33" fmla="*/ 80 h 122"/>
                <a:gd name="T34" fmla="*/ 47 w 47"/>
                <a:gd name="T3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1" y="38"/>
                  </a:lnTo>
                  <a:lnTo>
                    <a:pt x="41" y="27"/>
                  </a:lnTo>
                  <a:lnTo>
                    <a:pt x="36" y="12"/>
                  </a:lnTo>
                  <a:lnTo>
                    <a:pt x="29" y="12"/>
                  </a:lnTo>
                  <a:lnTo>
                    <a:pt x="23" y="0"/>
                  </a:lnTo>
                  <a:lnTo>
                    <a:pt x="18" y="12"/>
                  </a:lnTo>
                  <a:lnTo>
                    <a:pt x="7" y="12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7" y="107"/>
                  </a:lnTo>
                  <a:lnTo>
                    <a:pt x="12" y="122"/>
                  </a:lnTo>
                  <a:lnTo>
                    <a:pt x="29" y="122"/>
                  </a:lnTo>
                  <a:lnTo>
                    <a:pt x="36" y="107"/>
                  </a:lnTo>
                  <a:lnTo>
                    <a:pt x="41" y="107"/>
                  </a:lnTo>
                  <a:lnTo>
                    <a:pt x="41" y="80"/>
                  </a:lnTo>
                  <a:lnTo>
                    <a:pt x="47" y="80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6535" y="859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34 w 45"/>
                <a:gd name="T11" fmla="*/ 0 h 122"/>
                <a:gd name="T12" fmla="*/ 18 w 45"/>
                <a:gd name="T13" fmla="*/ 0 h 122"/>
                <a:gd name="T14" fmla="*/ 11 w 45"/>
                <a:gd name="T15" fmla="*/ 15 h 122"/>
                <a:gd name="T16" fmla="*/ 6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6 w 45"/>
                <a:gd name="T23" fmla="*/ 95 h 122"/>
                <a:gd name="T24" fmla="*/ 11 w 45"/>
                <a:gd name="T25" fmla="*/ 107 h 122"/>
                <a:gd name="T26" fmla="*/ 18 w 45"/>
                <a:gd name="T27" fmla="*/ 107 h 122"/>
                <a:gd name="T28" fmla="*/ 18 w 45"/>
                <a:gd name="T29" fmla="*/ 122 h 122"/>
                <a:gd name="T30" fmla="*/ 29 w 45"/>
                <a:gd name="T31" fmla="*/ 122 h 122"/>
                <a:gd name="T32" fmla="*/ 34 w 45"/>
                <a:gd name="T33" fmla="*/ 107 h 122"/>
                <a:gd name="T34" fmla="*/ 40 w 45"/>
                <a:gd name="T35" fmla="*/ 107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9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4428" y="9674"/>
              <a:ext cx="71" cy="71"/>
            </a:xfrm>
            <a:custGeom>
              <a:avLst/>
              <a:gdLst>
                <a:gd name="T0" fmla="*/ 47 w 47"/>
                <a:gd name="T1" fmla="*/ 68 h 121"/>
                <a:gd name="T2" fmla="*/ 47 w 47"/>
                <a:gd name="T3" fmla="*/ 41 h 121"/>
                <a:gd name="T4" fmla="*/ 40 w 47"/>
                <a:gd name="T5" fmla="*/ 26 h 121"/>
                <a:gd name="T6" fmla="*/ 35 w 47"/>
                <a:gd name="T7" fmla="*/ 15 h 121"/>
                <a:gd name="T8" fmla="*/ 29 w 47"/>
                <a:gd name="T9" fmla="*/ 15 h 121"/>
                <a:gd name="T10" fmla="*/ 23 w 47"/>
                <a:gd name="T11" fmla="*/ 0 h 121"/>
                <a:gd name="T12" fmla="*/ 18 w 47"/>
                <a:gd name="T13" fmla="*/ 15 h 121"/>
                <a:gd name="T14" fmla="*/ 7 w 47"/>
                <a:gd name="T15" fmla="*/ 15 h 121"/>
                <a:gd name="T16" fmla="*/ 7 w 47"/>
                <a:gd name="T17" fmla="*/ 26 h 121"/>
                <a:gd name="T18" fmla="*/ 0 w 47"/>
                <a:gd name="T19" fmla="*/ 26 h 121"/>
                <a:gd name="T20" fmla="*/ 0 w 47"/>
                <a:gd name="T21" fmla="*/ 95 h 121"/>
                <a:gd name="T22" fmla="*/ 7 w 47"/>
                <a:gd name="T23" fmla="*/ 106 h 121"/>
                <a:gd name="T24" fmla="*/ 11 w 47"/>
                <a:gd name="T25" fmla="*/ 106 h 121"/>
                <a:gd name="T26" fmla="*/ 11 w 47"/>
                <a:gd name="T27" fmla="*/ 121 h 121"/>
                <a:gd name="T28" fmla="*/ 29 w 47"/>
                <a:gd name="T29" fmla="*/ 121 h 121"/>
                <a:gd name="T30" fmla="*/ 35 w 47"/>
                <a:gd name="T31" fmla="*/ 106 h 121"/>
                <a:gd name="T32" fmla="*/ 40 w 47"/>
                <a:gd name="T33" fmla="*/ 106 h 121"/>
                <a:gd name="T34" fmla="*/ 40 w 47"/>
                <a:gd name="T35" fmla="*/ 95 h 121"/>
                <a:gd name="T36" fmla="*/ 47 w 47"/>
                <a:gd name="T37" fmla="*/ 79 h 121"/>
                <a:gd name="T38" fmla="*/ 47 w 47"/>
                <a:gd name="T39" fmla="*/ 6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21">
                  <a:moveTo>
                    <a:pt x="47" y="68"/>
                  </a:moveTo>
                  <a:lnTo>
                    <a:pt x="47" y="41"/>
                  </a:lnTo>
                  <a:lnTo>
                    <a:pt x="40" y="26"/>
                  </a:lnTo>
                  <a:lnTo>
                    <a:pt x="35" y="15"/>
                  </a:lnTo>
                  <a:lnTo>
                    <a:pt x="29" y="15"/>
                  </a:lnTo>
                  <a:lnTo>
                    <a:pt x="23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1" y="121"/>
                  </a:lnTo>
                  <a:lnTo>
                    <a:pt x="29" y="121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7" y="79"/>
                  </a:lnTo>
                  <a:lnTo>
                    <a:pt x="47" y="6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23"/>
            <p:cNvSpPr>
              <a:spLocks/>
            </p:cNvSpPr>
            <p:nvPr/>
          </p:nvSpPr>
          <p:spPr bwMode="auto">
            <a:xfrm>
              <a:off x="6149" y="9149"/>
              <a:ext cx="71" cy="71"/>
            </a:xfrm>
            <a:custGeom>
              <a:avLst/>
              <a:gdLst>
                <a:gd name="T0" fmla="*/ 51 w 51"/>
                <a:gd name="T1" fmla="*/ 53 h 110"/>
                <a:gd name="T2" fmla="*/ 46 w 51"/>
                <a:gd name="T3" fmla="*/ 42 h 110"/>
                <a:gd name="T4" fmla="*/ 46 w 51"/>
                <a:gd name="T5" fmla="*/ 15 h 110"/>
                <a:gd name="T6" fmla="*/ 40 w 51"/>
                <a:gd name="T7" fmla="*/ 15 h 110"/>
                <a:gd name="T8" fmla="*/ 40 w 51"/>
                <a:gd name="T9" fmla="*/ 0 h 110"/>
                <a:gd name="T10" fmla="*/ 11 w 51"/>
                <a:gd name="T11" fmla="*/ 0 h 110"/>
                <a:gd name="T12" fmla="*/ 11 w 51"/>
                <a:gd name="T13" fmla="*/ 15 h 110"/>
                <a:gd name="T14" fmla="*/ 6 w 51"/>
                <a:gd name="T15" fmla="*/ 15 h 110"/>
                <a:gd name="T16" fmla="*/ 6 w 51"/>
                <a:gd name="T17" fmla="*/ 42 h 110"/>
                <a:gd name="T18" fmla="*/ 0 w 51"/>
                <a:gd name="T19" fmla="*/ 53 h 110"/>
                <a:gd name="T20" fmla="*/ 6 w 51"/>
                <a:gd name="T21" fmla="*/ 69 h 110"/>
                <a:gd name="T22" fmla="*/ 6 w 51"/>
                <a:gd name="T23" fmla="*/ 95 h 110"/>
                <a:gd name="T24" fmla="*/ 11 w 51"/>
                <a:gd name="T25" fmla="*/ 95 h 110"/>
                <a:gd name="T26" fmla="*/ 11 w 51"/>
                <a:gd name="T27" fmla="*/ 110 h 110"/>
                <a:gd name="T28" fmla="*/ 40 w 51"/>
                <a:gd name="T29" fmla="*/ 110 h 110"/>
                <a:gd name="T30" fmla="*/ 40 w 51"/>
                <a:gd name="T31" fmla="*/ 95 h 110"/>
                <a:gd name="T32" fmla="*/ 46 w 51"/>
                <a:gd name="T33" fmla="*/ 95 h 110"/>
                <a:gd name="T34" fmla="*/ 46 w 51"/>
                <a:gd name="T35" fmla="*/ 69 h 110"/>
                <a:gd name="T36" fmla="*/ 51 w 51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10">
                  <a:moveTo>
                    <a:pt x="51" y="53"/>
                  </a:moveTo>
                  <a:lnTo>
                    <a:pt x="46" y="42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6" y="6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24"/>
            <p:cNvSpPr>
              <a:spLocks/>
            </p:cNvSpPr>
            <p:nvPr/>
          </p:nvSpPr>
          <p:spPr bwMode="auto">
            <a:xfrm>
              <a:off x="6001" y="9202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16 h 111"/>
                <a:gd name="T6" fmla="*/ 34 w 45"/>
                <a:gd name="T7" fmla="*/ 0 h 111"/>
                <a:gd name="T8" fmla="*/ 11 w 45"/>
                <a:gd name="T9" fmla="*/ 0 h 111"/>
                <a:gd name="T10" fmla="*/ 11 w 45"/>
                <a:gd name="T11" fmla="*/ 16 h 111"/>
                <a:gd name="T12" fmla="*/ 7 w 45"/>
                <a:gd name="T13" fmla="*/ 16 h 111"/>
                <a:gd name="T14" fmla="*/ 7 w 45"/>
                <a:gd name="T15" fmla="*/ 42 h 111"/>
                <a:gd name="T16" fmla="*/ 0 w 45"/>
                <a:gd name="T17" fmla="*/ 42 h 111"/>
                <a:gd name="T18" fmla="*/ 0 w 45"/>
                <a:gd name="T19" fmla="*/ 69 h 111"/>
                <a:gd name="T20" fmla="*/ 7 w 45"/>
                <a:gd name="T21" fmla="*/ 84 h 111"/>
                <a:gd name="T22" fmla="*/ 7 w 45"/>
                <a:gd name="T23" fmla="*/ 95 h 111"/>
                <a:gd name="T24" fmla="*/ 11 w 45"/>
                <a:gd name="T25" fmla="*/ 95 h 111"/>
                <a:gd name="T26" fmla="*/ 11 w 45"/>
                <a:gd name="T27" fmla="*/ 111 h 111"/>
                <a:gd name="T28" fmla="*/ 34 w 45"/>
                <a:gd name="T29" fmla="*/ 111 h 111"/>
                <a:gd name="T30" fmla="*/ 40 w 45"/>
                <a:gd name="T31" fmla="*/ 95 h 111"/>
                <a:gd name="T32" fmla="*/ 45 w 45"/>
                <a:gd name="T33" fmla="*/ 84 h 111"/>
                <a:gd name="T34" fmla="*/ 45 w 45"/>
                <a:gd name="T35" fmla="*/ 69 h 111"/>
                <a:gd name="T36" fmla="*/ 45 w 45"/>
                <a:gd name="T37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7" y="84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1"/>
                  </a:lnTo>
                  <a:lnTo>
                    <a:pt x="34" y="111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4815" y="9404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2 h 121"/>
                <a:gd name="T4" fmla="*/ 40 w 45"/>
                <a:gd name="T5" fmla="*/ 26 h 121"/>
                <a:gd name="T6" fmla="*/ 40 w 45"/>
                <a:gd name="T7" fmla="*/ 15 h 121"/>
                <a:gd name="T8" fmla="*/ 33 w 45"/>
                <a:gd name="T9" fmla="*/ 15 h 121"/>
                <a:gd name="T10" fmla="*/ 28 w 45"/>
                <a:gd name="T11" fmla="*/ 0 h 121"/>
                <a:gd name="T12" fmla="*/ 11 w 45"/>
                <a:gd name="T13" fmla="*/ 0 h 121"/>
                <a:gd name="T14" fmla="*/ 11 w 45"/>
                <a:gd name="T15" fmla="*/ 15 h 121"/>
                <a:gd name="T16" fmla="*/ 6 w 45"/>
                <a:gd name="T17" fmla="*/ 15 h 121"/>
                <a:gd name="T18" fmla="*/ 0 w 45"/>
                <a:gd name="T19" fmla="*/ 26 h 121"/>
                <a:gd name="T20" fmla="*/ 0 w 45"/>
                <a:gd name="T21" fmla="*/ 95 h 121"/>
                <a:gd name="T22" fmla="*/ 6 w 45"/>
                <a:gd name="T23" fmla="*/ 95 h 121"/>
                <a:gd name="T24" fmla="*/ 6 w 45"/>
                <a:gd name="T25" fmla="*/ 110 h 121"/>
                <a:gd name="T26" fmla="*/ 17 w 45"/>
                <a:gd name="T27" fmla="*/ 110 h 121"/>
                <a:gd name="T28" fmla="*/ 22 w 45"/>
                <a:gd name="T29" fmla="*/ 121 h 121"/>
                <a:gd name="T30" fmla="*/ 28 w 45"/>
                <a:gd name="T31" fmla="*/ 110 h 121"/>
                <a:gd name="T32" fmla="*/ 33 w 45"/>
                <a:gd name="T33" fmla="*/ 110 h 121"/>
                <a:gd name="T34" fmla="*/ 40 w 45"/>
                <a:gd name="T35" fmla="*/ 95 h 121"/>
                <a:gd name="T36" fmla="*/ 45 w 45"/>
                <a:gd name="T37" fmla="*/ 83 h 121"/>
                <a:gd name="T38" fmla="*/ 45 w 45"/>
                <a:gd name="T39" fmla="*/ 68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2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7" y="110"/>
                  </a:lnTo>
                  <a:lnTo>
                    <a:pt x="22" y="121"/>
                  </a:lnTo>
                  <a:lnTo>
                    <a:pt x="28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6200" y="8328"/>
              <a:ext cx="71" cy="71"/>
            </a:xfrm>
            <a:custGeom>
              <a:avLst/>
              <a:gdLst>
                <a:gd name="T0" fmla="*/ 51 w 51"/>
                <a:gd name="T1" fmla="*/ 54 h 107"/>
                <a:gd name="T2" fmla="*/ 46 w 51"/>
                <a:gd name="T3" fmla="*/ 42 h 107"/>
                <a:gd name="T4" fmla="*/ 46 w 51"/>
                <a:gd name="T5" fmla="*/ 16 h 107"/>
                <a:gd name="T6" fmla="*/ 40 w 51"/>
                <a:gd name="T7" fmla="*/ 16 h 107"/>
                <a:gd name="T8" fmla="*/ 40 w 51"/>
                <a:gd name="T9" fmla="*/ 0 h 107"/>
                <a:gd name="T10" fmla="*/ 11 w 51"/>
                <a:gd name="T11" fmla="*/ 0 h 107"/>
                <a:gd name="T12" fmla="*/ 11 w 51"/>
                <a:gd name="T13" fmla="*/ 16 h 107"/>
                <a:gd name="T14" fmla="*/ 6 w 51"/>
                <a:gd name="T15" fmla="*/ 16 h 107"/>
                <a:gd name="T16" fmla="*/ 6 w 51"/>
                <a:gd name="T17" fmla="*/ 42 h 107"/>
                <a:gd name="T18" fmla="*/ 0 w 51"/>
                <a:gd name="T19" fmla="*/ 54 h 107"/>
                <a:gd name="T20" fmla="*/ 6 w 51"/>
                <a:gd name="T21" fmla="*/ 69 h 107"/>
                <a:gd name="T22" fmla="*/ 6 w 51"/>
                <a:gd name="T23" fmla="*/ 95 h 107"/>
                <a:gd name="T24" fmla="*/ 11 w 51"/>
                <a:gd name="T25" fmla="*/ 95 h 107"/>
                <a:gd name="T26" fmla="*/ 11 w 51"/>
                <a:gd name="T27" fmla="*/ 107 h 107"/>
                <a:gd name="T28" fmla="*/ 40 w 51"/>
                <a:gd name="T29" fmla="*/ 107 h 107"/>
                <a:gd name="T30" fmla="*/ 40 w 51"/>
                <a:gd name="T31" fmla="*/ 95 h 107"/>
                <a:gd name="T32" fmla="*/ 46 w 51"/>
                <a:gd name="T33" fmla="*/ 95 h 107"/>
                <a:gd name="T34" fmla="*/ 46 w 51"/>
                <a:gd name="T35" fmla="*/ 69 h 107"/>
                <a:gd name="T36" fmla="*/ 51 w 51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7">
                  <a:moveTo>
                    <a:pt x="51" y="54"/>
                  </a:moveTo>
                  <a:lnTo>
                    <a:pt x="46" y="42"/>
                  </a:lnTo>
                  <a:lnTo>
                    <a:pt x="46" y="16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6" y="6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5950" y="8990"/>
              <a:ext cx="71" cy="71"/>
            </a:xfrm>
            <a:custGeom>
              <a:avLst/>
              <a:gdLst>
                <a:gd name="T0" fmla="*/ 46 w 46"/>
                <a:gd name="T1" fmla="*/ 53 h 117"/>
                <a:gd name="T2" fmla="*/ 46 w 46"/>
                <a:gd name="T3" fmla="*/ 38 h 117"/>
                <a:gd name="T4" fmla="*/ 40 w 46"/>
                <a:gd name="T5" fmla="*/ 26 h 117"/>
                <a:gd name="T6" fmla="*/ 40 w 46"/>
                <a:gd name="T7" fmla="*/ 11 h 117"/>
                <a:gd name="T8" fmla="*/ 35 w 46"/>
                <a:gd name="T9" fmla="*/ 11 h 117"/>
                <a:gd name="T10" fmla="*/ 29 w 46"/>
                <a:gd name="T11" fmla="*/ 0 h 117"/>
                <a:gd name="T12" fmla="*/ 13 w 46"/>
                <a:gd name="T13" fmla="*/ 0 h 117"/>
                <a:gd name="T14" fmla="*/ 13 w 46"/>
                <a:gd name="T15" fmla="*/ 11 h 117"/>
                <a:gd name="T16" fmla="*/ 6 w 46"/>
                <a:gd name="T17" fmla="*/ 11 h 117"/>
                <a:gd name="T18" fmla="*/ 6 w 46"/>
                <a:gd name="T19" fmla="*/ 26 h 117"/>
                <a:gd name="T20" fmla="*/ 0 w 46"/>
                <a:gd name="T21" fmla="*/ 26 h 117"/>
                <a:gd name="T22" fmla="*/ 0 w 46"/>
                <a:gd name="T23" fmla="*/ 91 h 117"/>
                <a:gd name="T24" fmla="*/ 6 w 46"/>
                <a:gd name="T25" fmla="*/ 91 h 117"/>
                <a:gd name="T26" fmla="*/ 6 w 46"/>
                <a:gd name="T27" fmla="*/ 106 h 117"/>
                <a:gd name="T28" fmla="*/ 13 w 46"/>
                <a:gd name="T29" fmla="*/ 106 h 117"/>
                <a:gd name="T30" fmla="*/ 17 w 46"/>
                <a:gd name="T31" fmla="*/ 117 h 117"/>
                <a:gd name="T32" fmla="*/ 29 w 46"/>
                <a:gd name="T33" fmla="*/ 117 h 117"/>
                <a:gd name="T34" fmla="*/ 29 w 46"/>
                <a:gd name="T35" fmla="*/ 106 h 117"/>
                <a:gd name="T36" fmla="*/ 40 w 46"/>
                <a:gd name="T37" fmla="*/ 106 h 117"/>
                <a:gd name="T38" fmla="*/ 40 w 46"/>
                <a:gd name="T39" fmla="*/ 91 h 117"/>
                <a:gd name="T40" fmla="*/ 46 w 46"/>
                <a:gd name="T41" fmla="*/ 79 h 117"/>
                <a:gd name="T42" fmla="*/ 46 w 46"/>
                <a:gd name="T43" fmla="*/ 64 h 117"/>
                <a:gd name="T44" fmla="*/ 46 w 46"/>
                <a:gd name="T4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17">
                  <a:moveTo>
                    <a:pt x="46" y="53"/>
                  </a:moveTo>
                  <a:lnTo>
                    <a:pt x="46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13" y="106"/>
                  </a:lnTo>
                  <a:lnTo>
                    <a:pt x="17" y="117"/>
                  </a:lnTo>
                  <a:lnTo>
                    <a:pt x="29" y="117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6" y="79"/>
                  </a:lnTo>
                  <a:lnTo>
                    <a:pt x="46" y="64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5963" y="9487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38 w 45"/>
                <a:gd name="T5" fmla="*/ 27 h 122"/>
                <a:gd name="T6" fmla="*/ 38 w 45"/>
                <a:gd name="T7" fmla="*/ 12 h 122"/>
                <a:gd name="T8" fmla="*/ 33 w 45"/>
                <a:gd name="T9" fmla="*/ 12 h 122"/>
                <a:gd name="T10" fmla="*/ 33 w 45"/>
                <a:gd name="T11" fmla="*/ 0 h 122"/>
                <a:gd name="T12" fmla="*/ 11 w 45"/>
                <a:gd name="T13" fmla="*/ 0 h 122"/>
                <a:gd name="T14" fmla="*/ 11 w 45"/>
                <a:gd name="T15" fmla="*/ 12 h 122"/>
                <a:gd name="T16" fmla="*/ 4 w 45"/>
                <a:gd name="T17" fmla="*/ 12 h 122"/>
                <a:gd name="T18" fmla="*/ 4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4 w 45"/>
                <a:gd name="T25" fmla="*/ 95 h 122"/>
                <a:gd name="T26" fmla="*/ 4 w 45"/>
                <a:gd name="T27" fmla="*/ 107 h 122"/>
                <a:gd name="T28" fmla="*/ 11 w 45"/>
                <a:gd name="T29" fmla="*/ 107 h 122"/>
                <a:gd name="T30" fmla="*/ 16 w 45"/>
                <a:gd name="T31" fmla="*/ 122 h 122"/>
                <a:gd name="T32" fmla="*/ 27 w 45"/>
                <a:gd name="T33" fmla="*/ 122 h 122"/>
                <a:gd name="T34" fmla="*/ 33 w 45"/>
                <a:gd name="T35" fmla="*/ 107 h 122"/>
                <a:gd name="T36" fmla="*/ 38 w 45"/>
                <a:gd name="T37" fmla="*/ 107 h 122"/>
                <a:gd name="T38" fmla="*/ 38 w 45"/>
                <a:gd name="T39" fmla="*/ 95 h 122"/>
                <a:gd name="T40" fmla="*/ 45 w 45"/>
                <a:gd name="T41" fmla="*/ 95 h 122"/>
                <a:gd name="T42" fmla="*/ 45 w 45"/>
                <a:gd name="T43" fmla="*/ 65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4" y="12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33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4951" y="9446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11 h 121"/>
                <a:gd name="T6" fmla="*/ 34 w 45"/>
                <a:gd name="T7" fmla="*/ 11 h 121"/>
                <a:gd name="T8" fmla="*/ 34 w 45"/>
                <a:gd name="T9" fmla="*/ 0 h 121"/>
                <a:gd name="T10" fmla="*/ 18 w 45"/>
                <a:gd name="T11" fmla="*/ 0 h 121"/>
                <a:gd name="T12" fmla="*/ 11 w 45"/>
                <a:gd name="T13" fmla="*/ 11 h 121"/>
                <a:gd name="T14" fmla="*/ 6 w 45"/>
                <a:gd name="T15" fmla="*/ 11 h 121"/>
                <a:gd name="T16" fmla="*/ 6 w 45"/>
                <a:gd name="T17" fmla="*/ 26 h 121"/>
                <a:gd name="T18" fmla="*/ 0 w 45"/>
                <a:gd name="T19" fmla="*/ 41 h 121"/>
                <a:gd name="T20" fmla="*/ 0 w 45"/>
                <a:gd name="T21" fmla="*/ 79 h 121"/>
                <a:gd name="T22" fmla="*/ 6 w 45"/>
                <a:gd name="T23" fmla="*/ 95 h 121"/>
                <a:gd name="T24" fmla="*/ 6 w 45"/>
                <a:gd name="T25" fmla="*/ 106 h 121"/>
                <a:gd name="T26" fmla="*/ 18 w 45"/>
                <a:gd name="T27" fmla="*/ 106 h 121"/>
                <a:gd name="T28" fmla="*/ 22 w 45"/>
                <a:gd name="T29" fmla="*/ 121 h 121"/>
                <a:gd name="T30" fmla="*/ 29 w 45"/>
                <a:gd name="T31" fmla="*/ 106 h 121"/>
                <a:gd name="T32" fmla="*/ 40 w 45"/>
                <a:gd name="T33" fmla="*/ 106 h 121"/>
                <a:gd name="T34" fmla="*/ 40 w 45"/>
                <a:gd name="T35" fmla="*/ 95 h 121"/>
                <a:gd name="T36" fmla="*/ 45 w 45"/>
                <a:gd name="T37" fmla="*/ 95 h 121"/>
                <a:gd name="T38" fmla="*/ 45 w 45"/>
                <a:gd name="T39" fmla="*/ 68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8" y="106"/>
                  </a:lnTo>
                  <a:lnTo>
                    <a:pt x="22" y="121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4645" y="9780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40 w 45"/>
                <a:gd name="T5" fmla="*/ 15 h 110"/>
                <a:gd name="T6" fmla="*/ 33 w 45"/>
                <a:gd name="T7" fmla="*/ 0 h 110"/>
                <a:gd name="T8" fmla="*/ 11 w 45"/>
                <a:gd name="T9" fmla="*/ 0 h 110"/>
                <a:gd name="T10" fmla="*/ 6 w 45"/>
                <a:gd name="T11" fmla="*/ 15 h 110"/>
                <a:gd name="T12" fmla="*/ 6 w 45"/>
                <a:gd name="T13" fmla="*/ 30 h 110"/>
                <a:gd name="T14" fmla="*/ 0 w 45"/>
                <a:gd name="T15" fmla="*/ 30 h 110"/>
                <a:gd name="T16" fmla="*/ 0 w 45"/>
                <a:gd name="T17" fmla="*/ 84 h 110"/>
                <a:gd name="T18" fmla="*/ 6 w 45"/>
                <a:gd name="T19" fmla="*/ 84 h 110"/>
                <a:gd name="T20" fmla="*/ 6 w 45"/>
                <a:gd name="T21" fmla="*/ 95 h 110"/>
                <a:gd name="T22" fmla="*/ 11 w 45"/>
                <a:gd name="T23" fmla="*/ 110 h 110"/>
                <a:gd name="T24" fmla="*/ 33 w 45"/>
                <a:gd name="T25" fmla="*/ 110 h 110"/>
                <a:gd name="T26" fmla="*/ 40 w 45"/>
                <a:gd name="T27" fmla="*/ 95 h 110"/>
                <a:gd name="T28" fmla="*/ 45 w 45"/>
                <a:gd name="T29" fmla="*/ 84 h 110"/>
                <a:gd name="T30" fmla="*/ 45 w 45"/>
                <a:gd name="T31" fmla="*/ 68 h 110"/>
                <a:gd name="T32" fmla="*/ 45 w 45"/>
                <a:gd name="T33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40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03" y="8826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42 h 122"/>
                <a:gd name="T4" fmla="*/ 40 w 44"/>
                <a:gd name="T5" fmla="*/ 27 h 122"/>
                <a:gd name="T6" fmla="*/ 40 w 44"/>
                <a:gd name="T7" fmla="*/ 15 h 122"/>
                <a:gd name="T8" fmla="*/ 28 w 44"/>
                <a:gd name="T9" fmla="*/ 15 h 122"/>
                <a:gd name="T10" fmla="*/ 28 w 44"/>
                <a:gd name="T11" fmla="*/ 0 h 122"/>
                <a:gd name="T12" fmla="*/ 16 w 44"/>
                <a:gd name="T13" fmla="*/ 0 h 122"/>
                <a:gd name="T14" fmla="*/ 11 w 44"/>
                <a:gd name="T15" fmla="*/ 15 h 122"/>
                <a:gd name="T16" fmla="*/ 4 w 44"/>
                <a:gd name="T17" fmla="*/ 15 h 122"/>
                <a:gd name="T18" fmla="*/ 4 w 44"/>
                <a:gd name="T19" fmla="*/ 27 h 122"/>
                <a:gd name="T20" fmla="*/ 0 w 44"/>
                <a:gd name="T21" fmla="*/ 27 h 122"/>
                <a:gd name="T22" fmla="*/ 0 w 44"/>
                <a:gd name="T23" fmla="*/ 95 h 122"/>
                <a:gd name="T24" fmla="*/ 4 w 44"/>
                <a:gd name="T25" fmla="*/ 95 h 122"/>
                <a:gd name="T26" fmla="*/ 4 w 44"/>
                <a:gd name="T27" fmla="*/ 110 h 122"/>
                <a:gd name="T28" fmla="*/ 11 w 44"/>
                <a:gd name="T29" fmla="*/ 110 h 122"/>
                <a:gd name="T30" fmla="*/ 11 w 44"/>
                <a:gd name="T31" fmla="*/ 122 h 122"/>
                <a:gd name="T32" fmla="*/ 28 w 44"/>
                <a:gd name="T33" fmla="*/ 122 h 122"/>
                <a:gd name="T34" fmla="*/ 33 w 44"/>
                <a:gd name="T35" fmla="*/ 110 h 122"/>
                <a:gd name="T36" fmla="*/ 40 w 44"/>
                <a:gd name="T37" fmla="*/ 110 h 122"/>
                <a:gd name="T38" fmla="*/ 40 w 44"/>
                <a:gd name="T39" fmla="*/ 95 h 122"/>
                <a:gd name="T40" fmla="*/ 44 w 44"/>
                <a:gd name="T41" fmla="*/ 80 h 122"/>
                <a:gd name="T42" fmla="*/ 44 w 44"/>
                <a:gd name="T43" fmla="*/ 69 h 122"/>
                <a:gd name="T44" fmla="*/ 44 w 44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8" y="15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10"/>
                  </a:lnTo>
                  <a:lnTo>
                    <a:pt x="11" y="110"/>
                  </a:lnTo>
                  <a:lnTo>
                    <a:pt x="11" y="122"/>
                  </a:lnTo>
                  <a:lnTo>
                    <a:pt x="28" y="122"/>
                  </a:lnTo>
                  <a:lnTo>
                    <a:pt x="33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4" y="80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6694" y="8408"/>
              <a:ext cx="71" cy="71"/>
            </a:xfrm>
            <a:custGeom>
              <a:avLst/>
              <a:gdLst>
                <a:gd name="T0" fmla="*/ 46 w 46"/>
                <a:gd name="T1" fmla="*/ 53 h 110"/>
                <a:gd name="T2" fmla="*/ 46 w 46"/>
                <a:gd name="T3" fmla="*/ 27 h 110"/>
                <a:gd name="T4" fmla="*/ 40 w 46"/>
                <a:gd name="T5" fmla="*/ 15 h 110"/>
                <a:gd name="T6" fmla="*/ 40 w 46"/>
                <a:gd name="T7" fmla="*/ 0 h 110"/>
                <a:gd name="T8" fmla="*/ 6 w 46"/>
                <a:gd name="T9" fmla="*/ 0 h 110"/>
                <a:gd name="T10" fmla="*/ 6 w 46"/>
                <a:gd name="T11" fmla="*/ 27 h 110"/>
                <a:gd name="T12" fmla="*/ 0 w 46"/>
                <a:gd name="T13" fmla="*/ 27 h 110"/>
                <a:gd name="T14" fmla="*/ 0 w 46"/>
                <a:gd name="T15" fmla="*/ 69 h 110"/>
                <a:gd name="T16" fmla="*/ 6 w 46"/>
                <a:gd name="T17" fmla="*/ 80 h 110"/>
                <a:gd name="T18" fmla="*/ 6 w 46"/>
                <a:gd name="T19" fmla="*/ 95 h 110"/>
                <a:gd name="T20" fmla="*/ 11 w 46"/>
                <a:gd name="T21" fmla="*/ 95 h 110"/>
                <a:gd name="T22" fmla="*/ 11 w 46"/>
                <a:gd name="T23" fmla="*/ 110 h 110"/>
                <a:gd name="T24" fmla="*/ 33 w 46"/>
                <a:gd name="T25" fmla="*/ 110 h 110"/>
                <a:gd name="T26" fmla="*/ 33 w 46"/>
                <a:gd name="T27" fmla="*/ 95 h 110"/>
                <a:gd name="T28" fmla="*/ 40 w 46"/>
                <a:gd name="T29" fmla="*/ 95 h 110"/>
                <a:gd name="T30" fmla="*/ 46 w 46"/>
                <a:gd name="T31" fmla="*/ 80 h 110"/>
                <a:gd name="T32" fmla="*/ 46 w 46"/>
                <a:gd name="T33" fmla="*/ 69 h 110"/>
                <a:gd name="T34" fmla="*/ 46 w 46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10">
                  <a:moveTo>
                    <a:pt x="46" y="53"/>
                  </a:moveTo>
                  <a:lnTo>
                    <a:pt x="46" y="27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4957" y="10266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39 w 45"/>
                <a:gd name="T3" fmla="*/ 42 h 122"/>
                <a:gd name="T4" fmla="*/ 39 w 45"/>
                <a:gd name="T5" fmla="*/ 27 h 122"/>
                <a:gd name="T6" fmla="*/ 34 w 45"/>
                <a:gd name="T7" fmla="*/ 16 h 122"/>
                <a:gd name="T8" fmla="*/ 28 w 45"/>
                <a:gd name="T9" fmla="*/ 16 h 122"/>
                <a:gd name="T10" fmla="*/ 28 w 45"/>
                <a:gd name="T11" fmla="*/ 0 h 122"/>
                <a:gd name="T12" fmla="*/ 16 w 45"/>
                <a:gd name="T13" fmla="*/ 0 h 122"/>
                <a:gd name="T14" fmla="*/ 12 w 45"/>
                <a:gd name="T15" fmla="*/ 16 h 122"/>
                <a:gd name="T16" fmla="*/ 5 w 45"/>
                <a:gd name="T17" fmla="*/ 16 h 122"/>
                <a:gd name="T18" fmla="*/ 0 w 45"/>
                <a:gd name="T19" fmla="*/ 27 h 122"/>
                <a:gd name="T20" fmla="*/ 0 w 45"/>
                <a:gd name="T21" fmla="*/ 107 h 122"/>
                <a:gd name="T22" fmla="*/ 5 w 45"/>
                <a:gd name="T23" fmla="*/ 107 h 122"/>
                <a:gd name="T24" fmla="*/ 12 w 45"/>
                <a:gd name="T25" fmla="*/ 122 h 122"/>
                <a:gd name="T26" fmla="*/ 28 w 45"/>
                <a:gd name="T27" fmla="*/ 122 h 122"/>
                <a:gd name="T28" fmla="*/ 34 w 45"/>
                <a:gd name="T29" fmla="*/ 107 h 122"/>
                <a:gd name="T30" fmla="*/ 39 w 45"/>
                <a:gd name="T31" fmla="*/ 107 h 122"/>
                <a:gd name="T32" fmla="*/ 39 w 45"/>
                <a:gd name="T33" fmla="*/ 80 h 122"/>
                <a:gd name="T34" fmla="*/ 45 w 45"/>
                <a:gd name="T35" fmla="*/ 80 h 122"/>
                <a:gd name="T36" fmla="*/ 45 w 45"/>
                <a:gd name="T3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39" y="42"/>
                  </a:lnTo>
                  <a:lnTo>
                    <a:pt x="39" y="27"/>
                  </a:lnTo>
                  <a:lnTo>
                    <a:pt x="34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2" y="16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5" y="107"/>
                  </a:lnTo>
                  <a:lnTo>
                    <a:pt x="12" y="122"/>
                  </a:lnTo>
                  <a:lnTo>
                    <a:pt x="28" y="122"/>
                  </a:lnTo>
                  <a:lnTo>
                    <a:pt x="34" y="107"/>
                  </a:lnTo>
                  <a:lnTo>
                    <a:pt x="39" y="107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5677" y="9943"/>
              <a:ext cx="71" cy="71"/>
            </a:xfrm>
            <a:custGeom>
              <a:avLst/>
              <a:gdLst>
                <a:gd name="T0" fmla="*/ 47 w 47"/>
                <a:gd name="T1" fmla="*/ 54 h 107"/>
                <a:gd name="T2" fmla="*/ 47 w 47"/>
                <a:gd name="T3" fmla="*/ 42 h 107"/>
                <a:gd name="T4" fmla="*/ 40 w 47"/>
                <a:gd name="T5" fmla="*/ 27 h 107"/>
                <a:gd name="T6" fmla="*/ 40 w 47"/>
                <a:gd name="T7" fmla="*/ 16 h 107"/>
                <a:gd name="T8" fmla="*/ 35 w 47"/>
                <a:gd name="T9" fmla="*/ 16 h 107"/>
                <a:gd name="T10" fmla="*/ 35 w 47"/>
                <a:gd name="T11" fmla="*/ 0 h 107"/>
                <a:gd name="T12" fmla="*/ 13 w 47"/>
                <a:gd name="T13" fmla="*/ 0 h 107"/>
                <a:gd name="T14" fmla="*/ 7 w 47"/>
                <a:gd name="T15" fmla="*/ 16 h 107"/>
                <a:gd name="T16" fmla="*/ 0 w 47"/>
                <a:gd name="T17" fmla="*/ 27 h 107"/>
                <a:gd name="T18" fmla="*/ 0 w 47"/>
                <a:gd name="T19" fmla="*/ 80 h 107"/>
                <a:gd name="T20" fmla="*/ 7 w 47"/>
                <a:gd name="T21" fmla="*/ 95 h 107"/>
                <a:gd name="T22" fmla="*/ 13 w 47"/>
                <a:gd name="T23" fmla="*/ 107 h 107"/>
                <a:gd name="T24" fmla="*/ 35 w 47"/>
                <a:gd name="T25" fmla="*/ 107 h 107"/>
                <a:gd name="T26" fmla="*/ 35 w 47"/>
                <a:gd name="T27" fmla="*/ 95 h 107"/>
                <a:gd name="T28" fmla="*/ 40 w 47"/>
                <a:gd name="T29" fmla="*/ 95 h 107"/>
                <a:gd name="T30" fmla="*/ 40 w 47"/>
                <a:gd name="T31" fmla="*/ 80 h 107"/>
                <a:gd name="T32" fmla="*/ 47 w 47"/>
                <a:gd name="T33" fmla="*/ 69 h 107"/>
                <a:gd name="T34" fmla="*/ 47 w 47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07">
                  <a:moveTo>
                    <a:pt x="47" y="54"/>
                  </a:moveTo>
                  <a:lnTo>
                    <a:pt x="47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3" y="107"/>
                  </a:lnTo>
                  <a:lnTo>
                    <a:pt x="35" y="107"/>
                  </a:lnTo>
                  <a:lnTo>
                    <a:pt x="35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69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5570" y="9552"/>
              <a:ext cx="71" cy="71"/>
            </a:xfrm>
            <a:custGeom>
              <a:avLst/>
              <a:gdLst>
                <a:gd name="T0" fmla="*/ 46 w 46"/>
                <a:gd name="T1" fmla="*/ 57 h 110"/>
                <a:gd name="T2" fmla="*/ 46 w 46"/>
                <a:gd name="T3" fmla="*/ 30 h 110"/>
                <a:gd name="T4" fmla="*/ 40 w 46"/>
                <a:gd name="T5" fmla="*/ 15 h 110"/>
                <a:gd name="T6" fmla="*/ 35 w 46"/>
                <a:gd name="T7" fmla="*/ 0 h 110"/>
                <a:gd name="T8" fmla="*/ 11 w 46"/>
                <a:gd name="T9" fmla="*/ 0 h 110"/>
                <a:gd name="T10" fmla="*/ 6 w 46"/>
                <a:gd name="T11" fmla="*/ 15 h 110"/>
                <a:gd name="T12" fmla="*/ 6 w 46"/>
                <a:gd name="T13" fmla="*/ 30 h 110"/>
                <a:gd name="T14" fmla="*/ 0 w 46"/>
                <a:gd name="T15" fmla="*/ 30 h 110"/>
                <a:gd name="T16" fmla="*/ 0 w 46"/>
                <a:gd name="T17" fmla="*/ 84 h 110"/>
                <a:gd name="T18" fmla="*/ 6 w 46"/>
                <a:gd name="T19" fmla="*/ 84 h 110"/>
                <a:gd name="T20" fmla="*/ 6 w 46"/>
                <a:gd name="T21" fmla="*/ 95 h 110"/>
                <a:gd name="T22" fmla="*/ 11 w 46"/>
                <a:gd name="T23" fmla="*/ 110 h 110"/>
                <a:gd name="T24" fmla="*/ 35 w 46"/>
                <a:gd name="T25" fmla="*/ 110 h 110"/>
                <a:gd name="T26" fmla="*/ 40 w 46"/>
                <a:gd name="T27" fmla="*/ 95 h 110"/>
                <a:gd name="T28" fmla="*/ 46 w 46"/>
                <a:gd name="T29" fmla="*/ 84 h 110"/>
                <a:gd name="T30" fmla="*/ 46 w 46"/>
                <a:gd name="T31" fmla="*/ 68 h 110"/>
                <a:gd name="T32" fmla="*/ 46 w 46"/>
                <a:gd name="T33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10">
                  <a:moveTo>
                    <a:pt x="46" y="57"/>
                  </a:moveTo>
                  <a:lnTo>
                    <a:pt x="46" y="30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46" y="6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5905" y="10266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42 h 107"/>
                <a:gd name="T4" fmla="*/ 40 w 45"/>
                <a:gd name="T5" fmla="*/ 27 h 107"/>
                <a:gd name="T6" fmla="*/ 40 w 45"/>
                <a:gd name="T7" fmla="*/ 16 h 107"/>
                <a:gd name="T8" fmla="*/ 34 w 45"/>
                <a:gd name="T9" fmla="*/ 16 h 107"/>
                <a:gd name="T10" fmla="*/ 34 w 45"/>
                <a:gd name="T11" fmla="*/ 0 h 107"/>
                <a:gd name="T12" fmla="*/ 6 w 45"/>
                <a:gd name="T13" fmla="*/ 0 h 107"/>
                <a:gd name="T14" fmla="*/ 6 w 45"/>
                <a:gd name="T15" fmla="*/ 16 h 107"/>
                <a:gd name="T16" fmla="*/ 0 w 45"/>
                <a:gd name="T17" fmla="*/ 16 h 107"/>
                <a:gd name="T18" fmla="*/ 0 w 45"/>
                <a:gd name="T19" fmla="*/ 95 h 107"/>
                <a:gd name="T20" fmla="*/ 6 w 45"/>
                <a:gd name="T21" fmla="*/ 95 h 107"/>
                <a:gd name="T22" fmla="*/ 6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69 h 107"/>
                <a:gd name="T32" fmla="*/ 45 w 45"/>
                <a:gd name="T33" fmla="*/ 69 h 107"/>
                <a:gd name="T34" fmla="*/ 45 w 45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4866" y="9985"/>
              <a:ext cx="71" cy="71"/>
            </a:xfrm>
            <a:custGeom>
              <a:avLst/>
              <a:gdLst>
                <a:gd name="T0" fmla="*/ 46 w 46"/>
                <a:gd name="T1" fmla="*/ 53 h 118"/>
                <a:gd name="T2" fmla="*/ 46 w 46"/>
                <a:gd name="T3" fmla="*/ 38 h 118"/>
                <a:gd name="T4" fmla="*/ 40 w 46"/>
                <a:gd name="T5" fmla="*/ 27 h 118"/>
                <a:gd name="T6" fmla="*/ 34 w 46"/>
                <a:gd name="T7" fmla="*/ 12 h 118"/>
                <a:gd name="T8" fmla="*/ 29 w 46"/>
                <a:gd name="T9" fmla="*/ 12 h 118"/>
                <a:gd name="T10" fmla="*/ 29 w 46"/>
                <a:gd name="T11" fmla="*/ 0 h 118"/>
                <a:gd name="T12" fmla="*/ 18 w 46"/>
                <a:gd name="T13" fmla="*/ 0 h 118"/>
                <a:gd name="T14" fmla="*/ 11 w 46"/>
                <a:gd name="T15" fmla="*/ 12 h 118"/>
                <a:gd name="T16" fmla="*/ 6 w 46"/>
                <a:gd name="T17" fmla="*/ 12 h 118"/>
                <a:gd name="T18" fmla="*/ 6 w 46"/>
                <a:gd name="T19" fmla="*/ 27 h 118"/>
                <a:gd name="T20" fmla="*/ 0 w 46"/>
                <a:gd name="T21" fmla="*/ 27 h 118"/>
                <a:gd name="T22" fmla="*/ 0 w 46"/>
                <a:gd name="T23" fmla="*/ 91 h 118"/>
                <a:gd name="T24" fmla="*/ 6 w 46"/>
                <a:gd name="T25" fmla="*/ 91 h 118"/>
                <a:gd name="T26" fmla="*/ 6 w 46"/>
                <a:gd name="T27" fmla="*/ 107 h 118"/>
                <a:gd name="T28" fmla="*/ 11 w 46"/>
                <a:gd name="T29" fmla="*/ 107 h 118"/>
                <a:gd name="T30" fmla="*/ 11 w 46"/>
                <a:gd name="T31" fmla="*/ 118 h 118"/>
                <a:gd name="T32" fmla="*/ 29 w 46"/>
                <a:gd name="T33" fmla="*/ 118 h 118"/>
                <a:gd name="T34" fmla="*/ 34 w 46"/>
                <a:gd name="T35" fmla="*/ 107 h 118"/>
                <a:gd name="T36" fmla="*/ 40 w 46"/>
                <a:gd name="T37" fmla="*/ 91 h 118"/>
                <a:gd name="T38" fmla="*/ 46 w 46"/>
                <a:gd name="T39" fmla="*/ 80 h 118"/>
                <a:gd name="T40" fmla="*/ 46 w 46"/>
                <a:gd name="T4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18">
                  <a:moveTo>
                    <a:pt x="46" y="53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34" y="107"/>
                  </a:lnTo>
                  <a:lnTo>
                    <a:pt x="40" y="91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019" y="10076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16 h 111"/>
                <a:gd name="T6" fmla="*/ 33 w 45"/>
                <a:gd name="T7" fmla="*/ 0 h 111"/>
                <a:gd name="T8" fmla="*/ 11 w 45"/>
                <a:gd name="T9" fmla="*/ 0 h 111"/>
                <a:gd name="T10" fmla="*/ 5 w 45"/>
                <a:gd name="T11" fmla="*/ 16 h 111"/>
                <a:gd name="T12" fmla="*/ 5 w 45"/>
                <a:gd name="T13" fmla="*/ 27 h 111"/>
                <a:gd name="T14" fmla="*/ 0 w 45"/>
                <a:gd name="T15" fmla="*/ 42 h 111"/>
                <a:gd name="T16" fmla="*/ 0 w 45"/>
                <a:gd name="T17" fmla="*/ 84 h 111"/>
                <a:gd name="T18" fmla="*/ 5 w 45"/>
                <a:gd name="T19" fmla="*/ 84 h 111"/>
                <a:gd name="T20" fmla="*/ 5 w 45"/>
                <a:gd name="T21" fmla="*/ 95 h 111"/>
                <a:gd name="T22" fmla="*/ 11 w 45"/>
                <a:gd name="T23" fmla="*/ 111 h 111"/>
                <a:gd name="T24" fmla="*/ 33 w 45"/>
                <a:gd name="T25" fmla="*/ 111 h 111"/>
                <a:gd name="T26" fmla="*/ 40 w 45"/>
                <a:gd name="T27" fmla="*/ 95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5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5417" y="9430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1 w 45"/>
                <a:gd name="T5" fmla="*/ 27 h 111"/>
                <a:gd name="T6" fmla="*/ 41 w 45"/>
                <a:gd name="T7" fmla="*/ 16 h 111"/>
                <a:gd name="T8" fmla="*/ 34 w 45"/>
                <a:gd name="T9" fmla="*/ 0 h 111"/>
                <a:gd name="T10" fmla="*/ 12 w 45"/>
                <a:gd name="T11" fmla="*/ 0 h 111"/>
                <a:gd name="T12" fmla="*/ 5 w 45"/>
                <a:gd name="T13" fmla="*/ 16 h 111"/>
                <a:gd name="T14" fmla="*/ 0 w 45"/>
                <a:gd name="T15" fmla="*/ 27 h 111"/>
                <a:gd name="T16" fmla="*/ 0 w 45"/>
                <a:gd name="T17" fmla="*/ 84 h 111"/>
                <a:gd name="T18" fmla="*/ 5 w 45"/>
                <a:gd name="T19" fmla="*/ 95 h 111"/>
                <a:gd name="T20" fmla="*/ 12 w 45"/>
                <a:gd name="T21" fmla="*/ 111 h 111"/>
                <a:gd name="T22" fmla="*/ 34 w 45"/>
                <a:gd name="T23" fmla="*/ 111 h 111"/>
                <a:gd name="T24" fmla="*/ 41 w 45"/>
                <a:gd name="T25" fmla="*/ 95 h 111"/>
                <a:gd name="T26" fmla="*/ 41 w 45"/>
                <a:gd name="T27" fmla="*/ 84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1" y="27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2" y="111"/>
                  </a:lnTo>
                  <a:lnTo>
                    <a:pt x="34" y="111"/>
                  </a:lnTo>
                  <a:lnTo>
                    <a:pt x="41" y="95"/>
                  </a:lnTo>
                  <a:lnTo>
                    <a:pt x="41" y="84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6678" y="845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8 w 45"/>
                <a:gd name="T5" fmla="*/ 11 h 106"/>
                <a:gd name="T6" fmla="*/ 38 w 45"/>
                <a:gd name="T7" fmla="*/ 0 h 106"/>
                <a:gd name="T8" fmla="*/ 11 w 45"/>
                <a:gd name="T9" fmla="*/ 0 h 106"/>
                <a:gd name="T10" fmla="*/ 5 w 45"/>
                <a:gd name="T11" fmla="*/ 11 h 106"/>
                <a:gd name="T12" fmla="*/ 5 w 45"/>
                <a:gd name="T13" fmla="*/ 27 h 106"/>
                <a:gd name="T14" fmla="*/ 0 w 45"/>
                <a:gd name="T15" fmla="*/ 27 h 106"/>
                <a:gd name="T16" fmla="*/ 0 w 45"/>
                <a:gd name="T17" fmla="*/ 68 h 106"/>
                <a:gd name="T18" fmla="*/ 5 w 45"/>
                <a:gd name="T19" fmla="*/ 80 h 106"/>
                <a:gd name="T20" fmla="*/ 5 w 45"/>
                <a:gd name="T21" fmla="*/ 95 h 106"/>
                <a:gd name="T22" fmla="*/ 11 w 45"/>
                <a:gd name="T23" fmla="*/ 95 h 106"/>
                <a:gd name="T24" fmla="*/ 11 w 45"/>
                <a:gd name="T25" fmla="*/ 106 h 106"/>
                <a:gd name="T26" fmla="*/ 33 w 45"/>
                <a:gd name="T27" fmla="*/ 106 h 106"/>
                <a:gd name="T28" fmla="*/ 38 w 45"/>
                <a:gd name="T29" fmla="*/ 95 h 106"/>
                <a:gd name="T30" fmla="*/ 45 w 45"/>
                <a:gd name="T31" fmla="*/ 80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8" y="11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5525" y="932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5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06 h 122"/>
                <a:gd name="T28" fmla="*/ 11 w 45"/>
                <a:gd name="T29" fmla="*/ 106 h 122"/>
                <a:gd name="T30" fmla="*/ 16 w 45"/>
                <a:gd name="T31" fmla="*/ 122 h 122"/>
                <a:gd name="T32" fmla="*/ 34 w 45"/>
                <a:gd name="T33" fmla="*/ 122 h 122"/>
                <a:gd name="T34" fmla="*/ 34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0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6200" y="9191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7 h 106"/>
                <a:gd name="T4" fmla="*/ 40 w 46"/>
                <a:gd name="T5" fmla="*/ 11 h 106"/>
                <a:gd name="T6" fmla="*/ 40 w 46"/>
                <a:gd name="T7" fmla="*/ 0 h 106"/>
                <a:gd name="T8" fmla="*/ 6 w 46"/>
                <a:gd name="T9" fmla="*/ 0 h 106"/>
                <a:gd name="T10" fmla="*/ 6 w 46"/>
                <a:gd name="T11" fmla="*/ 27 h 106"/>
                <a:gd name="T12" fmla="*/ 0 w 46"/>
                <a:gd name="T13" fmla="*/ 27 h 106"/>
                <a:gd name="T14" fmla="*/ 0 w 46"/>
                <a:gd name="T15" fmla="*/ 68 h 106"/>
                <a:gd name="T16" fmla="*/ 6 w 46"/>
                <a:gd name="T17" fmla="*/ 80 h 106"/>
                <a:gd name="T18" fmla="*/ 6 w 46"/>
                <a:gd name="T19" fmla="*/ 95 h 106"/>
                <a:gd name="T20" fmla="*/ 11 w 46"/>
                <a:gd name="T21" fmla="*/ 106 h 106"/>
                <a:gd name="T22" fmla="*/ 35 w 46"/>
                <a:gd name="T23" fmla="*/ 106 h 106"/>
                <a:gd name="T24" fmla="*/ 40 w 46"/>
                <a:gd name="T25" fmla="*/ 95 h 106"/>
                <a:gd name="T26" fmla="*/ 46 w 46"/>
                <a:gd name="T27" fmla="*/ 80 h 106"/>
                <a:gd name="T28" fmla="*/ 46 w 46"/>
                <a:gd name="T29" fmla="*/ 68 h 106"/>
                <a:gd name="T30" fmla="*/ 46 w 46"/>
                <a:gd name="T31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7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68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5724" y="924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40 w 45"/>
                <a:gd name="T5" fmla="*/ 27 h 122"/>
                <a:gd name="T6" fmla="*/ 40 w 45"/>
                <a:gd name="T7" fmla="*/ 15 h 122"/>
                <a:gd name="T8" fmla="*/ 33 w 45"/>
                <a:gd name="T9" fmla="*/ 15 h 122"/>
                <a:gd name="T10" fmla="*/ 29 w 45"/>
                <a:gd name="T11" fmla="*/ 0 h 122"/>
                <a:gd name="T12" fmla="*/ 11 w 45"/>
                <a:gd name="T13" fmla="*/ 0 h 122"/>
                <a:gd name="T14" fmla="*/ 11 w 45"/>
                <a:gd name="T15" fmla="*/ 15 h 122"/>
                <a:gd name="T16" fmla="*/ 6 w 45"/>
                <a:gd name="T17" fmla="*/ 15 h 122"/>
                <a:gd name="T18" fmla="*/ 6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6 w 45"/>
                <a:gd name="T25" fmla="*/ 95 h 122"/>
                <a:gd name="T26" fmla="*/ 6 w 45"/>
                <a:gd name="T27" fmla="*/ 107 h 122"/>
                <a:gd name="T28" fmla="*/ 11 w 45"/>
                <a:gd name="T29" fmla="*/ 107 h 122"/>
                <a:gd name="T30" fmla="*/ 11 w 45"/>
                <a:gd name="T31" fmla="*/ 122 h 122"/>
                <a:gd name="T32" fmla="*/ 29 w 45"/>
                <a:gd name="T33" fmla="*/ 122 h 122"/>
                <a:gd name="T34" fmla="*/ 33 w 45"/>
                <a:gd name="T35" fmla="*/ 107 h 122"/>
                <a:gd name="T36" fmla="*/ 40 w 45"/>
                <a:gd name="T37" fmla="*/ 107 h 122"/>
                <a:gd name="T38" fmla="*/ 40 w 45"/>
                <a:gd name="T39" fmla="*/ 95 h 122"/>
                <a:gd name="T40" fmla="*/ 45 w 45"/>
                <a:gd name="T41" fmla="*/ 80 h 122"/>
                <a:gd name="T42" fmla="*/ 45 w 45"/>
                <a:gd name="T43" fmla="*/ 69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5286" y="9742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38 h 122"/>
                <a:gd name="T4" fmla="*/ 40 w 46"/>
                <a:gd name="T5" fmla="*/ 38 h 122"/>
                <a:gd name="T6" fmla="*/ 40 w 46"/>
                <a:gd name="T7" fmla="*/ 11 h 122"/>
                <a:gd name="T8" fmla="*/ 35 w 46"/>
                <a:gd name="T9" fmla="*/ 11 h 122"/>
                <a:gd name="T10" fmla="*/ 29 w 46"/>
                <a:gd name="T11" fmla="*/ 0 h 122"/>
                <a:gd name="T12" fmla="*/ 11 w 46"/>
                <a:gd name="T13" fmla="*/ 0 h 122"/>
                <a:gd name="T14" fmla="*/ 6 w 46"/>
                <a:gd name="T15" fmla="*/ 11 h 122"/>
                <a:gd name="T16" fmla="*/ 0 w 46"/>
                <a:gd name="T17" fmla="*/ 11 h 122"/>
                <a:gd name="T18" fmla="*/ 0 w 46"/>
                <a:gd name="T19" fmla="*/ 95 h 122"/>
                <a:gd name="T20" fmla="*/ 6 w 46"/>
                <a:gd name="T21" fmla="*/ 106 h 122"/>
                <a:gd name="T22" fmla="*/ 18 w 46"/>
                <a:gd name="T23" fmla="*/ 106 h 122"/>
                <a:gd name="T24" fmla="*/ 22 w 46"/>
                <a:gd name="T25" fmla="*/ 122 h 122"/>
                <a:gd name="T26" fmla="*/ 22 w 46"/>
                <a:gd name="T27" fmla="*/ 106 h 122"/>
                <a:gd name="T28" fmla="*/ 35 w 46"/>
                <a:gd name="T29" fmla="*/ 106 h 122"/>
                <a:gd name="T30" fmla="*/ 40 w 46"/>
                <a:gd name="T31" fmla="*/ 95 h 122"/>
                <a:gd name="T32" fmla="*/ 40 w 46"/>
                <a:gd name="T33" fmla="*/ 80 h 122"/>
                <a:gd name="T34" fmla="*/ 46 w 46"/>
                <a:gd name="T35" fmla="*/ 68 h 122"/>
                <a:gd name="T36" fmla="*/ 46 w 46"/>
                <a:gd name="T3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38"/>
                  </a:lnTo>
                  <a:lnTo>
                    <a:pt x="40" y="38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8" y="106"/>
                  </a:lnTo>
                  <a:lnTo>
                    <a:pt x="22" y="122"/>
                  </a:lnTo>
                  <a:lnTo>
                    <a:pt x="22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45"/>
            <p:cNvSpPr>
              <a:spLocks/>
            </p:cNvSpPr>
            <p:nvPr/>
          </p:nvSpPr>
          <p:spPr bwMode="auto">
            <a:xfrm>
              <a:off x="5639" y="10589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8 w 45"/>
                <a:gd name="T5" fmla="*/ 27 h 122"/>
                <a:gd name="T6" fmla="*/ 33 w 45"/>
                <a:gd name="T7" fmla="*/ 15 h 122"/>
                <a:gd name="T8" fmla="*/ 27 w 45"/>
                <a:gd name="T9" fmla="*/ 0 h 122"/>
                <a:gd name="T10" fmla="*/ 11 w 45"/>
                <a:gd name="T11" fmla="*/ 0 h 122"/>
                <a:gd name="T12" fmla="*/ 11 w 45"/>
                <a:gd name="T13" fmla="*/ 15 h 122"/>
                <a:gd name="T14" fmla="*/ 5 w 45"/>
                <a:gd name="T15" fmla="*/ 15 h 122"/>
                <a:gd name="T16" fmla="*/ 5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7 h 122"/>
                <a:gd name="T26" fmla="*/ 11 w 45"/>
                <a:gd name="T27" fmla="*/ 107 h 122"/>
                <a:gd name="T28" fmla="*/ 16 w 45"/>
                <a:gd name="T29" fmla="*/ 122 h 122"/>
                <a:gd name="T30" fmla="*/ 27 w 45"/>
                <a:gd name="T31" fmla="*/ 122 h 122"/>
                <a:gd name="T32" fmla="*/ 27 w 45"/>
                <a:gd name="T33" fmla="*/ 107 h 122"/>
                <a:gd name="T34" fmla="*/ 33 w 45"/>
                <a:gd name="T35" fmla="*/ 107 h 122"/>
                <a:gd name="T36" fmla="*/ 38 w 45"/>
                <a:gd name="T37" fmla="*/ 95 h 122"/>
                <a:gd name="T38" fmla="*/ 45 w 45"/>
                <a:gd name="T39" fmla="*/ 80 h 122"/>
                <a:gd name="T40" fmla="*/ 45 w 45"/>
                <a:gd name="T41" fmla="*/ 69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8" y="27"/>
                  </a:lnTo>
                  <a:lnTo>
                    <a:pt x="33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07"/>
                  </a:lnTo>
                  <a:lnTo>
                    <a:pt x="33" y="107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5366" y="9780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42 h 125"/>
                <a:gd name="T4" fmla="*/ 39 w 45"/>
                <a:gd name="T5" fmla="*/ 30 h 125"/>
                <a:gd name="T6" fmla="*/ 39 w 45"/>
                <a:gd name="T7" fmla="*/ 15 h 125"/>
                <a:gd name="T8" fmla="*/ 27 w 45"/>
                <a:gd name="T9" fmla="*/ 15 h 125"/>
                <a:gd name="T10" fmla="*/ 23 w 45"/>
                <a:gd name="T11" fmla="*/ 0 h 125"/>
                <a:gd name="T12" fmla="*/ 16 w 45"/>
                <a:gd name="T13" fmla="*/ 15 h 125"/>
                <a:gd name="T14" fmla="*/ 5 w 45"/>
                <a:gd name="T15" fmla="*/ 15 h 125"/>
                <a:gd name="T16" fmla="*/ 5 w 45"/>
                <a:gd name="T17" fmla="*/ 30 h 125"/>
                <a:gd name="T18" fmla="*/ 0 w 45"/>
                <a:gd name="T19" fmla="*/ 30 h 125"/>
                <a:gd name="T20" fmla="*/ 0 w 45"/>
                <a:gd name="T21" fmla="*/ 95 h 125"/>
                <a:gd name="T22" fmla="*/ 5 w 45"/>
                <a:gd name="T23" fmla="*/ 110 h 125"/>
                <a:gd name="T24" fmla="*/ 11 w 45"/>
                <a:gd name="T25" fmla="*/ 110 h 125"/>
                <a:gd name="T26" fmla="*/ 11 w 45"/>
                <a:gd name="T27" fmla="*/ 125 h 125"/>
                <a:gd name="T28" fmla="*/ 27 w 45"/>
                <a:gd name="T29" fmla="*/ 125 h 125"/>
                <a:gd name="T30" fmla="*/ 34 w 45"/>
                <a:gd name="T31" fmla="*/ 110 h 125"/>
                <a:gd name="T32" fmla="*/ 39 w 45"/>
                <a:gd name="T33" fmla="*/ 110 h 125"/>
                <a:gd name="T34" fmla="*/ 39 w 45"/>
                <a:gd name="T35" fmla="*/ 95 h 125"/>
                <a:gd name="T36" fmla="*/ 45 w 45"/>
                <a:gd name="T37" fmla="*/ 84 h 125"/>
                <a:gd name="T38" fmla="*/ 45 w 45"/>
                <a:gd name="T39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42"/>
                  </a:lnTo>
                  <a:lnTo>
                    <a:pt x="39" y="30"/>
                  </a:lnTo>
                  <a:lnTo>
                    <a:pt x="39" y="15"/>
                  </a:lnTo>
                  <a:lnTo>
                    <a:pt x="27" y="15"/>
                  </a:lnTo>
                  <a:lnTo>
                    <a:pt x="23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1" y="125"/>
                  </a:lnTo>
                  <a:lnTo>
                    <a:pt x="27" y="125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9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5934" y="951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0 w 45"/>
                <a:gd name="T5" fmla="*/ 27 h 106"/>
                <a:gd name="T6" fmla="*/ 40 w 45"/>
                <a:gd name="T7" fmla="*/ 11 h 106"/>
                <a:gd name="T8" fmla="*/ 33 w 45"/>
                <a:gd name="T9" fmla="*/ 11 h 106"/>
                <a:gd name="T10" fmla="*/ 33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7 h 106"/>
                <a:gd name="T18" fmla="*/ 0 w 45"/>
                <a:gd name="T19" fmla="*/ 80 h 106"/>
                <a:gd name="T20" fmla="*/ 5 w 45"/>
                <a:gd name="T21" fmla="*/ 95 h 106"/>
                <a:gd name="T22" fmla="*/ 11 w 45"/>
                <a:gd name="T23" fmla="*/ 106 h 106"/>
                <a:gd name="T24" fmla="*/ 33 w 45"/>
                <a:gd name="T25" fmla="*/ 106 h 106"/>
                <a:gd name="T26" fmla="*/ 33 w 45"/>
                <a:gd name="T27" fmla="*/ 95 h 106"/>
                <a:gd name="T28" fmla="*/ 40 w 45"/>
                <a:gd name="T29" fmla="*/ 95 h 106"/>
                <a:gd name="T30" fmla="*/ 40 w 45"/>
                <a:gd name="T31" fmla="*/ 80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5621" y="919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1 h 122"/>
                <a:gd name="T8" fmla="*/ 29 w 45"/>
                <a:gd name="T9" fmla="*/ 11 h 122"/>
                <a:gd name="T10" fmla="*/ 23 w 45"/>
                <a:gd name="T11" fmla="*/ 0 h 122"/>
                <a:gd name="T12" fmla="*/ 18 w 45"/>
                <a:gd name="T13" fmla="*/ 11 h 122"/>
                <a:gd name="T14" fmla="*/ 7 w 45"/>
                <a:gd name="T15" fmla="*/ 11 h 122"/>
                <a:gd name="T16" fmla="*/ 7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7 w 45"/>
                <a:gd name="T23" fmla="*/ 106 h 122"/>
                <a:gd name="T24" fmla="*/ 11 w 45"/>
                <a:gd name="T25" fmla="*/ 106 h 122"/>
                <a:gd name="T26" fmla="*/ 11 w 45"/>
                <a:gd name="T27" fmla="*/ 122 h 122"/>
                <a:gd name="T28" fmla="*/ 34 w 45"/>
                <a:gd name="T29" fmla="*/ 122 h 122"/>
                <a:gd name="T30" fmla="*/ 34 w 45"/>
                <a:gd name="T31" fmla="*/ 106 h 122"/>
                <a:gd name="T32" fmla="*/ 40 w 45"/>
                <a:gd name="T33" fmla="*/ 106 h 122"/>
                <a:gd name="T34" fmla="*/ 45 w 45"/>
                <a:gd name="T35" fmla="*/ 95 h 122"/>
                <a:gd name="T36" fmla="*/ 45 w 45"/>
                <a:gd name="T37" fmla="*/ 80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29" y="11"/>
                  </a:lnTo>
                  <a:lnTo>
                    <a:pt x="23" y="0"/>
                  </a:lnTo>
                  <a:lnTo>
                    <a:pt x="18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6410" y="900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5 h 122"/>
                <a:gd name="T16" fmla="*/ 6 w 45"/>
                <a:gd name="T17" fmla="*/ 15 h 122"/>
                <a:gd name="T18" fmla="*/ 6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6 w 45"/>
                <a:gd name="T25" fmla="*/ 95 h 122"/>
                <a:gd name="T26" fmla="*/ 6 w 45"/>
                <a:gd name="T27" fmla="*/ 106 h 122"/>
                <a:gd name="T28" fmla="*/ 11 w 45"/>
                <a:gd name="T29" fmla="*/ 106 h 122"/>
                <a:gd name="T30" fmla="*/ 11 w 45"/>
                <a:gd name="T31" fmla="*/ 122 h 122"/>
                <a:gd name="T32" fmla="*/ 34 w 45"/>
                <a:gd name="T33" fmla="*/ 122 h 122"/>
                <a:gd name="T34" fmla="*/ 34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0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5172" y="8773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11 h 106"/>
                <a:gd name="T4" fmla="*/ 40 w 47"/>
                <a:gd name="T5" fmla="*/ 11 h 106"/>
                <a:gd name="T6" fmla="*/ 40 w 47"/>
                <a:gd name="T7" fmla="*/ 0 h 106"/>
                <a:gd name="T8" fmla="*/ 13 w 47"/>
                <a:gd name="T9" fmla="*/ 0 h 106"/>
                <a:gd name="T10" fmla="*/ 13 w 47"/>
                <a:gd name="T11" fmla="*/ 11 h 106"/>
                <a:gd name="T12" fmla="*/ 7 w 47"/>
                <a:gd name="T13" fmla="*/ 11 h 106"/>
                <a:gd name="T14" fmla="*/ 7 w 47"/>
                <a:gd name="T15" fmla="*/ 38 h 106"/>
                <a:gd name="T16" fmla="*/ 0 w 47"/>
                <a:gd name="T17" fmla="*/ 38 h 106"/>
                <a:gd name="T18" fmla="*/ 0 w 47"/>
                <a:gd name="T19" fmla="*/ 68 h 106"/>
                <a:gd name="T20" fmla="*/ 7 w 47"/>
                <a:gd name="T21" fmla="*/ 80 h 106"/>
                <a:gd name="T22" fmla="*/ 7 w 47"/>
                <a:gd name="T23" fmla="*/ 95 h 106"/>
                <a:gd name="T24" fmla="*/ 13 w 47"/>
                <a:gd name="T25" fmla="*/ 106 h 106"/>
                <a:gd name="T26" fmla="*/ 40 w 47"/>
                <a:gd name="T27" fmla="*/ 106 h 106"/>
                <a:gd name="T28" fmla="*/ 47 w 47"/>
                <a:gd name="T29" fmla="*/ 95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68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3" y="106"/>
                  </a:lnTo>
                  <a:lnTo>
                    <a:pt x="40" y="106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5889" y="900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8 w 45"/>
                <a:gd name="T5" fmla="*/ 42 h 122"/>
                <a:gd name="T6" fmla="*/ 38 w 45"/>
                <a:gd name="T7" fmla="*/ 27 h 122"/>
                <a:gd name="T8" fmla="*/ 34 w 45"/>
                <a:gd name="T9" fmla="*/ 15 h 122"/>
                <a:gd name="T10" fmla="*/ 27 w 45"/>
                <a:gd name="T11" fmla="*/ 0 h 122"/>
                <a:gd name="T12" fmla="*/ 11 w 45"/>
                <a:gd name="T13" fmla="*/ 0 h 122"/>
                <a:gd name="T14" fmla="*/ 5 w 45"/>
                <a:gd name="T15" fmla="*/ 15 h 122"/>
                <a:gd name="T16" fmla="*/ 0 w 45"/>
                <a:gd name="T17" fmla="*/ 27 h 122"/>
                <a:gd name="T18" fmla="*/ 0 w 45"/>
                <a:gd name="T19" fmla="*/ 95 h 122"/>
                <a:gd name="T20" fmla="*/ 5 w 45"/>
                <a:gd name="T21" fmla="*/ 106 h 122"/>
                <a:gd name="T22" fmla="*/ 11 w 45"/>
                <a:gd name="T23" fmla="*/ 106 h 122"/>
                <a:gd name="T24" fmla="*/ 16 w 45"/>
                <a:gd name="T25" fmla="*/ 122 h 122"/>
                <a:gd name="T26" fmla="*/ 22 w 45"/>
                <a:gd name="T27" fmla="*/ 122 h 122"/>
                <a:gd name="T28" fmla="*/ 27 w 45"/>
                <a:gd name="T29" fmla="*/ 106 h 122"/>
                <a:gd name="T30" fmla="*/ 34 w 45"/>
                <a:gd name="T31" fmla="*/ 106 h 122"/>
                <a:gd name="T32" fmla="*/ 38 w 45"/>
                <a:gd name="T33" fmla="*/ 95 h 122"/>
                <a:gd name="T34" fmla="*/ 38 w 45"/>
                <a:gd name="T35" fmla="*/ 80 h 122"/>
                <a:gd name="T36" fmla="*/ 45 w 45"/>
                <a:gd name="T37" fmla="*/ 68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22" y="122"/>
                  </a:lnTo>
                  <a:lnTo>
                    <a:pt x="27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4826" y="9392"/>
              <a:ext cx="71" cy="71"/>
            </a:xfrm>
            <a:custGeom>
              <a:avLst/>
              <a:gdLst>
                <a:gd name="T0" fmla="*/ 46 w 46"/>
                <a:gd name="T1" fmla="*/ 54 h 122"/>
                <a:gd name="T2" fmla="*/ 46 w 46"/>
                <a:gd name="T3" fmla="*/ 27 h 122"/>
                <a:gd name="T4" fmla="*/ 40 w 46"/>
                <a:gd name="T5" fmla="*/ 12 h 122"/>
                <a:gd name="T6" fmla="*/ 34 w 46"/>
                <a:gd name="T7" fmla="*/ 12 h 122"/>
                <a:gd name="T8" fmla="*/ 34 w 46"/>
                <a:gd name="T9" fmla="*/ 0 h 122"/>
                <a:gd name="T10" fmla="*/ 17 w 46"/>
                <a:gd name="T11" fmla="*/ 0 h 122"/>
                <a:gd name="T12" fmla="*/ 11 w 46"/>
                <a:gd name="T13" fmla="*/ 12 h 122"/>
                <a:gd name="T14" fmla="*/ 6 w 46"/>
                <a:gd name="T15" fmla="*/ 12 h 122"/>
                <a:gd name="T16" fmla="*/ 6 w 46"/>
                <a:gd name="T17" fmla="*/ 27 h 122"/>
                <a:gd name="T18" fmla="*/ 0 w 46"/>
                <a:gd name="T19" fmla="*/ 38 h 122"/>
                <a:gd name="T20" fmla="*/ 0 w 46"/>
                <a:gd name="T21" fmla="*/ 80 h 122"/>
                <a:gd name="T22" fmla="*/ 6 w 46"/>
                <a:gd name="T23" fmla="*/ 95 h 122"/>
                <a:gd name="T24" fmla="*/ 11 w 46"/>
                <a:gd name="T25" fmla="*/ 107 h 122"/>
                <a:gd name="T26" fmla="*/ 17 w 46"/>
                <a:gd name="T27" fmla="*/ 107 h 122"/>
                <a:gd name="T28" fmla="*/ 17 w 46"/>
                <a:gd name="T29" fmla="*/ 122 h 122"/>
                <a:gd name="T30" fmla="*/ 29 w 46"/>
                <a:gd name="T31" fmla="*/ 122 h 122"/>
                <a:gd name="T32" fmla="*/ 34 w 46"/>
                <a:gd name="T33" fmla="*/ 107 h 122"/>
                <a:gd name="T34" fmla="*/ 40 w 46"/>
                <a:gd name="T35" fmla="*/ 107 h 122"/>
                <a:gd name="T36" fmla="*/ 40 w 46"/>
                <a:gd name="T37" fmla="*/ 95 h 122"/>
                <a:gd name="T38" fmla="*/ 46 w 46"/>
                <a:gd name="T39" fmla="*/ 95 h 122"/>
                <a:gd name="T40" fmla="*/ 46 w 46"/>
                <a:gd name="T41" fmla="*/ 65 h 122"/>
                <a:gd name="T42" fmla="*/ 46 w 46"/>
                <a:gd name="T43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4"/>
                  </a:moveTo>
                  <a:lnTo>
                    <a:pt x="46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17" y="107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6399" y="9149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15 h 122"/>
                <a:gd name="T6" fmla="*/ 29 w 45"/>
                <a:gd name="T7" fmla="*/ 15 h 122"/>
                <a:gd name="T8" fmla="*/ 29 w 45"/>
                <a:gd name="T9" fmla="*/ 0 h 122"/>
                <a:gd name="T10" fmla="*/ 22 w 45"/>
                <a:gd name="T11" fmla="*/ 15 h 122"/>
                <a:gd name="T12" fmla="*/ 11 w 45"/>
                <a:gd name="T13" fmla="*/ 15 h 122"/>
                <a:gd name="T14" fmla="*/ 6 w 45"/>
                <a:gd name="T15" fmla="*/ 27 h 122"/>
                <a:gd name="T16" fmla="*/ 6 w 45"/>
                <a:gd name="T17" fmla="*/ 42 h 122"/>
                <a:gd name="T18" fmla="*/ 0 w 45"/>
                <a:gd name="T19" fmla="*/ 53 h 122"/>
                <a:gd name="T20" fmla="*/ 0 w 45"/>
                <a:gd name="T21" fmla="*/ 80 h 122"/>
                <a:gd name="T22" fmla="*/ 6 w 45"/>
                <a:gd name="T23" fmla="*/ 80 h 122"/>
                <a:gd name="T24" fmla="*/ 6 w 45"/>
                <a:gd name="T25" fmla="*/ 110 h 122"/>
                <a:gd name="T26" fmla="*/ 11 w 45"/>
                <a:gd name="T27" fmla="*/ 110 h 122"/>
                <a:gd name="T28" fmla="*/ 17 w 45"/>
                <a:gd name="T29" fmla="*/ 122 h 122"/>
                <a:gd name="T30" fmla="*/ 33 w 45"/>
                <a:gd name="T31" fmla="*/ 122 h 122"/>
                <a:gd name="T32" fmla="*/ 40 w 45"/>
                <a:gd name="T33" fmla="*/ 110 h 122"/>
                <a:gd name="T34" fmla="*/ 45 w 45"/>
                <a:gd name="T35" fmla="*/ 110 h 122"/>
                <a:gd name="T36" fmla="*/ 45 w 45"/>
                <a:gd name="T37" fmla="*/ 80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22" y="15"/>
                  </a:lnTo>
                  <a:lnTo>
                    <a:pt x="11" y="15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110"/>
                  </a:lnTo>
                  <a:lnTo>
                    <a:pt x="11" y="110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40" y="110"/>
                  </a:lnTo>
                  <a:lnTo>
                    <a:pt x="45" y="110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5400" y="9997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5 h 121"/>
                <a:gd name="T8" fmla="*/ 34 w 45"/>
                <a:gd name="T9" fmla="*/ 15 h 121"/>
                <a:gd name="T10" fmla="*/ 34 w 45"/>
                <a:gd name="T11" fmla="*/ 0 h 121"/>
                <a:gd name="T12" fmla="*/ 11 w 45"/>
                <a:gd name="T13" fmla="*/ 0 h 121"/>
                <a:gd name="T14" fmla="*/ 11 w 45"/>
                <a:gd name="T15" fmla="*/ 15 h 121"/>
                <a:gd name="T16" fmla="*/ 5 w 45"/>
                <a:gd name="T17" fmla="*/ 15 h 121"/>
                <a:gd name="T18" fmla="*/ 5 w 45"/>
                <a:gd name="T19" fmla="*/ 26 h 121"/>
                <a:gd name="T20" fmla="*/ 0 w 45"/>
                <a:gd name="T21" fmla="*/ 26 h 121"/>
                <a:gd name="T22" fmla="*/ 0 w 45"/>
                <a:gd name="T23" fmla="*/ 95 h 121"/>
                <a:gd name="T24" fmla="*/ 5 w 45"/>
                <a:gd name="T25" fmla="*/ 95 h 121"/>
                <a:gd name="T26" fmla="*/ 5 w 45"/>
                <a:gd name="T27" fmla="*/ 106 h 121"/>
                <a:gd name="T28" fmla="*/ 11 w 45"/>
                <a:gd name="T29" fmla="*/ 106 h 121"/>
                <a:gd name="T30" fmla="*/ 17 w 45"/>
                <a:gd name="T31" fmla="*/ 121 h 121"/>
                <a:gd name="T32" fmla="*/ 29 w 45"/>
                <a:gd name="T33" fmla="*/ 121 h 121"/>
                <a:gd name="T34" fmla="*/ 34 w 45"/>
                <a:gd name="T35" fmla="*/ 106 h 121"/>
                <a:gd name="T36" fmla="*/ 40 w 45"/>
                <a:gd name="T37" fmla="*/ 106 h 121"/>
                <a:gd name="T38" fmla="*/ 40 w 45"/>
                <a:gd name="T39" fmla="*/ 95 h 121"/>
                <a:gd name="T40" fmla="*/ 45 w 45"/>
                <a:gd name="T41" fmla="*/ 95 h 121"/>
                <a:gd name="T42" fmla="*/ 45 w 45"/>
                <a:gd name="T43" fmla="*/ 68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4463" y="8800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1 w 45"/>
                <a:gd name="T5" fmla="*/ 11 h 121"/>
                <a:gd name="T6" fmla="*/ 34 w 45"/>
                <a:gd name="T7" fmla="*/ 0 h 121"/>
                <a:gd name="T8" fmla="*/ 17 w 45"/>
                <a:gd name="T9" fmla="*/ 0 h 121"/>
                <a:gd name="T10" fmla="*/ 12 w 45"/>
                <a:gd name="T11" fmla="*/ 11 h 121"/>
                <a:gd name="T12" fmla="*/ 5 w 45"/>
                <a:gd name="T13" fmla="*/ 26 h 121"/>
                <a:gd name="T14" fmla="*/ 5 w 45"/>
                <a:gd name="T15" fmla="*/ 41 h 121"/>
                <a:gd name="T16" fmla="*/ 0 w 45"/>
                <a:gd name="T17" fmla="*/ 53 h 121"/>
                <a:gd name="T18" fmla="*/ 0 w 45"/>
                <a:gd name="T19" fmla="*/ 68 h 121"/>
                <a:gd name="T20" fmla="*/ 5 w 45"/>
                <a:gd name="T21" fmla="*/ 79 h 121"/>
                <a:gd name="T22" fmla="*/ 5 w 45"/>
                <a:gd name="T23" fmla="*/ 95 h 121"/>
                <a:gd name="T24" fmla="*/ 12 w 45"/>
                <a:gd name="T25" fmla="*/ 106 h 121"/>
                <a:gd name="T26" fmla="*/ 17 w 45"/>
                <a:gd name="T27" fmla="*/ 106 h 121"/>
                <a:gd name="T28" fmla="*/ 23 w 45"/>
                <a:gd name="T29" fmla="*/ 121 h 121"/>
                <a:gd name="T30" fmla="*/ 28 w 45"/>
                <a:gd name="T31" fmla="*/ 121 h 121"/>
                <a:gd name="T32" fmla="*/ 34 w 45"/>
                <a:gd name="T33" fmla="*/ 106 h 121"/>
                <a:gd name="T34" fmla="*/ 41 w 45"/>
                <a:gd name="T35" fmla="*/ 106 h 121"/>
                <a:gd name="T36" fmla="*/ 45 w 45"/>
                <a:gd name="T37" fmla="*/ 95 h 121"/>
                <a:gd name="T38" fmla="*/ 45 w 45"/>
                <a:gd name="T39" fmla="*/ 68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1" y="11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2" y="11"/>
                  </a:lnTo>
                  <a:lnTo>
                    <a:pt x="5" y="26"/>
                  </a:lnTo>
                  <a:lnTo>
                    <a:pt x="5" y="41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17" y="106"/>
                  </a:lnTo>
                  <a:lnTo>
                    <a:pt x="23" y="121"/>
                  </a:lnTo>
                  <a:lnTo>
                    <a:pt x="28" y="121"/>
                  </a:lnTo>
                  <a:lnTo>
                    <a:pt x="34" y="106"/>
                  </a:lnTo>
                  <a:lnTo>
                    <a:pt x="41" y="106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6644" y="908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26 h 121"/>
                <a:gd name="T6" fmla="*/ 39 w 45"/>
                <a:gd name="T7" fmla="*/ 15 h 121"/>
                <a:gd name="T8" fmla="*/ 34 w 45"/>
                <a:gd name="T9" fmla="*/ 15 h 121"/>
                <a:gd name="T10" fmla="*/ 27 w 45"/>
                <a:gd name="T11" fmla="*/ 0 h 121"/>
                <a:gd name="T12" fmla="*/ 16 w 45"/>
                <a:gd name="T13" fmla="*/ 0 h 121"/>
                <a:gd name="T14" fmla="*/ 16 w 45"/>
                <a:gd name="T15" fmla="*/ 15 h 121"/>
                <a:gd name="T16" fmla="*/ 11 w 45"/>
                <a:gd name="T17" fmla="*/ 15 h 121"/>
                <a:gd name="T18" fmla="*/ 5 w 45"/>
                <a:gd name="T19" fmla="*/ 26 h 121"/>
                <a:gd name="T20" fmla="*/ 5 w 45"/>
                <a:gd name="T21" fmla="*/ 42 h 121"/>
                <a:gd name="T22" fmla="*/ 0 w 45"/>
                <a:gd name="T23" fmla="*/ 53 h 121"/>
                <a:gd name="T24" fmla="*/ 0 w 45"/>
                <a:gd name="T25" fmla="*/ 83 h 121"/>
                <a:gd name="T26" fmla="*/ 5 w 45"/>
                <a:gd name="T27" fmla="*/ 83 h 121"/>
                <a:gd name="T28" fmla="*/ 5 w 45"/>
                <a:gd name="T29" fmla="*/ 95 h 121"/>
                <a:gd name="T30" fmla="*/ 11 w 45"/>
                <a:gd name="T31" fmla="*/ 110 h 121"/>
                <a:gd name="T32" fmla="*/ 16 w 45"/>
                <a:gd name="T33" fmla="*/ 121 h 121"/>
                <a:gd name="T34" fmla="*/ 34 w 45"/>
                <a:gd name="T35" fmla="*/ 121 h 121"/>
                <a:gd name="T36" fmla="*/ 34 w 45"/>
                <a:gd name="T37" fmla="*/ 110 h 121"/>
                <a:gd name="T38" fmla="*/ 39 w 45"/>
                <a:gd name="T39" fmla="*/ 110 h 121"/>
                <a:gd name="T40" fmla="*/ 39 w 45"/>
                <a:gd name="T41" fmla="*/ 95 h 121"/>
                <a:gd name="T42" fmla="*/ 45 w 45"/>
                <a:gd name="T43" fmla="*/ 95 h 121"/>
                <a:gd name="T44" fmla="*/ 45 w 45"/>
                <a:gd name="T45" fmla="*/ 83 h 121"/>
                <a:gd name="T46" fmla="*/ 45 w 45"/>
                <a:gd name="T47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6"/>
                  </a:lnTo>
                  <a:lnTo>
                    <a:pt x="5" y="42"/>
                  </a:lnTo>
                  <a:lnTo>
                    <a:pt x="0" y="53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83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57"/>
            <p:cNvSpPr>
              <a:spLocks/>
            </p:cNvSpPr>
            <p:nvPr/>
          </p:nvSpPr>
          <p:spPr bwMode="auto">
            <a:xfrm>
              <a:off x="4622" y="9081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15 h 121"/>
                <a:gd name="T4" fmla="*/ 40 w 45"/>
                <a:gd name="T5" fmla="*/ 15 h 121"/>
                <a:gd name="T6" fmla="*/ 34 w 45"/>
                <a:gd name="T7" fmla="*/ 0 h 121"/>
                <a:gd name="T8" fmla="*/ 18 w 45"/>
                <a:gd name="T9" fmla="*/ 0 h 121"/>
                <a:gd name="T10" fmla="*/ 11 w 45"/>
                <a:gd name="T11" fmla="*/ 15 h 121"/>
                <a:gd name="T12" fmla="*/ 5 w 45"/>
                <a:gd name="T13" fmla="*/ 15 h 121"/>
                <a:gd name="T14" fmla="*/ 5 w 45"/>
                <a:gd name="T15" fmla="*/ 42 h 121"/>
                <a:gd name="T16" fmla="*/ 0 w 45"/>
                <a:gd name="T17" fmla="*/ 42 h 121"/>
                <a:gd name="T18" fmla="*/ 0 w 45"/>
                <a:gd name="T19" fmla="*/ 68 h 121"/>
                <a:gd name="T20" fmla="*/ 5 w 45"/>
                <a:gd name="T21" fmla="*/ 83 h 121"/>
                <a:gd name="T22" fmla="*/ 5 w 45"/>
                <a:gd name="T23" fmla="*/ 95 h 121"/>
                <a:gd name="T24" fmla="*/ 11 w 45"/>
                <a:gd name="T25" fmla="*/ 110 h 121"/>
                <a:gd name="T26" fmla="*/ 23 w 45"/>
                <a:gd name="T27" fmla="*/ 110 h 121"/>
                <a:gd name="T28" fmla="*/ 29 w 45"/>
                <a:gd name="T29" fmla="*/ 121 h 121"/>
                <a:gd name="T30" fmla="*/ 29 w 45"/>
                <a:gd name="T31" fmla="*/ 110 h 121"/>
                <a:gd name="T32" fmla="*/ 40 w 45"/>
                <a:gd name="T33" fmla="*/ 110 h 121"/>
                <a:gd name="T34" fmla="*/ 45 w 45"/>
                <a:gd name="T35" fmla="*/ 95 h 121"/>
                <a:gd name="T36" fmla="*/ 45 w 45"/>
                <a:gd name="T37" fmla="*/ 68 h 121"/>
                <a:gd name="T38" fmla="*/ 45 w 45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23" y="110"/>
                  </a:lnTo>
                  <a:lnTo>
                    <a:pt x="29" y="121"/>
                  </a:lnTo>
                  <a:lnTo>
                    <a:pt x="29" y="110"/>
                  </a:lnTo>
                  <a:lnTo>
                    <a:pt x="40" y="110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4712" y="9810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2 h 122"/>
                <a:gd name="T8" fmla="*/ 29 w 47"/>
                <a:gd name="T9" fmla="*/ 12 h 122"/>
                <a:gd name="T10" fmla="*/ 24 w 47"/>
                <a:gd name="T11" fmla="*/ 0 h 122"/>
                <a:gd name="T12" fmla="*/ 18 w 47"/>
                <a:gd name="T13" fmla="*/ 12 h 122"/>
                <a:gd name="T14" fmla="*/ 11 w 47"/>
                <a:gd name="T15" fmla="*/ 12 h 122"/>
                <a:gd name="T16" fmla="*/ 6 w 47"/>
                <a:gd name="T17" fmla="*/ 27 h 122"/>
                <a:gd name="T18" fmla="*/ 0 w 47"/>
                <a:gd name="T19" fmla="*/ 38 h 122"/>
                <a:gd name="T20" fmla="*/ 0 w 47"/>
                <a:gd name="T21" fmla="*/ 80 h 122"/>
                <a:gd name="T22" fmla="*/ 6 w 47"/>
                <a:gd name="T23" fmla="*/ 95 h 122"/>
                <a:gd name="T24" fmla="*/ 6 w 47"/>
                <a:gd name="T25" fmla="*/ 107 h 122"/>
                <a:gd name="T26" fmla="*/ 11 w 47"/>
                <a:gd name="T27" fmla="*/ 107 h 122"/>
                <a:gd name="T28" fmla="*/ 18 w 47"/>
                <a:gd name="T29" fmla="*/ 122 h 122"/>
                <a:gd name="T30" fmla="*/ 35 w 47"/>
                <a:gd name="T31" fmla="*/ 122 h 122"/>
                <a:gd name="T32" fmla="*/ 35 w 47"/>
                <a:gd name="T33" fmla="*/ 107 h 122"/>
                <a:gd name="T34" fmla="*/ 40 w 47"/>
                <a:gd name="T35" fmla="*/ 107 h 122"/>
                <a:gd name="T36" fmla="*/ 47 w 47"/>
                <a:gd name="T37" fmla="*/ 95 h 122"/>
                <a:gd name="T38" fmla="*/ 47 w 47"/>
                <a:gd name="T39" fmla="*/ 80 h 122"/>
                <a:gd name="T40" fmla="*/ 47 w 47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4" y="0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5" y="122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59"/>
            <p:cNvSpPr>
              <a:spLocks/>
            </p:cNvSpPr>
            <p:nvPr/>
          </p:nvSpPr>
          <p:spPr bwMode="auto">
            <a:xfrm>
              <a:off x="5286" y="9324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27 h 122"/>
                <a:gd name="T4" fmla="*/ 40 w 46"/>
                <a:gd name="T5" fmla="*/ 27 h 122"/>
                <a:gd name="T6" fmla="*/ 40 w 46"/>
                <a:gd name="T7" fmla="*/ 15 h 122"/>
                <a:gd name="T8" fmla="*/ 29 w 46"/>
                <a:gd name="T9" fmla="*/ 15 h 122"/>
                <a:gd name="T10" fmla="*/ 22 w 46"/>
                <a:gd name="T11" fmla="*/ 0 h 122"/>
                <a:gd name="T12" fmla="*/ 18 w 46"/>
                <a:gd name="T13" fmla="*/ 15 h 122"/>
                <a:gd name="T14" fmla="*/ 6 w 46"/>
                <a:gd name="T15" fmla="*/ 15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106 h 122"/>
                <a:gd name="T24" fmla="*/ 11 w 46"/>
                <a:gd name="T25" fmla="*/ 106 h 122"/>
                <a:gd name="T26" fmla="*/ 11 w 46"/>
                <a:gd name="T27" fmla="*/ 122 h 122"/>
                <a:gd name="T28" fmla="*/ 35 w 46"/>
                <a:gd name="T29" fmla="*/ 122 h 122"/>
                <a:gd name="T30" fmla="*/ 35 w 46"/>
                <a:gd name="T31" fmla="*/ 106 h 122"/>
                <a:gd name="T32" fmla="*/ 40 w 46"/>
                <a:gd name="T33" fmla="*/ 106 h 122"/>
                <a:gd name="T34" fmla="*/ 46 w 46"/>
                <a:gd name="T35" fmla="*/ 95 h 122"/>
                <a:gd name="T36" fmla="*/ 46 w 46"/>
                <a:gd name="T37" fmla="*/ 80 h 122"/>
                <a:gd name="T38" fmla="*/ 46 w 46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2" y="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35" y="122"/>
                  </a:lnTo>
                  <a:lnTo>
                    <a:pt x="35" y="106"/>
                  </a:lnTo>
                  <a:lnTo>
                    <a:pt x="40" y="106"/>
                  </a:lnTo>
                  <a:lnTo>
                    <a:pt x="46" y="95"/>
                  </a:lnTo>
                  <a:lnTo>
                    <a:pt x="46" y="80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7143" y="7439"/>
              <a:ext cx="71" cy="71"/>
            </a:xfrm>
            <a:custGeom>
              <a:avLst/>
              <a:gdLst>
                <a:gd name="T0" fmla="*/ 46 w 46"/>
                <a:gd name="T1" fmla="*/ 54 h 111"/>
                <a:gd name="T2" fmla="*/ 46 w 46"/>
                <a:gd name="T3" fmla="*/ 27 h 111"/>
                <a:gd name="T4" fmla="*/ 40 w 46"/>
                <a:gd name="T5" fmla="*/ 27 h 111"/>
                <a:gd name="T6" fmla="*/ 40 w 46"/>
                <a:gd name="T7" fmla="*/ 16 h 111"/>
                <a:gd name="T8" fmla="*/ 33 w 46"/>
                <a:gd name="T9" fmla="*/ 16 h 111"/>
                <a:gd name="T10" fmla="*/ 33 w 46"/>
                <a:gd name="T11" fmla="*/ 0 h 111"/>
                <a:gd name="T12" fmla="*/ 11 w 46"/>
                <a:gd name="T13" fmla="*/ 0 h 111"/>
                <a:gd name="T14" fmla="*/ 6 w 46"/>
                <a:gd name="T15" fmla="*/ 16 h 111"/>
                <a:gd name="T16" fmla="*/ 0 w 46"/>
                <a:gd name="T17" fmla="*/ 27 h 111"/>
                <a:gd name="T18" fmla="*/ 0 w 46"/>
                <a:gd name="T19" fmla="*/ 80 h 111"/>
                <a:gd name="T20" fmla="*/ 6 w 46"/>
                <a:gd name="T21" fmla="*/ 95 h 111"/>
                <a:gd name="T22" fmla="*/ 11 w 46"/>
                <a:gd name="T23" fmla="*/ 111 h 111"/>
                <a:gd name="T24" fmla="*/ 33 w 46"/>
                <a:gd name="T25" fmla="*/ 111 h 111"/>
                <a:gd name="T26" fmla="*/ 33 w 46"/>
                <a:gd name="T27" fmla="*/ 95 h 111"/>
                <a:gd name="T28" fmla="*/ 40 w 46"/>
                <a:gd name="T29" fmla="*/ 95 h 111"/>
                <a:gd name="T30" fmla="*/ 40 w 46"/>
                <a:gd name="T31" fmla="*/ 80 h 111"/>
                <a:gd name="T32" fmla="*/ 46 w 46"/>
                <a:gd name="T33" fmla="*/ 80 h 111"/>
                <a:gd name="T34" fmla="*/ 46 w 46"/>
                <a:gd name="T35" fmla="*/ 69 h 111"/>
                <a:gd name="T36" fmla="*/ 46 w 46"/>
                <a:gd name="T37" fmla="*/ 5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11">
                  <a:moveTo>
                    <a:pt x="46" y="54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11"/>
                  </a:lnTo>
                  <a:lnTo>
                    <a:pt x="33" y="111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46" y="69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4390" y="9377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8 w 45"/>
                <a:gd name="T5" fmla="*/ 42 h 122"/>
                <a:gd name="T6" fmla="*/ 38 w 45"/>
                <a:gd name="T7" fmla="*/ 27 h 122"/>
                <a:gd name="T8" fmla="*/ 33 w 45"/>
                <a:gd name="T9" fmla="*/ 15 h 122"/>
                <a:gd name="T10" fmla="*/ 27 w 45"/>
                <a:gd name="T11" fmla="*/ 0 h 122"/>
                <a:gd name="T12" fmla="*/ 11 w 45"/>
                <a:gd name="T13" fmla="*/ 0 h 122"/>
                <a:gd name="T14" fmla="*/ 5 w 45"/>
                <a:gd name="T15" fmla="*/ 15 h 122"/>
                <a:gd name="T16" fmla="*/ 0 w 45"/>
                <a:gd name="T17" fmla="*/ 27 h 122"/>
                <a:gd name="T18" fmla="*/ 0 w 45"/>
                <a:gd name="T19" fmla="*/ 95 h 122"/>
                <a:gd name="T20" fmla="*/ 5 w 45"/>
                <a:gd name="T21" fmla="*/ 110 h 122"/>
                <a:gd name="T22" fmla="*/ 11 w 45"/>
                <a:gd name="T23" fmla="*/ 110 h 122"/>
                <a:gd name="T24" fmla="*/ 16 w 45"/>
                <a:gd name="T25" fmla="*/ 122 h 122"/>
                <a:gd name="T26" fmla="*/ 27 w 45"/>
                <a:gd name="T27" fmla="*/ 122 h 122"/>
                <a:gd name="T28" fmla="*/ 27 w 45"/>
                <a:gd name="T29" fmla="*/ 110 h 122"/>
                <a:gd name="T30" fmla="*/ 33 w 45"/>
                <a:gd name="T31" fmla="*/ 110 h 122"/>
                <a:gd name="T32" fmla="*/ 38 w 45"/>
                <a:gd name="T33" fmla="*/ 95 h 122"/>
                <a:gd name="T34" fmla="*/ 38 w 45"/>
                <a:gd name="T35" fmla="*/ 80 h 122"/>
                <a:gd name="T36" fmla="*/ 45 w 45"/>
                <a:gd name="T37" fmla="*/ 69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8" y="42"/>
                  </a:lnTo>
                  <a:lnTo>
                    <a:pt x="38" y="27"/>
                  </a:lnTo>
                  <a:lnTo>
                    <a:pt x="33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27" y="110"/>
                  </a:lnTo>
                  <a:lnTo>
                    <a:pt x="33" y="110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5547" y="9134"/>
              <a:ext cx="71" cy="71"/>
            </a:xfrm>
            <a:custGeom>
              <a:avLst/>
              <a:gdLst>
                <a:gd name="T0" fmla="*/ 47 w 47"/>
                <a:gd name="T1" fmla="*/ 57 h 125"/>
                <a:gd name="T2" fmla="*/ 47 w 47"/>
                <a:gd name="T3" fmla="*/ 30 h 125"/>
                <a:gd name="T4" fmla="*/ 40 w 47"/>
                <a:gd name="T5" fmla="*/ 30 h 125"/>
                <a:gd name="T6" fmla="*/ 40 w 47"/>
                <a:gd name="T7" fmla="*/ 15 h 125"/>
                <a:gd name="T8" fmla="*/ 34 w 47"/>
                <a:gd name="T9" fmla="*/ 15 h 125"/>
                <a:gd name="T10" fmla="*/ 34 w 47"/>
                <a:gd name="T11" fmla="*/ 0 h 125"/>
                <a:gd name="T12" fmla="*/ 18 w 47"/>
                <a:gd name="T13" fmla="*/ 0 h 125"/>
                <a:gd name="T14" fmla="*/ 12 w 47"/>
                <a:gd name="T15" fmla="*/ 15 h 125"/>
                <a:gd name="T16" fmla="*/ 7 w 47"/>
                <a:gd name="T17" fmla="*/ 15 h 125"/>
                <a:gd name="T18" fmla="*/ 7 w 47"/>
                <a:gd name="T19" fmla="*/ 30 h 125"/>
                <a:gd name="T20" fmla="*/ 0 w 47"/>
                <a:gd name="T21" fmla="*/ 42 h 125"/>
                <a:gd name="T22" fmla="*/ 0 w 47"/>
                <a:gd name="T23" fmla="*/ 84 h 125"/>
                <a:gd name="T24" fmla="*/ 7 w 47"/>
                <a:gd name="T25" fmla="*/ 95 h 125"/>
                <a:gd name="T26" fmla="*/ 7 w 47"/>
                <a:gd name="T27" fmla="*/ 110 h 125"/>
                <a:gd name="T28" fmla="*/ 18 w 47"/>
                <a:gd name="T29" fmla="*/ 110 h 125"/>
                <a:gd name="T30" fmla="*/ 18 w 47"/>
                <a:gd name="T31" fmla="*/ 125 h 125"/>
                <a:gd name="T32" fmla="*/ 29 w 47"/>
                <a:gd name="T33" fmla="*/ 125 h 125"/>
                <a:gd name="T34" fmla="*/ 34 w 47"/>
                <a:gd name="T35" fmla="*/ 110 h 125"/>
                <a:gd name="T36" fmla="*/ 40 w 47"/>
                <a:gd name="T37" fmla="*/ 110 h 125"/>
                <a:gd name="T38" fmla="*/ 40 w 47"/>
                <a:gd name="T39" fmla="*/ 95 h 125"/>
                <a:gd name="T40" fmla="*/ 47 w 47"/>
                <a:gd name="T41" fmla="*/ 95 h 125"/>
                <a:gd name="T42" fmla="*/ 47 w 47"/>
                <a:gd name="T43" fmla="*/ 68 h 125"/>
                <a:gd name="T44" fmla="*/ 47 w 47"/>
                <a:gd name="T4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5">
                  <a:moveTo>
                    <a:pt x="47" y="57"/>
                  </a:moveTo>
                  <a:lnTo>
                    <a:pt x="47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8" y="110"/>
                  </a:lnTo>
                  <a:lnTo>
                    <a:pt x="18" y="125"/>
                  </a:lnTo>
                  <a:lnTo>
                    <a:pt x="29" y="125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7495" y="5004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15 h 121"/>
                <a:gd name="T6" fmla="*/ 34 w 45"/>
                <a:gd name="T7" fmla="*/ 15 h 121"/>
                <a:gd name="T8" fmla="*/ 28 w 45"/>
                <a:gd name="T9" fmla="*/ 0 h 121"/>
                <a:gd name="T10" fmla="*/ 23 w 45"/>
                <a:gd name="T11" fmla="*/ 0 h 121"/>
                <a:gd name="T12" fmla="*/ 16 w 45"/>
                <a:gd name="T13" fmla="*/ 15 h 121"/>
                <a:gd name="T14" fmla="*/ 12 w 45"/>
                <a:gd name="T15" fmla="*/ 15 h 121"/>
                <a:gd name="T16" fmla="*/ 5 w 45"/>
                <a:gd name="T17" fmla="*/ 26 h 121"/>
                <a:gd name="T18" fmla="*/ 5 w 45"/>
                <a:gd name="T19" fmla="*/ 42 h 121"/>
                <a:gd name="T20" fmla="*/ 0 w 45"/>
                <a:gd name="T21" fmla="*/ 53 h 121"/>
                <a:gd name="T22" fmla="*/ 0 w 45"/>
                <a:gd name="T23" fmla="*/ 80 h 121"/>
                <a:gd name="T24" fmla="*/ 5 w 45"/>
                <a:gd name="T25" fmla="*/ 80 h 121"/>
                <a:gd name="T26" fmla="*/ 5 w 45"/>
                <a:gd name="T27" fmla="*/ 95 h 121"/>
                <a:gd name="T28" fmla="*/ 12 w 45"/>
                <a:gd name="T29" fmla="*/ 106 h 121"/>
                <a:gd name="T30" fmla="*/ 16 w 45"/>
                <a:gd name="T31" fmla="*/ 121 h 121"/>
                <a:gd name="T32" fmla="*/ 34 w 45"/>
                <a:gd name="T33" fmla="*/ 121 h 121"/>
                <a:gd name="T34" fmla="*/ 39 w 45"/>
                <a:gd name="T35" fmla="*/ 106 h 121"/>
                <a:gd name="T36" fmla="*/ 45 w 45"/>
                <a:gd name="T37" fmla="*/ 95 h 121"/>
                <a:gd name="T38" fmla="*/ 45 w 45"/>
                <a:gd name="T39" fmla="*/ 80 h 121"/>
                <a:gd name="T40" fmla="*/ 45 w 45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5" y="26"/>
                  </a:lnTo>
                  <a:lnTo>
                    <a:pt x="5" y="42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2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9" y="106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5223" y="9430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1 w 45"/>
                <a:gd name="T5" fmla="*/ 16 h 111"/>
                <a:gd name="T6" fmla="*/ 34 w 45"/>
                <a:gd name="T7" fmla="*/ 0 h 111"/>
                <a:gd name="T8" fmla="*/ 12 w 45"/>
                <a:gd name="T9" fmla="*/ 0 h 111"/>
                <a:gd name="T10" fmla="*/ 7 w 45"/>
                <a:gd name="T11" fmla="*/ 16 h 111"/>
                <a:gd name="T12" fmla="*/ 7 w 45"/>
                <a:gd name="T13" fmla="*/ 27 h 111"/>
                <a:gd name="T14" fmla="*/ 0 w 45"/>
                <a:gd name="T15" fmla="*/ 27 h 111"/>
                <a:gd name="T16" fmla="*/ 0 w 45"/>
                <a:gd name="T17" fmla="*/ 84 h 111"/>
                <a:gd name="T18" fmla="*/ 7 w 45"/>
                <a:gd name="T19" fmla="*/ 84 h 111"/>
                <a:gd name="T20" fmla="*/ 7 w 45"/>
                <a:gd name="T21" fmla="*/ 95 h 111"/>
                <a:gd name="T22" fmla="*/ 12 w 45"/>
                <a:gd name="T23" fmla="*/ 111 h 111"/>
                <a:gd name="T24" fmla="*/ 34 w 45"/>
                <a:gd name="T25" fmla="*/ 111 h 111"/>
                <a:gd name="T26" fmla="*/ 41 w 45"/>
                <a:gd name="T27" fmla="*/ 95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1" y="16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7" y="95"/>
                  </a:lnTo>
                  <a:lnTo>
                    <a:pt x="12" y="111"/>
                  </a:lnTo>
                  <a:lnTo>
                    <a:pt x="34" y="111"/>
                  </a:lnTo>
                  <a:lnTo>
                    <a:pt x="41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3981" y="6512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8 w 45"/>
                <a:gd name="T5" fmla="*/ 12 h 122"/>
                <a:gd name="T6" fmla="*/ 34 w 45"/>
                <a:gd name="T7" fmla="*/ 12 h 122"/>
                <a:gd name="T8" fmla="*/ 34 w 45"/>
                <a:gd name="T9" fmla="*/ 0 h 122"/>
                <a:gd name="T10" fmla="*/ 16 w 45"/>
                <a:gd name="T11" fmla="*/ 0 h 122"/>
                <a:gd name="T12" fmla="*/ 11 w 45"/>
                <a:gd name="T13" fmla="*/ 12 h 122"/>
                <a:gd name="T14" fmla="*/ 5 w 45"/>
                <a:gd name="T15" fmla="*/ 12 h 122"/>
                <a:gd name="T16" fmla="*/ 5 w 45"/>
                <a:gd name="T17" fmla="*/ 27 h 122"/>
                <a:gd name="T18" fmla="*/ 0 w 45"/>
                <a:gd name="T19" fmla="*/ 38 h 122"/>
                <a:gd name="T20" fmla="*/ 0 w 45"/>
                <a:gd name="T21" fmla="*/ 80 h 122"/>
                <a:gd name="T22" fmla="*/ 5 w 45"/>
                <a:gd name="T23" fmla="*/ 95 h 122"/>
                <a:gd name="T24" fmla="*/ 11 w 45"/>
                <a:gd name="T25" fmla="*/ 107 h 122"/>
                <a:gd name="T26" fmla="*/ 16 w 45"/>
                <a:gd name="T27" fmla="*/ 107 h 122"/>
                <a:gd name="T28" fmla="*/ 27 w 45"/>
                <a:gd name="T29" fmla="*/ 122 h 122"/>
                <a:gd name="T30" fmla="*/ 27 w 45"/>
                <a:gd name="T31" fmla="*/ 107 h 122"/>
                <a:gd name="T32" fmla="*/ 38 w 45"/>
                <a:gd name="T33" fmla="*/ 107 h 122"/>
                <a:gd name="T34" fmla="*/ 38 w 45"/>
                <a:gd name="T35" fmla="*/ 95 h 122"/>
                <a:gd name="T36" fmla="*/ 45 w 45"/>
                <a:gd name="T37" fmla="*/ 95 h 122"/>
                <a:gd name="T38" fmla="*/ 45 w 45"/>
                <a:gd name="T39" fmla="*/ 69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7" y="122"/>
                  </a:lnTo>
                  <a:lnTo>
                    <a:pt x="27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5326" y="9552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40 w 45"/>
                <a:gd name="T5" fmla="*/ 30 h 110"/>
                <a:gd name="T6" fmla="*/ 40 w 45"/>
                <a:gd name="T7" fmla="*/ 0 h 110"/>
                <a:gd name="T8" fmla="*/ 6 w 45"/>
                <a:gd name="T9" fmla="*/ 0 h 110"/>
                <a:gd name="T10" fmla="*/ 6 w 45"/>
                <a:gd name="T11" fmla="*/ 15 h 110"/>
                <a:gd name="T12" fmla="*/ 0 w 45"/>
                <a:gd name="T13" fmla="*/ 30 h 110"/>
                <a:gd name="T14" fmla="*/ 0 w 45"/>
                <a:gd name="T15" fmla="*/ 84 h 110"/>
                <a:gd name="T16" fmla="*/ 6 w 45"/>
                <a:gd name="T17" fmla="*/ 95 h 110"/>
                <a:gd name="T18" fmla="*/ 11 w 45"/>
                <a:gd name="T19" fmla="*/ 110 h 110"/>
                <a:gd name="T20" fmla="*/ 34 w 45"/>
                <a:gd name="T21" fmla="*/ 110 h 110"/>
                <a:gd name="T22" fmla="*/ 40 w 45"/>
                <a:gd name="T23" fmla="*/ 95 h 110"/>
                <a:gd name="T24" fmla="*/ 40 w 45"/>
                <a:gd name="T25" fmla="*/ 84 h 110"/>
                <a:gd name="T26" fmla="*/ 45 w 45"/>
                <a:gd name="T27" fmla="*/ 68 h 110"/>
                <a:gd name="T28" fmla="*/ 45 w 45"/>
                <a:gd name="T29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6" y="0"/>
                  </a:lnTo>
                  <a:lnTo>
                    <a:pt x="6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4133" y="8921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8 w 45"/>
                <a:gd name="T13" fmla="*/ 0 h 122"/>
                <a:gd name="T14" fmla="*/ 18 w 45"/>
                <a:gd name="T15" fmla="*/ 15 h 122"/>
                <a:gd name="T16" fmla="*/ 11 w 45"/>
                <a:gd name="T17" fmla="*/ 15 h 122"/>
                <a:gd name="T18" fmla="*/ 7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7 w 45"/>
                <a:gd name="T25" fmla="*/ 95 h 122"/>
                <a:gd name="T26" fmla="*/ 11 w 45"/>
                <a:gd name="T27" fmla="*/ 107 h 122"/>
                <a:gd name="T28" fmla="*/ 18 w 45"/>
                <a:gd name="T29" fmla="*/ 122 h 122"/>
                <a:gd name="T30" fmla="*/ 34 w 45"/>
                <a:gd name="T31" fmla="*/ 122 h 122"/>
                <a:gd name="T32" fmla="*/ 34 w 45"/>
                <a:gd name="T33" fmla="*/ 107 h 122"/>
                <a:gd name="T34" fmla="*/ 40 w 45"/>
                <a:gd name="T35" fmla="*/ 107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80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6343" y="8275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27 h 122"/>
                <a:gd name="T4" fmla="*/ 40 w 44"/>
                <a:gd name="T5" fmla="*/ 27 h 122"/>
                <a:gd name="T6" fmla="*/ 40 w 44"/>
                <a:gd name="T7" fmla="*/ 15 h 122"/>
                <a:gd name="T8" fmla="*/ 33 w 44"/>
                <a:gd name="T9" fmla="*/ 15 h 122"/>
                <a:gd name="T10" fmla="*/ 28 w 44"/>
                <a:gd name="T11" fmla="*/ 0 h 122"/>
                <a:gd name="T12" fmla="*/ 16 w 44"/>
                <a:gd name="T13" fmla="*/ 0 h 122"/>
                <a:gd name="T14" fmla="*/ 16 w 44"/>
                <a:gd name="T15" fmla="*/ 15 h 122"/>
                <a:gd name="T16" fmla="*/ 11 w 44"/>
                <a:gd name="T17" fmla="*/ 15 h 122"/>
                <a:gd name="T18" fmla="*/ 4 w 44"/>
                <a:gd name="T19" fmla="*/ 27 h 122"/>
                <a:gd name="T20" fmla="*/ 0 w 44"/>
                <a:gd name="T21" fmla="*/ 42 h 122"/>
                <a:gd name="T22" fmla="*/ 0 w 44"/>
                <a:gd name="T23" fmla="*/ 80 h 122"/>
                <a:gd name="T24" fmla="*/ 4 w 44"/>
                <a:gd name="T25" fmla="*/ 95 h 122"/>
                <a:gd name="T26" fmla="*/ 11 w 44"/>
                <a:gd name="T27" fmla="*/ 107 h 122"/>
                <a:gd name="T28" fmla="*/ 16 w 44"/>
                <a:gd name="T29" fmla="*/ 122 h 122"/>
                <a:gd name="T30" fmla="*/ 33 w 44"/>
                <a:gd name="T31" fmla="*/ 122 h 122"/>
                <a:gd name="T32" fmla="*/ 33 w 44"/>
                <a:gd name="T33" fmla="*/ 107 h 122"/>
                <a:gd name="T34" fmla="*/ 40 w 44"/>
                <a:gd name="T35" fmla="*/ 107 h 122"/>
                <a:gd name="T36" fmla="*/ 40 w 44"/>
                <a:gd name="T37" fmla="*/ 95 h 122"/>
                <a:gd name="T38" fmla="*/ 44 w 44"/>
                <a:gd name="T39" fmla="*/ 95 h 122"/>
                <a:gd name="T40" fmla="*/ 44 w 44"/>
                <a:gd name="T41" fmla="*/ 80 h 122"/>
                <a:gd name="T42" fmla="*/ 44 w 44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4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4" y="95"/>
                  </a:lnTo>
                  <a:lnTo>
                    <a:pt x="44" y="8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5866" y="8906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30 h 110"/>
                <a:gd name="T4" fmla="*/ 39 w 45"/>
                <a:gd name="T5" fmla="*/ 30 h 110"/>
                <a:gd name="T6" fmla="*/ 39 w 45"/>
                <a:gd name="T7" fmla="*/ 0 h 110"/>
                <a:gd name="T8" fmla="*/ 5 w 45"/>
                <a:gd name="T9" fmla="*/ 0 h 110"/>
                <a:gd name="T10" fmla="*/ 5 w 45"/>
                <a:gd name="T11" fmla="*/ 15 h 110"/>
                <a:gd name="T12" fmla="*/ 0 w 45"/>
                <a:gd name="T13" fmla="*/ 30 h 110"/>
                <a:gd name="T14" fmla="*/ 0 w 45"/>
                <a:gd name="T15" fmla="*/ 84 h 110"/>
                <a:gd name="T16" fmla="*/ 5 w 45"/>
                <a:gd name="T17" fmla="*/ 95 h 110"/>
                <a:gd name="T18" fmla="*/ 12 w 45"/>
                <a:gd name="T19" fmla="*/ 110 h 110"/>
                <a:gd name="T20" fmla="*/ 34 w 45"/>
                <a:gd name="T21" fmla="*/ 110 h 110"/>
                <a:gd name="T22" fmla="*/ 39 w 45"/>
                <a:gd name="T23" fmla="*/ 95 h 110"/>
                <a:gd name="T24" fmla="*/ 39 w 45"/>
                <a:gd name="T25" fmla="*/ 84 h 110"/>
                <a:gd name="T26" fmla="*/ 45 w 45"/>
                <a:gd name="T27" fmla="*/ 68 h 110"/>
                <a:gd name="T28" fmla="*/ 45 w 45"/>
                <a:gd name="T29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30"/>
                  </a:lnTo>
                  <a:lnTo>
                    <a:pt x="39" y="30"/>
                  </a:lnTo>
                  <a:lnTo>
                    <a:pt x="39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2" y="110"/>
                  </a:lnTo>
                  <a:lnTo>
                    <a:pt x="34" y="110"/>
                  </a:lnTo>
                  <a:lnTo>
                    <a:pt x="39" y="95"/>
                  </a:lnTo>
                  <a:lnTo>
                    <a:pt x="39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70"/>
            <p:cNvSpPr>
              <a:spLocks/>
            </p:cNvSpPr>
            <p:nvPr/>
          </p:nvSpPr>
          <p:spPr bwMode="auto">
            <a:xfrm>
              <a:off x="4759" y="9297"/>
              <a:ext cx="71" cy="71"/>
            </a:xfrm>
            <a:custGeom>
              <a:avLst/>
              <a:gdLst>
                <a:gd name="T0" fmla="*/ 44 w 44"/>
                <a:gd name="T1" fmla="*/ 54 h 122"/>
                <a:gd name="T2" fmla="*/ 44 w 44"/>
                <a:gd name="T3" fmla="*/ 27 h 122"/>
                <a:gd name="T4" fmla="*/ 40 w 44"/>
                <a:gd name="T5" fmla="*/ 27 h 122"/>
                <a:gd name="T6" fmla="*/ 40 w 44"/>
                <a:gd name="T7" fmla="*/ 16 h 122"/>
                <a:gd name="T8" fmla="*/ 33 w 44"/>
                <a:gd name="T9" fmla="*/ 16 h 122"/>
                <a:gd name="T10" fmla="*/ 33 w 44"/>
                <a:gd name="T11" fmla="*/ 0 h 122"/>
                <a:gd name="T12" fmla="*/ 17 w 44"/>
                <a:gd name="T13" fmla="*/ 0 h 122"/>
                <a:gd name="T14" fmla="*/ 11 w 44"/>
                <a:gd name="T15" fmla="*/ 16 h 122"/>
                <a:gd name="T16" fmla="*/ 4 w 44"/>
                <a:gd name="T17" fmla="*/ 16 h 122"/>
                <a:gd name="T18" fmla="*/ 4 w 44"/>
                <a:gd name="T19" fmla="*/ 27 h 122"/>
                <a:gd name="T20" fmla="*/ 0 w 44"/>
                <a:gd name="T21" fmla="*/ 42 h 122"/>
                <a:gd name="T22" fmla="*/ 0 w 44"/>
                <a:gd name="T23" fmla="*/ 80 h 122"/>
                <a:gd name="T24" fmla="*/ 4 w 44"/>
                <a:gd name="T25" fmla="*/ 95 h 122"/>
                <a:gd name="T26" fmla="*/ 4 w 44"/>
                <a:gd name="T27" fmla="*/ 107 h 122"/>
                <a:gd name="T28" fmla="*/ 17 w 44"/>
                <a:gd name="T29" fmla="*/ 107 h 122"/>
                <a:gd name="T30" fmla="*/ 17 w 44"/>
                <a:gd name="T31" fmla="*/ 122 h 122"/>
                <a:gd name="T32" fmla="*/ 28 w 44"/>
                <a:gd name="T33" fmla="*/ 122 h 122"/>
                <a:gd name="T34" fmla="*/ 33 w 44"/>
                <a:gd name="T35" fmla="*/ 107 h 122"/>
                <a:gd name="T36" fmla="*/ 40 w 44"/>
                <a:gd name="T37" fmla="*/ 107 h 122"/>
                <a:gd name="T38" fmla="*/ 40 w 44"/>
                <a:gd name="T39" fmla="*/ 95 h 122"/>
                <a:gd name="T40" fmla="*/ 44 w 44"/>
                <a:gd name="T41" fmla="*/ 95 h 122"/>
                <a:gd name="T42" fmla="*/ 44 w 44"/>
                <a:gd name="T43" fmla="*/ 69 h 122"/>
                <a:gd name="T44" fmla="*/ 44 w 44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122">
                  <a:moveTo>
                    <a:pt x="44" y="54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4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4" y="107"/>
                  </a:lnTo>
                  <a:lnTo>
                    <a:pt x="17" y="107"/>
                  </a:lnTo>
                  <a:lnTo>
                    <a:pt x="17" y="122"/>
                  </a:lnTo>
                  <a:lnTo>
                    <a:pt x="28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4" y="95"/>
                  </a:lnTo>
                  <a:lnTo>
                    <a:pt x="44" y="69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71"/>
            <p:cNvSpPr>
              <a:spLocks/>
            </p:cNvSpPr>
            <p:nvPr/>
          </p:nvSpPr>
          <p:spPr bwMode="auto">
            <a:xfrm>
              <a:off x="5219" y="10160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8 w 45"/>
                <a:gd name="T5" fmla="*/ 27 h 122"/>
                <a:gd name="T6" fmla="*/ 38 w 45"/>
                <a:gd name="T7" fmla="*/ 11 h 122"/>
                <a:gd name="T8" fmla="*/ 33 w 45"/>
                <a:gd name="T9" fmla="*/ 11 h 122"/>
                <a:gd name="T10" fmla="*/ 27 w 45"/>
                <a:gd name="T11" fmla="*/ 0 h 122"/>
                <a:gd name="T12" fmla="*/ 16 w 45"/>
                <a:gd name="T13" fmla="*/ 0 h 122"/>
                <a:gd name="T14" fmla="*/ 16 w 45"/>
                <a:gd name="T15" fmla="*/ 11 h 122"/>
                <a:gd name="T16" fmla="*/ 11 w 45"/>
                <a:gd name="T17" fmla="*/ 11 h 122"/>
                <a:gd name="T18" fmla="*/ 4 w 45"/>
                <a:gd name="T19" fmla="*/ 27 h 122"/>
                <a:gd name="T20" fmla="*/ 4 w 45"/>
                <a:gd name="T21" fmla="*/ 38 h 122"/>
                <a:gd name="T22" fmla="*/ 0 w 45"/>
                <a:gd name="T23" fmla="*/ 53 h 122"/>
                <a:gd name="T24" fmla="*/ 0 w 45"/>
                <a:gd name="T25" fmla="*/ 80 h 122"/>
                <a:gd name="T26" fmla="*/ 4 w 45"/>
                <a:gd name="T27" fmla="*/ 80 h 122"/>
                <a:gd name="T28" fmla="*/ 4 w 45"/>
                <a:gd name="T29" fmla="*/ 95 h 122"/>
                <a:gd name="T30" fmla="*/ 11 w 45"/>
                <a:gd name="T31" fmla="*/ 106 h 122"/>
                <a:gd name="T32" fmla="*/ 16 w 45"/>
                <a:gd name="T33" fmla="*/ 122 h 122"/>
                <a:gd name="T34" fmla="*/ 33 w 45"/>
                <a:gd name="T35" fmla="*/ 122 h 122"/>
                <a:gd name="T36" fmla="*/ 33 w 45"/>
                <a:gd name="T37" fmla="*/ 106 h 122"/>
                <a:gd name="T38" fmla="*/ 38 w 45"/>
                <a:gd name="T39" fmla="*/ 106 h 122"/>
                <a:gd name="T40" fmla="*/ 38 w 45"/>
                <a:gd name="T41" fmla="*/ 95 h 122"/>
                <a:gd name="T42" fmla="*/ 45 w 45"/>
                <a:gd name="T43" fmla="*/ 95 h 122"/>
                <a:gd name="T44" fmla="*/ 45 w 45"/>
                <a:gd name="T45" fmla="*/ 80 h 122"/>
                <a:gd name="T46" fmla="*/ 45 w 45"/>
                <a:gd name="T4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8" y="27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4" y="27"/>
                  </a:lnTo>
                  <a:lnTo>
                    <a:pt x="4" y="38"/>
                  </a:lnTo>
                  <a:lnTo>
                    <a:pt x="0" y="53"/>
                  </a:lnTo>
                  <a:lnTo>
                    <a:pt x="0" y="80"/>
                  </a:lnTo>
                  <a:lnTo>
                    <a:pt x="4" y="80"/>
                  </a:lnTo>
                  <a:lnTo>
                    <a:pt x="4" y="95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6711" y="7550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2 w 45"/>
                <a:gd name="T9" fmla="*/ 0 h 106"/>
                <a:gd name="T10" fmla="*/ 5 w 45"/>
                <a:gd name="T11" fmla="*/ 11 h 106"/>
                <a:gd name="T12" fmla="*/ 0 w 45"/>
                <a:gd name="T13" fmla="*/ 26 h 106"/>
                <a:gd name="T14" fmla="*/ 0 w 45"/>
                <a:gd name="T15" fmla="*/ 79 h 106"/>
                <a:gd name="T16" fmla="*/ 5 w 45"/>
                <a:gd name="T17" fmla="*/ 91 h 106"/>
                <a:gd name="T18" fmla="*/ 12 w 45"/>
                <a:gd name="T19" fmla="*/ 106 h 106"/>
                <a:gd name="T20" fmla="*/ 34 w 45"/>
                <a:gd name="T21" fmla="*/ 106 h 106"/>
                <a:gd name="T22" fmla="*/ 40 w 45"/>
                <a:gd name="T23" fmla="*/ 91 h 106"/>
                <a:gd name="T24" fmla="*/ 45 w 45"/>
                <a:gd name="T25" fmla="*/ 79 h 106"/>
                <a:gd name="T26" fmla="*/ 45 w 45"/>
                <a:gd name="T27" fmla="*/ 64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1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3"/>
            <p:cNvSpPr>
              <a:spLocks/>
            </p:cNvSpPr>
            <p:nvPr/>
          </p:nvSpPr>
          <p:spPr bwMode="auto">
            <a:xfrm>
              <a:off x="6814" y="756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8 w 45"/>
                <a:gd name="T5" fmla="*/ 15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5 h 106"/>
                <a:gd name="T12" fmla="*/ 5 w 45"/>
                <a:gd name="T13" fmla="*/ 15 h 106"/>
                <a:gd name="T14" fmla="*/ 5 w 45"/>
                <a:gd name="T15" fmla="*/ 27 h 106"/>
                <a:gd name="T16" fmla="*/ 0 w 45"/>
                <a:gd name="T17" fmla="*/ 27 h 106"/>
                <a:gd name="T18" fmla="*/ 0 w 45"/>
                <a:gd name="T19" fmla="*/ 80 h 106"/>
                <a:gd name="T20" fmla="*/ 5 w 45"/>
                <a:gd name="T21" fmla="*/ 80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4 w 45"/>
                <a:gd name="T29" fmla="*/ 106 h 106"/>
                <a:gd name="T30" fmla="*/ 38 w 45"/>
                <a:gd name="T31" fmla="*/ 95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8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5650" y="9430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16 h 111"/>
                <a:gd name="T6" fmla="*/ 34 w 45"/>
                <a:gd name="T7" fmla="*/ 0 h 111"/>
                <a:gd name="T8" fmla="*/ 11 w 45"/>
                <a:gd name="T9" fmla="*/ 0 h 111"/>
                <a:gd name="T10" fmla="*/ 5 w 45"/>
                <a:gd name="T11" fmla="*/ 16 h 111"/>
                <a:gd name="T12" fmla="*/ 5 w 45"/>
                <a:gd name="T13" fmla="*/ 27 h 111"/>
                <a:gd name="T14" fmla="*/ 0 w 45"/>
                <a:gd name="T15" fmla="*/ 27 h 111"/>
                <a:gd name="T16" fmla="*/ 0 w 45"/>
                <a:gd name="T17" fmla="*/ 84 h 111"/>
                <a:gd name="T18" fmla="*/ 5 w 45"/>
                <a:gd name="T19" fmla="*/ 84 h 111"/>
                <a:gd name="T20" fmla="*/ 5 w 45"/>
                <a:gd name="T21" fmla="*/ 95 h 111"/>
                <a:gd name="T22" fmla="*/ 11 w 45"/>
                <a:gd name="T23" fmla="*/ 111 h 111"/>
                <a:gd name="T24" fmla="*/ 34 w 45"/>
                <a:gd name="T25" fmla="*/ 111 h 111"/>
                <a:gd name="T26" fmla="*/ 40 w 45"/>
                <a:gd name="T27" fmla="*/ 95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5" y="95"/>
                  </a:lnTo>
                  <a:lnTo>
                    <a:pt x="11" y="111"/>
                  </a:lnTo>
                  <a:lnTo>
                    <a:pt x="34" y="111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75"/>
            <p:cNvSpPr>
              <a:spLocks/>
            </p:cNvSpPr>
            <p:nvPr/>
          </p:nvSpPr>
          <p:spPr bwMode="auto">
            <a:xfrm>
              <a:off x="5252" y="9769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1 h 121"/>
                <a:gd name="T8" fmla="*/ 34 w 45"/>
                <a:gd name="T9" fmla="*/ 11 h 121"/>
                <a:gd name="T10" fmla="*/ 29 w 45"/>
                <a:gd name="T11" fmla="*/ 0 h 121"/>
                <a:gd name="T12" fmla="*/ 16 w 45"/>
                <a:gd name="T13" fmla="*/ 0 h 121"/>
                <a:gd name="T14" fmla="*/ 16 w 45"/>
                <a:gd name="T15" fmla="*/ 11 h 121"/>
                <a:gd name="T16" fmla="*/ 5 w 45"/>
                <a:gd name="T17" fmla="*/ 11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5 w 45"/>
                <a:gd name="T27" fmla="*/ 106 h 121"/>
                <a:gd name="T28" fmla="*/ 12 w 45"/>
                <a:gd name="T29" fmla="*/ 106 h 121"/>
                <a:gd name="T30" fmla="*/ 16 w 45"/>
                <a:gd name="T31" fmla="*/ 121 h 121"/>
                <a:gd name="T32" fmla="*/ 34 w 45"/>
                <a:gd name="T33" fmla="*/ 121 h 121"/>
                <a:gd name="T34" fmla="*/ 34 w 45"/>
                <a:gd name="T35" fmla="*/ 106 h 121"/>
                <a:gd name="T36" fmla="*/ 40 w 45"/>
                <a:gd name="T37" fmla="*/ 106 h 121"/>
                <a:gd name="T38" fmla="*/ 40 w 45"/>
                <a:gd name="T39" fmla="*/ 95 h 121"/>
                <a:gd name="T40" fmla="*/ 45 w 45"/>
                <a:gd name="T41" fmla="*/ 95 h 121"/>
                <a:gd name="T42" fmla="*/ 45 w 45"/>
                <a:gd name="T43" fmla="*/ 79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76"/>
            <p:cNvSpPr>
              <a:spLocks/>
            </p:cNvSpPr>
            <p:nvPr/>
          </p:nvSpPr>
          <p:spPr bwMode="auto">
            <a:xfrm>
              <a:off x="6269" y="9176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15 h 110"/>
                <a:gd name="T4" fmla="*/ 38 w 45"/>
                <a:gd name="T5" fmla="*/ 15 h 110"/>
                <a:gd name="T6" fmla="*/ 38 w 45"/>
                <a:gd name="T7" fmla="*/ 0 h 110"/>
                <a:gd name="T8" fmla="*/ 11 w 45"/>
                <a:gd name="T9" fmla="*/ 0 h 110"/>
                <a:gd name="T10" fmla="*/ 11 w 45"/>
                <a:gd name="T11" fmla="*/ 15 h 110"/>
                <a:gd name="T12" fmla="*/ 5 w 45"/>
                <a:gd name="T13" fmla="*/ 15 h 110"/>
                <a:gd name="T14" fmla="*/ 5 w 45"/>
                <a:gd name="T15" fmla="*/ 26 h 110"/>
                <a:gd name="T16" fmla="*/ 0 w 45"/>
                <a:gd name="T17" fmla="*/ 42 h 110"/>
                <a:gd name="T18" fmla="*/ 0 w 45"/>
                <a:gd name="T19" fmla="*/ 68 h 110"/>
                <a:gd name="T20" fmla="*/ 5 w 45"/>
                <a:gd name="T21" fmla="*/ 83 h 110"/>
                <a:gd name="T22" fmla="*/ 5 w 45"/>
                <a:gd name="T23" fmla="*/ 95 h 110"/>
                <a:gd name="T24" fmla="*/ 11 w 45"/>
                <a:gd name="T25" fmla="*/ 95 h 110"/>
                <a:gd name="T26" fmla="*/ 11 w 45"/>
                <a:gd name="T27" fmla="*/ 110 h 110"/>
                <a:gd name="T28" fmla="*/ 38 w 45"/>
                <a:gd name="T29" fmla="*/ 110 h 110"/>
                <a:gd name="T30" fmla="*/ 38 w 45"/>
                <a:gd name="T31" fmla="*/ 95 h 110"/>
                <a:gd name="T32" fmla="*/ 45 w 45"/>
                <a:gd name="T33" fmla="*/ 95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15"/>
                  </a:lnTo>
                  <a:lnTo>
                    <a:pt x="38" y="15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5" y="83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7"/>
            <p:cNvSpPr>
              <a:spLocks/>
            </p:cNvSpPr>
            <p:nvPr/>
          </p:nvSpPr>
          <p:spPr bwMode="auto">
            <a:xfrm>
              <a:off x="5138" y="10509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42 h 122"/>
                <a:gd name="T4" fmla="*/ 41 w 47"/>
                <a:gd name="T5" fmla="*/ 27 h 122"/>
                <a:gd name="T6" fmla="*/ 41 w 47"/>
                <a:gd name="T7" fmla="*/ 12 h 122"/>
                <a:gd name="T8" fmla="*/ 34 w 47"/>
                <a:gd name="T9" fmla="*/ 12 h 122"/>
                <a:gd name="T10" fmla="*/ 29 w 47"/>
                <a:gd name="T11" fmla="*/ 0 h 122"/>
                <a:gd name="T12" fmla="*/ 12 w 47"/>
                <a:gd name="T13" fmla="*/ 0 h 122"/>
                <a:gd name="T14" fmla="*/ 12 w 47"/>
                <a:gd name="T15" fmla="*/ 12 h 122"/>
                <a:gd name="T16" fmla="*/ 7 w 47"/>
                <a:gd name="T17" fmla="*/ 12 h 122"/>
                <a:gd name="T18" fmla="*/ 0 w 47"/>
                <a:gd name="T19" fmla="*/ 27 h 122"/>
                <a:gd name="T20" fmla="*/ 0 w 47"/>
                <a:gd name="T21" fmla="*/ 95 h 122"/>
                <a:gd name="T22" fmla="*/ 7 w 47"/>
                <a:gd name="T23" fmla="*/ 95 h 122"/>
                <a:gd name="T24" fmla="*/ 7 w 47"/>
                <a:gd name="T25" fmla="*/ 107 h 122"/>
                <a:gd name="T26" fmla="*/ 18 w 47"/>
                <a:gd name="T27" fmla="*/ 107 h 122"/>
                <a:gd name="T28" fmla="*/ 23 w 47"/>
                <a:gd name="T29" fmla="*/ 122 h 122"/>
                <a:gd name="T30" fmla="*/ 29 w 47"/>
                <a:gd name="T31" fmla="*/ 107 h 122"/>
                <a:gd name="T32" fmla="*/ 34 w 47"/>
                <a:gd name="T33" fmla="*/ 107 h 122"/>
                <a:gd name="T34" fmla="*/ 41 w 47"/>
                <a:gd name="T35" fmla="*/ 95 h 122"/>
                <a:gd name="T36" fmla="*/ 47 w 47"/>
                <a:gd name="T37" fmla="*/ 80 h 122"/>
                <a:gd name="T38" fmla="*/ 47 w 47"/>
                <a:gd name="T39" fmla="*/ 69 h 122"/>
                <a:gd name="T40" fmla="*/ 47 w 47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42"/>
                  </a:lnTo>
                  <a:lnTo>
                    <a:pt x="41" y="27"/>
                  </a:lnTo>
                  <a:lnTo>
                    <a:pt x="41" y="12"/>
                  </a:lnTo>
                  <a:lnTo>
                    <a:pt x="34" y="12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8" y="107"/>
                  </a:lnTo>
                  <a:lnTo>
                    <a:pt x="23" y="122"/>
                  </a:lnTo>
                  <a:lnTo>
                    <a:pt x="29" y="107"/>
                  </a:lnTo>
                  <a:lnTo>
                    <a:pt x="34" y="107"/>
                  </a:lnTo>
                  <a:lnTo>
                    <a:pt x="41" y="95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5462" y="10255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5 w 45"/>
                <a:gd name="T3" fmla="*/ 27 h 118"/>
                <a:gd name="T4" fmla="*/ 40 w 45"/>
                <a:gd name="T5" fmla="*/ 27 h 118"/>
                <a:gd name="T6" fmla="*/ 40 w 45"/>
                <a:gd name="T7" fmla="*/ 11 h 118"/>
                <a:gd name="T8" fmla="*/ 34 w 45"/>
                <a:gd name="T9" fmla="*/ 11 h 118"/>
                <a:gd name="T10" fmla="*/ 29 w 45"/>
                <a:gd name="T11" fmla="*/ 0 h 118"/>
                <a:gd name="T12" fmla="*/ 18 w 45"/>
                <a:gd name="T13" fmla="*/ 0 h 118"/>
                <a:gd name="T14" fmla="*/ 18 w 45"/>
                <a:gd name="T15" fmla="*/ 11 h 118"/>
                <a:gd name="T16" fmla="*/ 12 w 45"/>
                <a:gd name="T17" fmla="*/ 11 h 118"/>
                <a:gd name="T18" fmla="*/ 7 w 45"/>
                <a:gd name="T19" fmla="*/ 27 h 118"/>
                <a:gd name="T20" fmla="*/ 0 w 45"/>
                <a:gd name="T21" fmla="*/ 38 h 118"/>
                <a:gd name="T22" fmla="*/ 0 w 45"/>
                <a:gd name="T23" fmla="*/ 80 h 118"/>
                <a:gd name="T24" fmla="*/ 7 w 45"/>
                <a:gd name="T25" fmla="*/ 91 h 118"/>
                <a:gd name="T26" fmla="*/ 12 w 45"/>
                <a:gd name="T27" fmla="*/ 106 h 118"/>
                <a:gd name="T28" fmla="*/ 18 w 45"/>
                <a:gd name="T29" fmla="*/ 118 h 118"/>
                <a:gd name="T30" fmla="*/ 34 w 45"/>
                <a:gd name="T31" fmla="*/ 118 h 118"/>
                <a:gd name="T32" fmla="*/ 34 w 45"/>
                <a:gd name="T33" fmla="*/ 106 h 118"/>
                <a:gd name="T34" fmla="*/ 40 w 45"/>
                <a:gd name="T35" fmla="*/ 106 h 118"/>
                <a:gd name="T36" fmla="*/ 40 w 45"/>
                <a:gd name="T37" fmla="*/ 91 h 118"/>
                <a:gd name="T38" fmla="*/ 45 w 45"/>
                <a:gd name="T39" fmla="*/ 91 h 118"/>
                <a:gd name="T40" fmla="*/ 45 w 45"/>
                <a:gd name="T41" fmla="*/ 65 h 118"/>
                <a:gd name="T42" fmla="*/ 45 w 45"/>
                <a:gd name="T43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91"/>
                  </a:lnTo>
                  <a:lnTo>
                    <a:pt x="12" y="106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79"/>
            <p:cNvSpPr>
              <a:spLocks/>
            </p:cNvSpPr>
            <p:nvPr/>
          </p:nvSpPr>
          <p:spPr bwMode="auto">
            <a:xfrm>
              <a:off x="5769" y="9366"/>
              <a:ext cx="71" cy="71"/>
            </a:xfrm>
            <a:custGeom>
              <a:avLst/>
              <a:gdLst>
                <a:gd name="T0" fmla="*/ 44 w 44"/>
                <a:gd name="T1" fmla="*/ 53 h 121"/>
                <a:gd name="T2" fmla="*/ 44 w 44"/>
                <a:gd name="T3" fmla="*/ 26 h 121"/>
                <a:gd name="T4" fmla="*/ 40 w 44"/>
                <a:gd name="T5" fmla="*/ 26 h 121"/>
                <a:gd name="T6" fmla="*/ 40 w 44"/>
                <a:gd name="T7" fmla="*/ 11 h 121"/>
                <a:gd name="T8" fmla="*/ 33 w 44"/>
                <a:gd name="T9" fmla="*/ 11 h 121"/>
                <a:gd name="T10" fmla="*/ 28 w 44"/>
                <a:gd name="T11" fmla="*/ 0 h 121"/>
                <a:gd name="T12" fmla="*/ 17 w 44"/>
                <a:gd name="T13" fmla="*/ 0 h 121"/>
                <a:gd name="T14" fmla="*/ 17 w 44"/>
                <a:gd name="T15" fmla="*/ 11 h 121"/>
                <a:gd name="T16" fmla="*/ 11 w 44"/>
                <a:gd name="T17" fmla="*/ 11 h 121"/>
                <a:gd name="T18" fmla="*/ 6 w 44"/>
                <a:gd name="T19" fmla="*/ 26 h 121"/>
                <a:gd name="T20" fmla="*/ 0 w 44"/>
                <a:gd name="T21" fmla="*/ 38 h 121"/>
                <a:gd name="T22" fmla="*/ 0 w 44"/>
                <a:gd name="T23" fmla="*/ 80 h 121"/>
                <a:gd name="T24" fmla="*/ 6 w 44"/>
                <a:gd name="T25" fmla="*/ 91 h 121"/>
                <a:gd name="T26" fmla="*/ 6 w 44"/>
                <a:gd name="T27" fmla="*/ 106 h 121"/>
                <a:gd name="T28" fmla="*/ 11 w 44"/>
                <a:gd name="T29" fmla="*/ 106 h 121"/>
                <a:gd name="T30" fmla="*/ 17 w 44"/>
                <a:gd name="T31" fmla="*/ 121 h 121"/>
                <a:gd name="T32" fmla="*/ 33 w 44"/>
                <a:gd name="T33" fmla="*/ 121 h 121"/>
                <a:gd name="T34" fmla="*/ 33 w 44"/>
                <a:gd name="T35" fmla="*/ 106 h 121"/>
                <a:gd name="T36" fmla="*/ 40 w 44"/>
                <a:gd name="T37" fmla="*/ 106 h 121"/>
                <a:gd name="T38" fmla="*/ 44 w 44"/>
                <a:gd name="T39" fmla="*/ 91 h 121"/>
                <a:gd name="T40" fmla="*/ 44 w 44"/>
                <a:gd name="T41" fmla="*/ 80 h 121"/>
                <a:gd name="T42" fmla="*/ 44 w 44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1">
                  <a:moveTo>
                    <a:pt x="44" y="53"/>
                  </a:moveTo>
                  <a:lnTo>
                    <a:pt x="44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1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33" y="121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4" y="91"/>
                  </a:lnTo>
                  <a:lnTo>
                    <a:pt x="44" y="8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6296" y="8651"/>
              <a:ext cx="71" cy="71"/>
            </a:xfrm>
            <a:custGeom>
              <a:avLst/>
              <a:gdLst>
                <a:gd name="T0" fmla="*/ 47 w 47"/>
                <a:gd name="T1" fmla="*/ 54 h 107"/>
                <a:gd name="T2" fmla="*/ 47 w 47"/>
                <a:gd name="T3" fmla="*/ 27 h 107"/>
                <a:gd name="T4" fmla="*/ 40 w 47"/>
                <a:gd name="T5" fmla="*/ 16 h 107"/>
                <a:gd name="T6" fmla="*/ 35 w 47"/>
                <a:gd name="T7" fmla="*/ 0 h 107"/>
                <a:gd name="T8" fmla="*/ 11 w 47"/>
                <a:gd name="T9" fmla="*/ 0 h 107"/>
                <a:gd name="T10" fmla="*/ 11 w 47"/>
                <a:gd name="T11" fmla="*/ 16 h 107"/>
                <a:gd name="T12" fmla="*/ 7 w 47"/>
                <a:gd name="T13" fmla="*/ 16 h 107"/>
                <a:gd name="T14" fmla="*/ 7 w 47"/>
                <a:gd name="T15" fmla="*/ 27 h 107"/>
                <a:gd name="T16" fmla="*/ 0 w 47"/>
                <a:gd name="T17" fmla="*/ 27 h 107"/>
                <a:gd name="T18" fmla="*/ 0 w 47"/>
                <a:gd name="T19" fmla="*/ 69 h 107"/>
                <a:gd name="T20" fmla="*/ 7 w 47"/>
                <a:gd name="T21" fmla="*/ 80 h 107"/>
                <a:gd name="T22" fmla="*/ 7 w 47"/>
                <a:gd name="T23" fmla="*/ 95 h 107"/>
                <a:gd name="T24" fmla="*/ 11 w 47"/>
                <a:gd name="T25" fmla="*/ 95 h 107"/>
                <a:gd name="T26" fmla="*/ 11 w 47"/>
                <a:gd name="T27" fmla="*/ 107 h 107"/>
                <a:gd name="T28" fmla="*/ 35 w 47"/>
                <a:gd name="T29" fmla="*/ 107 h 107"/>
                <a:gd name="T30" fmla="*/ 40 w 47"/>
                <a:gd name="T31" fmla="*/ 95 h 107"/>
                <a:gd name="T32" fmla="*/ 47 w 47"/>
                <a:gd name="T33" fmla="*/ 80 h 107"/>
                <a:gd name="T34" fmla="*/ 47 w 47"/>
                <a:gd name="T35" fmla="*/ 69 h 107"/>
                <a:gd name="T36" fmla="*/ 47 w 47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07">
                  <a:moveTo>
                    <a:pt x="47" y="54"/>
                  </a:moveTo>
                  <a:lnTo>
                    <a:pt x="47" y="27"/>
                  </a:lnTo>
                  <a:lnTo>
                    <a:pt x="40" y="16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69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35" y="107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81"/>
            <p:cNvSpPr>
              <a:spLocks/>
            </p:cNvSpPr>
            <p:nvPr/>
          </p:nvSpPr>
          <p:spPr bwMode="auto">
            <a:xfrm>
              <a:off x="3720" y="7493"/>
              <a:ext cx="71" cy="71"/>
            </a:xfrm>
            <a:custGeom>
              <a:avLst/>
              <a:gdLst>
                <a:gd name="T0" fmla="*/ 49 w 49"/>
                <a:gd name="T1" fmla="*/ 57 h 110"/>
                <a:gd name="T2" fmla="*/ 44 w 49"/>
                <a:gd name="T3" fmla="*/ 41 h 110"/>
                <a:gd name="T4" fmla="*/ 44 w 49"/>
                <a:gd name="T5" fmla="*/ 15 h 110"/>
                <a:gd name="T6" fmla="*/ 38 w 49"/>
                <a:gd name="T7" fmla="*/ 15 h 110"/>
                <a:gd name="T8" fmla="*/ 38 w 49"/>
                <a:gd name="T9" fmla="*/ 0 h 110"/>
                <a:gd name="T10" fmla="*/ 11 w 49"/>
                <a:gd name="T11" fmla="*/ 0 h 110"/>
                <a:gd name="T12" fmla="*/ 11 w 49"/>
                <a:gd name="T13" fmla="*/ 15 h 110"/>
                <a:gd name="T14" fmla="*/ 4 w 49"/>
                <a:gd name="T15" fmla="*/ 15 h 110"/>
                <a:gd name="T16" fmla="*/ 4 w 49"/>
                <a:gd name="T17" fmla="*/ 41 h 110"/>
                <a:gd name="T18" fmla="*/ 0 w 49"/>
                <a:gd name="T19" fmla="*/ 57 h 110"/>
                <a:gd name="T20" fmla="*/ 4 w 49"/>
                <a:gd name="T21" fmla="*/ 68 h 110"/>
                <a:gd name="T22" fmla="*/ 4 w 49"/>
                <a:gd name="T23" fmla="*/ 95 h 110"/>
                <a:gd name="T24" fmla="*/ 11 w 49"/>
                <a:gd name="T25" fmla="*/ 110 h 110"/>
                <a:gd name="T26" fmla="*/ 38 w 49"/>
                <a:gd name="T27" fmla="*/ 110 h 110"/>
                <a:gd name="T28" fmla="*/ 44 w 49"/>
                <a:gd name="T29" fmla="*/ 95 h 110"/>
                <a:gd name="T30" fmla="*/ 44 w 49"/>
                <a:gd name="T31" fmla="*/ 68 h 110"/>
                <a:gd name="T32" fmla="*/ 49 w 49"/>
                <a:gd name="T33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10">
                  <a:moveTo>
                    <a:pt x="49" y="57"/>
                  </a:moveTo>
                  <a:lnTo>
                    <a:pt x="44" y="41"/>
                  </a:lnTo>
                  <a:lnTo>
                    <a:pt x="44" y="15"/>
                  </a:lnTo>
                  <a:lnTo>
                    <a:pt x="38" y="15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41"/>
                  </a:lnTo>
                  <a:lnTo>
                    <a:pt x="0" y="57"/>
                  </a:lnTo>
                  <a:lnTo>
                    <a:pt x="4" y="68"/>
                  </a:lnTo>
                  <a:lnTo>
                    <a:pt x="4" y="95"/>
                  </a:lnTo>
                  <a:lnTo>
                    <a:pt x="11" y="110"/>
                  </a:lnTo>
                  <a:lnTo>
                    <a:pt x="38" y="110"/>
                  </a:lnTo>
                  <a:lnTo>
                    <a:pt x="44" y="95"/>
                  </a:lnTo>
                  <a:lnTo>
                    <a:pt x="44" y="68"/>
                  </a:lnTo>
                  <a:lnTo>
                    <a:pt x="49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2"/>
            <p:cNvSpPr>
              <a:spLocks/>
            </p:cNvSpPr>
            <p:nvPr/>
          </p:nvSpPr>
          <p:spPr bwMode="auto">
            <a:xfrm>
              <a:off x="5945" y="9229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42 h 110"/>
                <a:gd name="T4" fmla="*/ 40 w 45"/>
                <a:gd name="T5" fmla="*/ 30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5 w 45"/>
                <a:gd name="T13" fmla="*/ 0 h 110"/>
                <a:gd name="T14" fmla="*/ 5 w 45"/>
                <a:gd name="T15" fmla="*/ 15 h 110"/>
                <a:gd name="T16" fmla="*/ 0 w 45"/>
                <a:gd name="T17" fmla="*/ 15 h 110"/>
                <a:gd name="T18" fmla="*/ 0 w 45"/>
                <a:gd name="T19" fmla="*/ 95 h 110"/>
                <a:gd name="T20" fmla="*/ 5 w 45"/>
                <a:gd name="T21" fmla="*/ 95 h 110"/>
                <a:gd name="T22" fmla="*/ 5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84 h 110"/>
                <a:gd name="T32" fmla="*/ 45 w 45"/>
                <a:gd name="T33" fmla="*/ 68 h 110"/>
                <a:gd name="T34" fmla="*/ 45 w 45"/>
                <a:gd name="T3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7904" y="4061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39 w 45"/>
                <a:gd name="T5" fmla="*/ 27 h 122"/>
                <a:gd name="T6" fmla="*/ 39 w 45"/>
                <a:gd name="T7" fmla="*/ 16 h 122"/>
                <a:gd name="T8" fmla="*/ 34 w 45"/>
                <a:gd name="T9" fmla="*/ 16 h 122"/>
                <a:gd name="T10" fmla="*/ 28 w 45"/>
                <a:gd name="T11" fmla="*/ 0 h 122"/>
                <a:gd name="T12" fmla="*/ 16 w 45"/>
                <a:gd name="T13" fmla="*/ 0 h 122"/>
                <a:gd name="T14" fmla="*/ 11 w 45"/>
                <a:gd name="T15" fmla="*/ 16 h 122"/>
                <a:gd name="T16" fmla="*/ 5 w 45"/>
                <a:gd name="T17" fmla="*/ 16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07 h 122"/>
                <a:gd name="T28" fmla="*/ 11 w 45"/>
                <a:gd name="T29" fmla="*/ 107 h 122"/>
                <a:gd name="T30" fmla="*/ 11 w 45"/>
                <a:gd name="T31" fmla="*/ 122 h 122"/>
                <a:gd name="T32" fmla="*/ 34 w 45"/>
                <a:gd name="T33" fmla="*/ 122 h 122"/>
                <a:gd name="T34" fmla="*/ 34 w 45"/>
                <a:gd name="T35" fmla="*/ 107 h 122"/>
                <a:gd name="T36" fmla="*/ 39 w 45"/>
                <a:gd name="T37" fmla="*/ 107 h 122"/>
                <a:gd name="T38" fmla="*/ 45 w 45"/>
                <a:gd name="T39" fmla="*/ 95 h 122"/>
                <a:gd name="T40" fmla="*/ 45 w 45"/>
                <a:gd name="T41" fmla="*/ 80 h 122"/>
                <a:gd name="T42" fmla="*/ 45 w 45"/>
                <a:gd name="T43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6"/>
                  </a:lnTo>
                  <a:lnTo>
                    <a:pt x="34" y="16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1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39" y="107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4951" y="10255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6 w 45"/>
                <a:gd name="T13" fmla="*/ 0 h 106"/>
                <a:gd name="T14" fmla="*/ 6 w 45"/>
                <a:gd name="T15" fmla="*/ 11 h 106"/>
                <a:gd name="T16" fmla="*/ 0 w 45"/>
                <a:gd name="T17" fmla="*/ 11 h 106"/>
                <a:gd name="T18" fmla="*/ 0 w 45"/>
                <a:gd name="T19" fmla="*/ 91 h 106"/>
                <a:gd name="T20" fmla="*/ 6 w 45"/>
                <a:gd name="T21" fmla="*/ 91 h 106"/>
                <a:gd name="T22" fmla="*/ 6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40 w 45"/>
                <a:gd name="T29" fmla="*/ 91 h 106"/>
                <a:gd name="T30" fmla="*/ 40 w 45"/>
                <a:gd name="T31" fmla="*/ 80 h 106"/>
                <a:gd name="T32" fmla="*/ 45 w 45"/>
                <a:gd name="T33" fmla="*/ 65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1"/>
                  </a:lnTo>
                  <a:lnTo>
                    <a:pt x="6" y="91"/>
                  </a:lnTo>
                  <a:lnTo>
                    <a:pt x="6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4520" y="9001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27 h 122"/>
                <a:gd name="T4" fmla="*/ 40 w 44"/>
                <a:gd name="T5" fmla="*/ 27 h 122"/>
                <a:gd name="T6" fmla="*/ 40 w 44"/>
                <a:gd name="T7" fmla="*/ 15 h 122"/>
                <a:gd name="T8" fmla="*/ 33 w 44"/>
                <a:gd name="T9" fmla="*/ 15 h 122"/>
                <a:gd name="T10" fmla="*/ 33 w 44"/>
                <a:gd name="T11" fmla="*/ 0 h 122"/>
                <a:gd name="T12" fmla="*/ 17 w 44"/>
                <a:gd name="T13" fmla="*/ 0 h 122"/>
                <a:gd name="T14" fmla="*/ 11 w 44"/>
                <a:gd name="T15" fmla="*/ 15 h 122"/>
                <a:gd name="T16" fmla="*/ 6 w 44"/>
                <a:gd name="T17" fmla="*/ 15 h 122"/>
                <a:gd name="T18" fmla="*/ 6 w 44"/>
                <a:gd name="T19" fmla="*/ 27 h 122"/>
                <a:gd name="T20" fmla="*/ 0 w 44"/>
                <a:gd name="T21" fmla="*/ 42 h 122"/>
                <a:gd name="T22" fmla="*/ 0 w 44"/>
                <a:gd name="T23" fmla="*/ 80 h 122"/>
                <a:gd name="T24" fmla="*/ 6 w 44"/>
                <a:gd name="T25" fmla="*/ 95 h 122"/>
                <a:gd name="T26" fmla="*/ 6 w 44"/>
                <a:gd name="T27" fmla="*/ 106 h 122"/>
                <a:gd name="T28" fmla="*/ 17 w 44"/>
                <a:gd name="T29" fmla="*/ 106 h 122"/>
                <a:gd name="T30" fmla="*/ 17 w 44"/>
                <a:gd name="T31" fmla="*/ 122 h 122"/>
                <a:gd name="T32" fmla="*/ 28 w 44"/>
                <a:gd name="T33" fmla="*/ 122 h 122"/>
                <a:gd name="T34" fmla="*/ 33 w 44"/>
                <a:gd name="T35" fmla="*/ 106 h 122"/>
                <a:gd name="T36" fmla="*/ 40 w 44"/>
                <a:gd name="T37" fmla="*/ 106 h 122"/>
                <a:gd name="T38" fmla="*/ 40 w 44"/>
                <a:gd name="T39" fmla="*/ 95 h 122"/>
                <a:gd name="T40" fmla="*/ 44 w 44"/>
                <a:gd name="T41" fmla="*/ 95 h 122"/>
                <a:gd name="T42" fmla="*/ 44 w 44"/>
                <a:gd name="T43" fmla="*/ 68 h 122"/>
                <a:gd name="T44" fmla="*/ 44 w 44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7" y="106"/>
                  </a:lnTo>
                  <a:lnTo>
                    <a:pt x="17" y="122"/>
                  </a:lnTo>
                  <a:lnTo>
                    <a:pt x="28" y="122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4" y="95"/>
                  </a:lnTo>
                  <a:lnTo>
                    <a:pt x="44" y="68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5429" y="9229"/>
              <a:ext cx="71" cy="71"/>
            </a:xfrm>
            <a:custGeom>
              <a:avLst/>
              <a:gdLst>
                <a:gd name="T0" fmla="*/ 45 w 45"/>
                <a:gd name="T1" fmla="*/ 57 h 110"/>
                <a:gd name="T2" fmla="*/ 45 w 45"/>
                <a:gd name="T3" fmla="*/ 42 h 110"/>
                <a:gd name="T4" fmla="*/ 40 w 45"/>
                <a:gd name="T5" fmla="*/ 30 h 110"/>
                <a:gd name="T6" fmla="*/ 40 w 45"/>
                <a:gd name="T7" fmla="*/ 15 h 110"/>
                <a:gd name="T8" fmla="*/ 33 w 45"/>
                <a:gd name="T9" fmla="*/ 0 h 110"/>
                <a:gd name="T10" fmla="*/ 11 w 45"/>
                <a:gd name="T11" fmla="*/ 0 h 110"/>
                <a:gd name="T12" fmla="*/ 5 w 45"/>
                <a:gd name="T13" fmla="*/ 15 h 110"/>
                <a:gd name="T14" fmla="*/ 0 w 45"/>
                <a:gd name="T15" fmla="*/ 30 h 110"/>
                <a:gd name="T16" fmla="*/ 0 w 45"/>
                <a:gd name="T17" fmla="*/ 84 h 110"/>
                <a:gd name="T18" fmla="*/ 5 w 45"/>
                <a:gd name="T19" fmla="*/ 95 h 110"/>
                <a:gd name="T20" fmla="*/ 11 w 45"/>
                <a:gd name="T21" fmla="*/ 110 h 110"/>
                <a:gd name="T22" fmla="*/ 33 w 45"/>
                <a:gd name="T23" fmla="*/ 110 h 110"/>
                <a:gd name="T24" fmla="*/ 40 w 45"/>
                <a:gd name="T25" fmla="*/ 95 h 110"/>
                <a:gd name="T26" fmla="*/ 40 w 45"/>
                <a:gd name="T27" fmla="*/ 84 h 110"/>
                <a:gd name="T28" fmla="*/ 45 w 45"/>
                <a:gd name="T29" fmla="*/ 84 h 110"/>
                <a:gd name="T30" fmla="*/ 45 w 45"/>
                <a:gd name="T31" fmla="*/ 68 h 110"/>
                <a:gd name="T32" fmla="*/ 45 w 45"/>
                <a:gd name="T33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7"/>
                  </a:moveTo>
                  <a:lnTo>
                    <a:pt x="45" y="42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84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4082" y="9339"/>
              <a:ext cx="71" cy="71"/>
            </a:xfrm>
            <a:custGeom>
              <a:avLst/>
              <a:gdLst>
                <a:gd name="T0" fmla="*/ 46 w 46"/>
                <a:gd name="T1" fmla="*/ 53 h 118"/>
                <a:gd name="T2" fmla="*/ 46 w 46"/>
                <a:gd name="T3" fmla="*/ 27 h 118"/>
                <a:gd name="T4" fmla="*/ 40 w 46"/>
                <a:gd name="T5" fmla="*/ 27 h 118"/>
                <a:gd name="T6" fmla="*/ 40 w 46"/>
                <a:gd name="T7" fmla="*/ 12 h 118"/>
                <a:gd name="T8" fmla="*/ 35 w 46"/>
                <a:gd name="T9" fmla="*/ 12 h 118"/>
                <a:gd name="T10" fmla="*/ 35 w 46"/>
                <a:gd name="T11" fmla="*/ 0 h 118"/>
                <a:gd name="T12" fmla="*/ 18 w 46"/>
                <a:gd name="T13" fmla="*/ 0 h 118"/>
                <a:gd name="T14" fmla="*/ 13 w 46"/>
                <a:gd name="T15" fmla="*/ 12 h 118"/>
                <a:gd name="T16" fmla="*/ 6 w 46"/>
                <a:gd name="T17" fmla="*/ 27 h 118"/>
                <a:gd name="T18" fmla="*/ 0 w 46"/>
                <a:gd name="T19" fmla="*/ 38 h 118"/>
                <a:gd name="T20" fmla="*/ 0 w 46"/>
                <a:gd name="T21" fmla="*/ 80 h 118"/>
                <a:gd name="T22" fmla="*/ 6 w 46"/>
                <a:gd name="T23" fmla="*/ 91 h 118"/>
                <a:gd name="T24" fmla="*/ 13 w 46"/>
                <a:gd name="T25" fmla="*/ 107 h 118"/>
                <a:gd name="T26" fmla="*/ 18 w 46"/>
                <a:gd name="T27" fmla="*/ 118 h 118"/>
                <a:gd name="T28" fmla="*/ 35 w 46"/>
                <a:gd name="T29" fmla="*/ 118 h 118"/>
                <a:gd name="T30" fmla="*/ 35 w 46"/>
                <a:gd name="T31" fmla="*/ 107 h 118"/>
                <a:gd name="T32" fmla="*/ 40 w 46"/>
                <a:gd name="T33" fmla="*/ 107 h 118"/>
                <a:gd name="T34" fmla="*/ 40 w 46"/>
                <a:gd name="T35" fmla="*/ 91 h 118"/>
                <a:gd name="T36" fmla="*/ 46 w 46"/>
                <a:gd name="T37" fmla="*/ 91 h 118"/>
                <a:gd name="T38" fmla="*/ 46 w 46"/>
                <a:gd name="T39" fmla="*/ 65 h 118"/>
                <a:gd name="T40" fmla="*/ 46 w 46"/>
                <a:gd name="T4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18">
                  <a:moveTo>
                    <a:pt x="46" y="53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3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91"/>
                  </a:lnTo>
                  <a:lnTo>
                    <a:pt x="13" y="107"/>
                  </a:lnTo>
                  <a:lnTo>
                    <a:pt x="18" y="118"/>
                  </a:lnTo>
                  <a:lnTo>
                    <a:pt x="35" y="118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65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6262" y="8207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1 w 45"/>
                <a:gd name="T5" fmla="*/ 15 h 110"/>
                <a:gd name="T6" fmla="*/ 34 w 45"/>
                <a:gd name="T7" fmla="*/ 0 h 110"/>
                <a:gd name="T8" fmla="*/ 12 w 45"/>
                <a:gd name="T9" fmla="*/ 0 h 110"/>
                <a:gd name="T10" fmla="*/ 12 w 45"/>
                <a:gd name="T11" fmla="*/ 15 h 110"/>
                <a:gd name="T12" fmla="*/ 7 w 45"/>
                <a:gd name="T13" fmla="*/ 15 h 110"/>
                <a:gd name="T14" fmla="*/ 7 w 45"/>
                <a:gd name="T15" fmla="*/ 26 h 110"/>
                <a:gd name="T16" fmla="*/ 0 w 45"/>
                <a:gd name="T17" fmla="*/ 42 h 110"/>
                <a:gd name="T18" fmla="*/ 0 w 45"/>
                <a:gd name="T19" fmla="*/ 83 h 110"/>
                <a:gd name="T20" fmla="*/ 7 w 45"/>
                <a:gd name="T21" fmla="*/ 83 h 110"/>
                <a:gd name="T22" fmla="*/ 7 w 45"/>
                <a:gd name="T23" fmla="*/ 95 h 110"/>
                <a:gd name="T24" fmla="*/ 12 w 45"/>
                <a:gd name="T25" fmla="*/ 110 h 110"/>
                <a:gd name="T26" fmla="*/ 41 w 45"/>
                <a:gd name="T27" fmla="*/ 110 h 110"/>
                <a:gd name="T28" fmla="*/ 41 w 45"/>
                <a:gd name="T29" fmla="*/ 95 h 110"/>
                <a:gd name="T30" fmla="*/ 45 w 45"/>
                <a:gd name="T31" fmla="*/ 83 h 110"/>
                <a:gd name="T32" fmla="*/ 45 w 45"/>
                <a:gd name="T33" fmla="*/ 68 h 110"/>
                <a:gd name="T34" fmla="*/ 45 w 45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1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7" y="83"/>
                  </a:lnTo>
                  <a:lnTo>
                    <a:pt x="7" y="95"/>
                  </a:lnTo>
                  <a:lnTo>
                    <a:pt x="12" y="110"/>
                  </a:lnTo>
                  <a:lnTo>
                    <a:pt x="41" y="110"/>
                  </a:lnTo>
                  <a:lnTo>
                    <a:pt x="41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89"/>
            <p:cNvSpPr>
              <a:spLocks/>
            </p:cNvSpPr>
            <p:nvPr/>
          </p:nvSpPr>
          <p:spPr bwMode="auto">
            <a:xfrm>
              <a:off x="5389" y="10536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15 h 106"/>
                <a:gd name="T6" fmla="*/ 33 w 45"/>
                <a:gd name="T7" fmla="*/ 0 h 106"/>
                <a:gd name="T8" fmla="*/ 11 w 45"/>
                <a:gd name="T9" fmla="*/ 0 h 106"/>
                <a:gd name="T10" fmla="*/ 4 w 45"/>
                <a:gd name="T11" fmla="*/ 15 h 106"/>
                <a:gd name="T12" fmla="*/ 4 w 45"/>
                <a:gd name="T13" fmla="*/ 27 h 106"/>
                <a:gd name="T14" fmla="*/ 0 w 45"/>
                <a:gd name="T15" fmla="*/ 27 h 106"/>
                <a:gd name="T16" fmla="*/ 0 w 45"/>
                <a:gd name="T17" fmla="*/ 68 h 106"/>
                <a:gd name="T18" fmla="*/ 4 w 45"/>
                <a:gd name="T19" fmla="*/ 80 h 106"/>
                <a:gd name="T20" fmla="*/ 4 w 45"/>
                <a:gd name="T21" fmla="*/ 95 h 106"/>
                <a:gd name="T22" fmla="*/ 11 w 45"/>
                <a:gd name="T23" fmla="*/ 106 h 106"/>
                <a:gd name="T24" fmla="*/ 33 w 45"/>
                <a:gd name="T25" fmla="*/ 106 h 106"/>
                <a:gd name="T26" fmla="*/ 40 w 45"/>
                <a:gd name="T27" fmla="*/ 95 h 106"/>
                <a:gd name="T28" fmla="*/ 45 w 45"/>
                <a:gd name="T29" fmla="*/ 80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68"/>
                  </a:lnTo>
                  <a:lnTo>
                    <a:pt x="4" y="80"/>
                  </a:lnTo>
                  <a:lnTo>
                    <a:pt x="4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90"/>
            <p:cNvSpPr>
              <a:spLocks/>
            </p:cNvSpPr>
            <p:nvPr/>
          </p:nvSpPr>
          <p:spPr bwMode="auto">
            <a:xfrm>
              <a:off x="5838" y="9392"/>
              <a:ext cx="71" cy="71"/>
            </a:xfrm>
            <a:custGeom>
              <a:avLst/>
              <a:gdLst>
                <a:gd name="T0" fmla="*/ 51 w 51"/>
                <a:gd name="T1" fmla="*/ 54 h 122"/>
                <a:gd name="T2" fmla="*/ 44 w 51"/>
                <a:gd name="T3" fmla="*/ 54 h 122"/>
                <a:gd name="T4" fmla="*/ 44 w 51"/>
                <a:gd name="T5" fmla="*/ 27 h 122"/>
                <a:gd name="T6" fmla="*/ 40 w 51"/>
                <a:gd name="T7" fmla="*/ 12 h 122"/>
                <a:gd name="T8" fmla="*/ 33 w 51"/>
                <a:gd name="T9" fmla="*/ 12 h 122"/>
                <a:gd name="T10" fmla="*/ 28 w 51"/>
                <a:gd name="T11" fmla="*/ 0 h 122"/>
                <a:gd name="T12" fmla="*/ 22 w 51"/>
                <a:gd name="T13" fmla="*/ 0 h 122"/>
                <a:gd name="T14" fmla="*/ 16 w 51"/>
                <a:gd name="T15" fmla="*/ 12 h 122"/>
                <a:gd name="T16" fmla="*/ 11 w 51"/>
                <a:gd name="T17" fmla="*/ 12 h 122"/>
                <a:gd name="T18" fmla="*/ 4 w 51"/>
                <a:gd name="T19" fmla="*/ 27 h 122"/>
                <a:gd name="T20" fmla="*/ 4 w 51"/>
                <a:gd name="T21" fmla="*/ 54 h 122"/>
                <a:gd name="T22" fmla="*/ 0 w 51"/>
                <a:gd name="T23" fmla="*/ 54 h 122"/>
                <a:gd name="T24" fmla="*/ 4 w 51"/>
                <a:gd name="T25" fmla="*/ 80 h 122"/>
                <a:gd name="T26" fmla="*/ 4 w 51"/>
                <a:gd name="T27" fmla="*/ 95 h 122"/>
                <a:gd name="T28" fmla="*/ 11 w 51"/>
                <a:gd name="T29" fmla="*/ 107 h 122"/>
                <a:gd name="T30" fmla="*/ 16 w 51"/>
                <a:gd name="T31" fmla="*/ 122 h 122"/>
                <a:gd name="T32" fmla="*/ 33 w 51"/>
                <a:gd name="T33" fmla="*/ 122 h 122"/>
                <a:gd name="T34" fmla="*/ 40 w 51"/>
                <a:gd name="T35" fmla="*/ 107 h 122"/>
                <a:gd name="T36" fmla="*/ 44 w 51"/>
                <a:gd name="T37" fmla="*/ 95 h 122"/>
                <a:gd name="T38" fmla="*/ 44 w 51"/>
                <a:gd name="T39" fmla="*/ 80 h 122"/>
                <a:gd name="T40" fmla="*/ 51 w 51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22">
                  <a:moveTo>
                    <a:pt x="51" y="54"/>
                  </a:moveTo>
                  <a:lnTo>
                    <a:pt x="44" y="54"/>
                  </a:lnTo>
                  <a:lnTo>
                    <a:pt x="44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4" y="27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4" y="80"/>
                  </a:lnTo>
                  <a:lnTo>
                    <a:pt x="4" y="95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40" y="107"/>
                  </a:lnTo>
                  <a:lnTo>
                    <a:pt x="44" y="95"/>
                  </a:lnTo>
                  <a:lnTo>
                    <a:pt x="44" y="80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91"/>
            <p:cNvSpPr>
              <a:spLocks/>
            </p:cNvSpPr>
            <p:nvPr/>
          </p:nvSpPr>
          <p:spPr bwMode="auto">
            <a:xfrm>
              <a:off x="5349" y="8423"/>
              <a:ext cx="71" cy="71"/>
            </a:xfrm>
            <a:custGeom>
              <a:avLst/>
              <a:gdLst>
                <a:gd name="T0" fmla="*/ 44 w 44"/>
                <a:gd name="T1" fmla="*/ 54 h 107"/>
                <a:gd name="T2" fmla="*/ 44 w 44"/>
                <a:gd name="T3" fmla="*/ 27 h 107"/>
                <a:gd name="T4" fmla="*/ 40 w 44"/>
                <a:gd name="T5" fmla="*/ 12 h 107"/>
                <a:gd name="T6" fmla="*/ 33 w 44"/>
                <a:gd name="T7" fmla="*/ 0 h 107"/>
                <a:gd name="T8" fmla="*/ 11 w 44"/>
                <a:gd name="T9" fmla="*/ 0 h 107"/>
                <a:gd name="T10" fmla="*/ 6 w 44"/>
                <a:gd name="T11" fmla="*/ 12 h 107"/>
                <a:gd name="T12" fmla="*/ 6 w 44"/>
                <a:gd name="T13" fmla="*/ 27 h 107"/>
                <a:gd name="T14" fmla="*/ 0 w 44"/>
                <a:gd name="T15" fmla="*/ 27 h 107"/>
                <a:gd name="T16" fmla="*/ 0 w 44"/>
                <a:gd name="T17" fmla="*/ 80 h 107"/>
                <a:gd name="T18" fmla="*/ 6 w 44"/>
                <a:gd name="T19" fmla="*/ 80 h 107"/>
                <a:gd name="T20" fmla="*/ 6 w 44"/>
                <a:gd name="T21" fmla="*/ 95 h 107"/>
                <a:gd name="T22" fmla="*/ 11 w 44"/>
                <a:gd name="T23" fmla="*/ 107 h 107"/>
                <a:gd name="T24" fmla="*/ 33 w 44"/>
                <a:gd name="T25" fmla="*/ 107 h 107"/>
                <a:gd name="T26" fmla="*/ 40 w 44"/>
                <a:gd name="T27" fmla="*/ 95 h 107"/>
                <a:gd name="T28" fmla="*/ 44 w 44"/>
                <a:gd name="T29" fmla="*/ 80 h 107"/>
                <a:gd name="T30" fmla="*/ 44 w 44"/>
                <a:gd name="T31" fmla="*/ 65 h 107"/>
                <a:gd name="T32" fmla="*/ 44 w 44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07">
                  <a:moveTo>
                    <a:pt x="44" y="54"/>
                  </a:moveTo>
                  <a:lnTo>
                    <a:pt x="44" y="27"/>
                  </a:lnTo>
                  <a:lnTo>
                    <a:pt x="40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40" y="95"/>
                  </a:lnTo>
                  <a:lnTo>
                    <a:pt x="44" y="80"/>
                  </a:lnTo>
                  <a:lnTo>
                    <a:pt x="44" y="65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92"/>
            <p:cNvSpPr>
              <a:spLocks/>
            </p:cNvSpPr>
            <p:nvPr/>
          </p:nvSpPr>
          <p:spPr bwMode="auto">
            <a:xfrm>
              <a:off x="5127" y="10171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16 h 122"/>
                <a:gd name="T6" fmla="*/ 34 w 45"/>
                <a:gd name="T7" fmla="*/ 16 h 122"/>
                <a:gd name="T8" fmla="*/ 34 w 45"/>
                <a:gd name="T9" fmla="*/ 0 h 122"/>
                <a:gd name="T10" fmla="*/ 18 w 45"/>
                <a:gd name="T11" fmla="*/ 0 h 122"/>
                <a:gd name="T12" fmla="*/ 11 w 45"/>
                <a:gd name="T13" fmla="*/ 16 h 122"/>
                <a:gd name="T14" fmla="*/ 5 w 45"/>
                <a:gd name="T15" fmla="*/ 16 h 122"/>
                <a:gd name="T16" fmla="*/ 5 w 45"/>
                <a:gd name="T17" fmla="*/ 27 h 122"/>
                <a:gd name="T18" fmla="*/ 0 w 45"/>
                <a:gd name="T19" fmla="*/ 42 h 122"/>
                <a:gd name="T20" fmla="*/ 0 w 45"/>
                <a:gd name="T21" fmla="*/ 84 h 122"/>
                <a:gd name="T22" fmla="*/ 5 w 45"/>
                <a:gd name="T23" fmla="*/ 95 h 122"/>
                <a:gd name="T24" fmla="*/ 5 w 45"/>
                <a:gd name="T25" fmla="*/ 111 h 122"/>
                <a:gd name="T26" fmla="*/ 18 w 45"/>
                <a:gd name="T27" fmla="*/ 111 h 122"/>
                <a:gd name="T28" fmla="*/ 18 w 45"/>
                <a:gd name="T29" fmla="*/ 122 h 122"/>
                <a:gd name="T30" fmla="*/ 29 w 45"/>
                <a:gd name="T31" fmla="*/ 122 h 122"/>
                <a:gd name="T32" fmla="*/ 34 w 45"/>
                <a:gd name="T33" fmla="*/ 111 h 122"/>
                <a:gd name="T34" fmla="*/ 40 w 45"/>
                <a:gd name="T35" fmla="*/ 111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69 h 122"/>
                <a:gd name="T42" fmla="*/ 45 w 45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5" y="111"/>
                  </a:lnTo>
                  <a:lnTo>
                    <a:pt x="18" y="111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93"/>
            <p:cNvSpPr>
              <a:spLocks/>
            </p:cNvSpPr>
            <p:nvPr/>
          </p:nvSpPr>
          <p:spPr bwMode="auto">
            <a:xfrm>
              <a:off x="6285" y="8613"/>
              <a:ext cx="71" cy="71"/>
            </a:xfrm>
            <a:custGeom>
              <a:avLst/>
              <a:gdLst>
                <a:gd name="T0" fmla="*/ 46 w 46"/>
                <a:gd name="T1" fmla="*/ 54 h 118"/>
                <a:gd name="T2" fmla="*/ 46 w 46"/>
                <a:gd name="T3" fmla="*/ 38 h 118"/>
                <a:gd name="T4" fmla="*/ 40 w 46"/>
                <a:gd name="T5" fmla="*/ 27 h 118"/>
                <a:gd name="T6" fmla="*/ 40 w 46"/>
                <a:gd name="T7" fmla="*/ 12 h 118"/>
                <a:gd name="T8" fmla="*/ 29 w 46"/>
                <a:gd name="T9" fmla="*/ 12 h 118"/>
                <a:gd name="T10" fmla="*/ 29 w 46"/>
                <a:gd name="T11" fmla="*/ 0 h 118"/>
                <a:gd name="T12" fmla="*/ 18 w 46"/>
                <a:gd name="T13" fmla="*/ 0 h 118"/>
                <a:gd name="T14" fmla="*/ 11 w 46"/>
                <a:gd name="T15" fmla="*/ 12 h 118"/>
                <a:gd name="T16" fmla="*/ 6 w 46"/>
                <a:gd name="T17" fmla="*/ 12 h 118"/>
                <a:gd name="T18" fmla="*/ 6 w 46"/>
                <a:gd name="T19" fmla="*/ 27 h 118"/>
                <a:gd name="T20" fmla="*/ 0 w 46"/>
                <a:gd name="T21" fmla="*/ 27 h 118"/>
                <a:gd name="T22" fmla="*/ 0 w 46"/>
                <a:gd name="T23" fmla="*/ 92 h 118"/>
                <a:gd name="T24" fmla="*/ 6 w 46"/>
                <a:gd name="T25" fmla="*/ 92 h 118"/>
                <a:gd name="T26" fmla="*/ 6 w 46"/>
                <a:gd name="T27" fmla="*/ 107 h 118"/>
                <a:gd name="T28" fmla="*/ 11 w 46"/>
                <a:gd name="T29" fmla="*/ 107 h 118"/>
                <a:gd name="T30" fmla="*/ 11 w 46"/>
                <a:gd name="T31" fmla="*/ 118 h 118"/>
                <a:gd name="T32" fmla="*/ 29 w 46"/>
                <a:gd name="T33" fmla="*/ 118 h 118"/>
                <a:gd name="T34" fmla="*/ 34 w 46"/>
                <a:gd name="T35" fmla="*/ 107 h 118"/>
                <a:gd name="T36" fmla="*/ 40 w 46"/>
                <a:gd name="T37" fmla="*/ 107 h 118"/>
                <a:gd name="T38" fmla="*/ 40 w 46"/>
                <a:gd name="T39" fmla="*/ 92 h 118"/>
                <a:gd name="T40" fmla="*/ 46 w 46"/>
                <a:gd name="T41" fmla="*/ 80 h 118"/>
                <a:gd name="T42" fmla="*/ 46 w 46"/>
                <a:gd name="T43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8">
                  <a:moveTo>
                    <a:pt x="46" y="54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2"/>
                  </a:lnTo>
                  <a:lnTo>
                    <a:pt x="6" y="92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6" y="8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94"/>
            <p:cNvSpPr>
              <a:spLocks/>
            </p:cNvSpPr>
            <p:nvPr/>
          </p:nvSpPr>
          <p:spPr bwMode="auto">
            <a:xfrm>
              <a:off x="5677" y="8879"/>
              <a:ext cx="71" cy="71"/>
            </a:xfrm>
            <a:custGeom>
              <a:avLst/>
              <a:gdLst>
                <a:gd name="T0" fmla="*/ 47 w 47"/>
                <a:gd name="T1" fmla="*/ 57 h 122"/>
                <a:gd name="T2" fmla="*/ 47 w 47"/>
                <a:gd name="T3" fmla="*/ 42 h 122"/>
                <a:gd name="T4" fmla="*/ 40 w 47"/>
                <a:gd name="T5" fmla="*/ 27 h 122"/>
                <a:gd name="T6" fmla="*/ 40 w 47"/>
                <a:gd name="T7" fmla="*/ 16 h 122"/>
                <a:gd name="T8" fmla="*/ 29 w 47"/>
                <a:gd name="T9" fmla="*/ 16 h 122"/>
                <a:gd name="T10" fmla="*/ 29 w 47"/>
                <a:gd name="T11" fmla="*/ 0 h 122"/>
                <a:gd name="T12" fmla="*/ 18 w 47"/>
                <a:gd name="T13" fmla="*/ 0 h 122"/>
                <a:gd name="T14" fmla="*/ 13 w 47"/>
                <a:gd name="T15" fmla="*/ 16 h 122"/>
                <a:gd name="T16" fmla="*/ 7 w 47"/>
                <a:gd name="T17" fmla="*/ 16 h 122"/>
                <a:gd name="T18" fmla="*/ 7 w 47"/>
                <a:gd name="T19" fmla="*/ 27 h 122"/>
                <a:gd name="T20" fmla="*/ 0 w 47"/>
                <a:gd name="T21" fmla="*/ 27 h 122"/>
                <a:gd name="T22" fmla="*/ 0 w 47"/>
                <a:gd name="T23" fmla="*/ 95 h 122"/>
                <a:gd name="T24" fmla="*/ 7 w 47"/>
                <a:gd name="T25" fmla="*/ 111 h 122"/>
                <a:gd name="T26" fmla="*/ 13 w 47"/>
                <a:gd name="T27" fmla="*/ 111 h 122"/>
                <a:gd name="T28" fmla="*/ 13 w 47"/>
                <a:gd name="T29" fmla="*/ 122 h 122"/>
                <a:gd name="T30" fmla="*/ 29 w 47"/>
                <a:gd name="T31" fmla="*/ 122 h 122"/>
                <a:gd name="T32" fmla="*/ 35 w 47"/>
                <a:gd name="T33" fmla="*/ 111 h 122"/>
                <a:gd name="T34" fmla="*/ 40 w 47"/>
                <a:gd name="T35" fmla="*/ 111 h 122"/>
                <a:gd name="T36" fmla="*/ 40 w 47"/>
                <a:gd name="T37" fmla="*/ 95 h 122"/>
                <a:gd name="T38" fmla="*/ 47 w 47"/>
                <a:gd name="T39" fmla="*/ 84 h 122"/>
                <a:gd name="T40" fmla="*/ 47 w 47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7"/>
                  </a:moveTo>
                  <a:lnTo>
                    <a:pt x="47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111"/>
                  </a:lnTo>
                  <a:lnTo>
                    <a:pt x="13" y="111"/>
                  </a:lnTo>
                  <a:lnTo>
                    <a:pt x="13" y="122"/>
                  </a:lnTo>
                  <a:lnTo>
                    <a:pt x="29" y="122"/>
                  </a:lnTo>
                  <a:lnTo>
                    <a:pt x="35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95"/>
            <p:cNvSpPr>
              <a:spLocks/>
            </p:cNvSpPr>
            <p:nvPr/>
          </p:nvSpPr>
          <p:spPr bwMode="auto">
            <a:xfrm>
              <a:off x="6104" y="8841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38 h 122"/>
                <a:gd name="T4" fmla="*/ 40 w 45"/>
                <a:gd name="T5" fmla="*/ 27 h 122"/>
                <a:gd name="T6" fmla="*/ 40 w 45"/>
                <a:gd name="T7" fmla="*/ 12 h 122"/>
                <a:gd name="T8" fmla="*/ 33 w 45"/>
                <a:gd name="T9" fmla="*/ 12 h 122"/>
                <a:gd name="T10" fmla="*/ 29 w 45"/>
                <a:gd name="T11" fmla="*/ 0 h 122"/>
                <a:gd name="T12" fmla="*/ 17 w 45"/>
                <a:gd name="T13" fmla="*/ 0 h 122"/>
                <a:gd name="T14" fmla="*/ 11 w 45"/>
                <a:gd name="T15" fmla="*/ 12 h 122"/>
                <a:gd name="T16" fmla="*/ 6 w 45"/>
                <a:gd name="T17" fmla="*/ 12 h 122"/>
                <a:gd name="T18" fmla="*/ 6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6 w 45"/>
                <a:gd name="T25" fmla="*/ 95 h 122"/>
                <a:gd name="T26" fmla="*/ 6 w 45"/>
                <a:gd name="T27" fmla="*/ 107 h 122"/>
                <a:gd name="T28" fmla="*/ 11 w 45"/>
                <a:gd name="T29" fmla="*/ 107 h 122"/>
                <a:gd name="T30" fmla="*/ 11 w 45"/>
                <a:gd name="T31" fmla="*/ 122 h 122"/>
                <a:gd name="T32" fmla="*/ 33 w 45"/>
                <a:gd name="T33" fmla="*/ 122 h 122"/>
                <a:gd name="T34" fmla="*/ 33 w 45"/>
                <a:gd name="T35" fmla="*/ 107 h 122"/>
                <a:gd name="T36" fmla="*/ 40 w 45"/>
                <a:gd name="T37" fmla="*/ 107 h 122"/>
                <a:gd name="T38" fmla="*/ 40 w 45"/>
                <a:gd name="T39" fmla="*/ 95 h 122"/>
                <a:gd name="T40" fmla="*/ 45 w 45"/>
                <a:gd name="T41" fmla="*/ 80 h 122"/>
                <a:gd name="T42" fmla="*/ 45 w 45"/>
                <a:gd name="T43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22"/>
                  </a:lnTo>
                  <a:lnTo>
                    <a:pt x="33" y="122"/>
                  </a:lnTo>
                  <a:lnTo>
                    <a:pt x="33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96"/>
            <p:cNvSpPr>
              <a:spLocks/>
            </p:cNvSpPr>
            <p:nvPr/>
          </p:nvSpPr>
          <p:spPr bwMode="auto">
            <a:xfrm>
              <a:off x="5769" y="10133"/>
              <a:ext cx="71" cy="71"/>
            </a:xfrm>
            <a:custGeom>
              <a:avLst/>
              <a:gdLst>
                <a:gd name="T0" fmla="*/ 44 w 44"/>
                <a:gd name="T1" fmla="*/ 54 h 107"/>
                <a:gd name="T2" fmla="*/ 44 w 44"/>
                <a:gd name="T3" fmla="*/ 27 h 107"/>
                <a:gd name="T4" fmla="*/ 40 w 44"/>
                <a:gd name="T5" fmla="*/ 12 h 107"/>
                <a:gd name="T6" fmla="*/ 33 w 44"/>
                <a:gd name="T7" fmla="*/ 0 h 107"/>
                <a:gd name="T8" fmla="*/ 11 w 44"/>
                <a:gd name="T9" fmla="*/ 0 h 107"/>
                <a:gd name="T10" fmla="*/ 11 w 44"/>
                <a:gd name="T11" fmla="*/ 12 h 107"/>
                <a:gd name="T12" fmla="*/ 6 w 44"/>
                <a:gd name="T13" fmla="*/ 12 h 107"/>
                <a:gd name="T14" fmla="*/ 6 w 44"/>
                <a:gd name="T15" fmla="*/ 27 h 107"/>
                <a:gd name="T16" fmla="*/ 0 w 44"/>
                <a:gd name="T17" fmla="*/ 38 h 107"/>
                <a:gd name="T18" fmla="*/ 0 w 44"/>
                <a:gd name="T19" fmla="*/ 80 h 107"/>
                <a:gd name="T20" fmla="*/ 6 w 44"/>
                <a:gd name="T21" fmla="*/ 80 h 107"/>
                <a:gd name="T22" fmla="*/ 6 w 44"/>
                <a:gd name="T23" fmla="*/ 95 h 107"/>
                <a:gd name="T24" fmla="*/ 11 w 44"/>
                <a:gd name="T25" fmla="*/ 95 h 107"/>
                <a:gd name="T26" fmla="*/ 11 w 44"/>
                <a:gd name="T27" fmla="*/ 107 h 107"/>
                <a:gd name="T28" fmla="*/ 33 w 44"/>
                <a:gd name="T29" fmla="*/ 107 h 107"/>
                <a:gd name="T30" fmla="*/ 40 w 44"/>
                <a:gd name="T31" fmla="*/ 95 h 107"/>
                <a:gd name="T32" fmla="*/ 44 w 44"/>
                <a:gd name="T33" fmla="*/ 80 h 107"/>
                <a:gd name="T34" fmla="*/ 44 w 44"/>
                <a:gd name="T35" fmla="*/ 65 h 107"/>
                <a:gd name="T36" fmla="*/ 44 w 44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07">
                  <a:moveTo>
                    <a:pt x="44" y="54"/>
                  </a:moveTo>
                  <a:lnTo>
                    <a:pt x="44" y="27"/>
                  </a:lnTo>
                  <a:lnTo>
                    <a:pt x="40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40" y="95"/>
                  </a:lnTo>
                  <a:lnTo>
                    <a:pt x="44" y="80"/>
                  </a:lnTo>
                  <a:lnTo>
                    <a:pt x="44" y="65"/>
                  </a:lnTo>
                  <a:lnTo>
                    <a:pt x="44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6251" y="9107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27 h 111"/>
                <a:gd name="T4" fmla="*/ 40 w 45"/>
                <a:gd name="T5" fmla="*/ 16 h 111"/>
                <a:gd name="T6" fmla="*/ 40 w 45"/>
                <a:gd name="T7" fmla="*/ 0 h 111"/>
                <a:gd name="T8" fmla="*/ 7 w 45"/>
                <a:gd name="T9" fmla="*/ 0 h 111"/>
                <a:gd name="T10" fmla="*/ 7 w 45"/>
                <a:gd name="T11" fmla="*/ 16 h 111"/>
                <a:gd name="T12" fmla="*/ 0 w 45"/>
                <a:gd name="T13" fmla="*/ 27 h 111"/>
                <a:gd name="T14" fmla="*/ 0 w 45"/>
                <a:gd name="T15" fmla="*/ 84 h 111"/>
                <a:gd name="T16" fmla="*/ 7 w 45"/>
                <a:gd name="T17" fmla="*/ 95 h 111"/>
                <a:gd name="T18" fmla="*/ 11 w 45"/>
                <a:gd name="T19" fmla="*/ 95 h 111"/>
                <a:gd name="T20" fmla="*/ 11 w 45"/>
                <a:gd name="T21" fmla="*/ 111 h 111"/>
                <a:gd name="T22" fmla="*/ 34 w 45"/>
                <a:gd name="T23" fmla="*/ 111 h 111"/>
                <a:gd name="T24" fmla="*/ 34 w 45"/>
                <a:gd name="T25" fmla="*/ 95 h 111"/>
                <a:gd name="T26" fmla="*/ 40 w 45"/>
                <a:gd name="T27" fmla="*/ 95 h 111"/>
                <a:gd name="T28" fmla="*/ 45 w 45"/>
                <a:gd name="T29" fmla="*/ 84 h 111"/>
                <a:gd name="T30" fmla="*/ 45 w 45"/>
                <a:gd name="T31" fmla="*/ 69 h 111"/>
                <a:gd name="T32" fmla="*/ 45 w 45"/>
                <a:gd name="T3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1"/>
                  </a:lnTo>
                  <a:lnTo>
                    <a:pt x="34" y="111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5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3537" y="7694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0 w 46"/>
                <a:gd name="T3" fmla="*/ 42 h 122"/>
                <a:gd name="T4" fmla="*/ 40 w 46"/>
                <a:gd name="T5" fmla="*/ 27 h 122"/>
                <a:gd name="T6" fmla="*/ 35 w 46"/>
                <a:gd name="T7" fmla="*/ 15 h 122"/>
                <a:gd name="T8" fmla="*/ 29 w 46"/>
                <a:gd name="T9" fmla="*/ 0 h 122"/>
                <a:gd name="T10" fmla="*/ 13 w 46"/>
                <a:gd name="T11" fmla="*/ 0 h 122"/>
                <a:gd name="T12" fmla="*/ 13 w 46"/>
                <a:gd name="T13" fmla="*/ 15 h 122"/>
                <a:gd name="T14" fmla="*/ 6 w 46"/>
                <a:gd name="T15" fmla="*/ 15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95 h 122"/>
                <a:gd name="T24" fmla="*/ 6 w 46"/>
                <a:gd name="T25" fmla="*/ 110 h 122"/>
                <a:gd name="T26" fmla="*/ 13 w 46"/>
                <a:gd name="T27" fmla="*/ 110 h 122"/>
                <a:gd name="T28" fmla="*/ 17 w 46"/>
                <a:gd name="T29" fmla="*/ 122 h 122"/>
                <a:gd name="T30" fmla="*/ 29 w 46"/>
                <a:gd name="T31" fmla="*/ 122 h 122"/>
                <a:gd name="T32" fmla="*/ 29 w 46"/>
                <a:gd name="T33" fmla="*/ 110 h 122"/>
                <a:gd name="T34" fmla="*/ 35 w 46"/>
                <a:gd name="T35" fmla="*/ 110 h 122"/>
                <a:gd name="T36" fmla="*/ 40 w 46"/>
                <a:gd name="T37" fmla="*/ 95 h 122"/>
                <a:gd name="T38" fmla="*/ 40 w 46"/>
                <a:gd name="T39" fmla="*/ 84 h 122"/>
                <a:gd name="T40" fmla="*/ 46 w 46"/>
                <a:gd name="T41" fmla="*/ 68 h 122"/>
                <a:gd name="T42" fmla="*/ 46 w 46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5" y="15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10"/>
                  </a:lnTo>
                  <a:lnTo>
                    <a:pt x="13" y="110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29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5905" y="9419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40 w 45"/>
                <a:gd name="T5" fmla="*/ 27 h 122"/>
                <a:gd name="T6" fmla="*/ 40 w 45"/>
                <a:gd name="T7" fmla="*/ 11 h 122"/>
                <a:gd name="T8" fmla="*/ 34 w 45"/>
                <a:gd name="T9" fmla="*/ 11 h 122"/>
                <a:gd name="T10" fmla="*/ 34 w 45"/>
                <a:gd name="T11" fmla="*/ 0 h 122"/>
                <a:gd name="T12" fmla="*/ 11 w 45"/>
                <a:gd name="T13" fmla="*/ 0 h 122"/>
                <a:gd name="T14" fmla="*/ 11 w 45"/>
                <a:gd name="T15" fmla="*/ 11 h 122"/>
                <a:gd name="T16" fmla="*/ 6 w 45"/>
                <a:gd name="T17" fmla="*/ 11 h 122"/>
                <a:gd name="T18" fmla="*/ 0 w 45"/>
                <a:gd name="T19" fmla="*/ 27 h 122"/>
                <a:gd name="T20" fmla="*/ 0 w 45"/>
                <a:gd name="T21" fmla="*/ 95 h 122"/>
                <a:gd name="T22" fmla="*/ 6 w 45"/>
                <a:gd name="T23" fmla="*/ 95 h 122"/>
                <a:gd name="T24" fmla="*/ 6 w 45"/>
                <a:gd name="T25" fmla="*/ 106 h 122"/>
                <a:gd name="T26" fmla="*/ 18 w 45"/>
                <a:gd name="T27" fmla="*/ 106 h 122"/>
                <a:gd name="T28" fmla="*/ 22 w 45"/>
                <a:gd name="T29" fmla="*/ 122 h 122"/>
                <a:gd name="T30" fmla="*/ 29 w 45"/>
                <a:gd name="T31" fmla="*/ 106 h 122"/>
                <a:gd name="T32" fmla="*/ 40 w 45"/>
                <a:gd name="T33" fmla="*/ 106 h 122"/>
                <a:gd name="T34" fmla="*/ 40 w 45"/>
                <a:gd name="T35" fmla="*/ 95 h 122"/>
                <a:gd name="T36" fmla="*/ 45 w 45"/>
                <a:gd name="T37" fmla="*/ 80 h 122"/>
                <a:gd name="T38" fmla="*/ 45 w 45"/>
                <a:gd name="T39" fmla="*/ 68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8" y="106"/>
                  </a:lnTo>
                  <a:lnTo>
                    <a:pt x="22" y="122"/>
                  </a:lnTo>
                  <a:lnTo>
                    <a:pt x="29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5344" y="935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8 w 45"/>
                <a:gd name="T5" fmla="*/ 26 h 106"/>
                <a:gd name="T6" fmla="*/ 38 w 45"/>
                <a:gd name="T7" fmla="*/ 0 h 106"/>
                <a:gd name="T8" fmla="*/ 5 w 45"/>
                <a:gd name="T9" fmla="*/ 0 h 106"/>
                <a:gd name="T10" fmla="*/ 5 w 45"/>
                <a:gd name="T11" fmla="*/ 15 h 106"/>
                <a:gd name="T12" fmla="*/ 0 w 45"/>
                <a:gd name="T13" fmla="*/ 26 h 106"/>
                <a:gd name="T14" fmla="*/ 0 w 45"/>
                <a:gd name="T15" fmla="*/ 79 h 106"/>
                <a:gd name="T16" fmla="*/ 5 w 45"/>
                <a:gd name="T17" fmla="*/ 95 h 106"/>
                <a:gd name="T18" fmla="*/ 11 w 45"/>
                <a:gd name="T19" fmla="*/ 106 h 106"/>
                <a:gd name="T20" fmla="*/ 33 w 45"/>
                <a:gd name="T21" fmla="*/ 106 h 106"/>
                <a:gd name="T22" fmla="*/ 38 w 45"/>
                <a:gd name="T23" fmla="*/ 95 h 106"/>
                <a:gd name="T24" fmla="*/ 38 w 45"/>
                <a:gd name="T25" fmla="*/ 79 h 106"/>
                <a:gd name="T26" fmla="*/ 45 w 45"/>
                <a:gd name="T27" fmla="*/ 68 h 106"/>
                <a:gd name="T28" fmla="*/ 45 w 45"/>
                <a:gd name="T2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8" y="26"/>
                  </a:lnTo>
                  <a:lnTo>
                    <a:pt x="38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3" y="106"/>
                  </a:lnTo>
                  <a:lnTo>
                    <a:pt x="38" y="95"/>
                  </a:lnTo>
                  <a:lnTo>
                    <a:pt x="38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5440" y="9392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38 h 107"/>
                <a:gd name="T4" fmla="*/ 40 w 45"/>
                <a:gd name="T5" fmla="*/ 27 h 107"/>
                <a:gd name="T6" fmla="*/ 40 w 45"/>
                <a:gd name="T7" fmla="*/ 12 h 107"/>
                <a:gd name="T8" fmla="*/ 34 w 45"/>
                <a:gd name="T9" fmla="*/ 12 h 107"/>
                <a:gd name="T10" fmla="*/ 34 w 45"/>
                <a:gd name="T11" fmla="*/ 0 h 107"/>
                <a:gd name="T12" fmla="*/ 5 w 45"/>
                <a:gd name="T13" fmla="*/ 0 h 107"/>
                <a:gd name="T14" fmla="*/ 5 w 45"/>
                <a:gd name="T15" fmla="*/ 12 h 107"/>
                <a:gd name="T16" fmla="*/ 0 w 45"/>
                <a:gd name="T17" fmla="*/ 12 h 107"/>
                <a:gd name="T18" fmla="*/ 0 w 45"/>
                <a:gd name="T19" fmla="*/ 95 h 107"/>
                <a:gd name="T20" fmla="*/ 5 w 45"/>
                <a:gd name="T21" fmla="*/ 95 h 107"/>
                <a:gd name="T22" fmla="*/ 5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5 h 107"/>
                <a:gd name="T34" fmla="*/ 45 w 45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5185" y="11490"/>
              <a:ext cx="71" cy="71"/>
            </a:xfrm>
            <a:custGeom>
              <a:avLst/>
              <a:gdLst>
                <a:gd name="T0" fmla="*/ 45 w 45"/>
                <a:gd name="T1" fmla="*/ 57 h 121"/>
                <a:gd name="T2" fmla="*/ 45 w 45"/>
                <a:gd name="T3" fmla="*/ 42 h 121"/>
                <a:gd name="T4" fmla="*/ 38 w 45"/>
                <a:gd name="T5" fmla="*/ 30 h 121"/>
                <a:gd name="T6" fmla="*/ 38 w 45"/>
                <a:gd name="T7" fmla="*/ 15 h 121"/>
                <a:gd name="T8" fmla="*/ 34 w 45"/>
                <a:gd name="T9" fmla="*/ 15 h 121"/>
                <a:gd name="T10" fmla="*/ 27 w 45"/>
                <a:gd name="T11" fmla="*/ 0 h 121"/>
                <a:gd name="T12" fmla="*/ 11 w 45"/>
                <a:gd name="T13" fmla="*/ 0 h 121"/>
                <a:gd name="T14" fmla="*/ 11 w 45"/>
                <a:gd name="T15" fmla="*/ 15 h 121"/>
                <a:gd name="T16" fmla="*/ 5 w 45"/>
                <a:gd name="T17" fmla="*/ 15 h 121"/>
                <a:gd name="T18" fmla="*/ 5 w 45"/>
                <a:gd name="T19" fmla="*/ 30 h 121"/>
                <a:gd name="T20" fmla="*/ 0 w 45"/>
                <a:gd name="T21" fmla="*/ 30 h 121"/>
                <a:gd name="T22" fmla="*/ 0 w 45"/>
                <a:gd name="T23" fmla="*/ 95 h 121"/>
                <a:gd name="T24" fmla="*/ 5 w 45"/>
                <a:gd name="T25" fmla="*/ 95 h 121"/>
                <a:gd name="T26" fmla="*/ 5 w 45"/>
                <a:gd name="T27" fmla="*/ 110 h 121"/>
                <a:gd name="T28" fmla="*/ 11 w 45"/>
                <a:gd name="T29" fmla="*/ 110 h 121"/>
                <a:gd name="T30" fmla="*/ 16 w 45"/>
                <a:gd name="T31" fmla="*/ 121 h 121"/>
                <a:gd name="T32" fmla="*/ 27 w 45"/>
                <a:gd name="T33" fmla="*/ 121 h 121"/>
                <a:gd name="T34" fmla="*/ 27 w 45"/>
                <a:gd name="T35" fmla="*/ 110 h 121"/>
                <a:gd name="T36" fmla="*/ 38 w 45"/>
                <a:gd name="T37" fmla="*/ 110 h 121"/>
                <a:gd name="T38" fmla="*/ 38 w 45"/>
                <a:gd name="T39" fmla="*/ 95 h 121"/>
                <a:gd name="T40" fmla="*/ 45 w 45"/>
                <a:gd name="T41" fmla="*/ 83 h 121"/>
                <a:gd name="T42" fmla="*/ 45 w 45"/>
                <a:gd name="T43" fmla="*/ 68 h 121"/>
                <a:gd name="T44" fmla="*/ 45 w 45"/>
                <a:gd name="T45" fmla="*/ 5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7"/>
                  </a:moveTo>
                  <a:lnTo>
                    <a:pt x="45" y="42"/>
                  </a:lnTo>
                  <a:lnTo>
                    <a:pt x="38" y="30"/>
                  </a:lnTo>
                  <a:lnTo>
                    <a:pt x="38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1"/>
                  </a:lnTo>
                  <a:lnTo>
                    <a:pt x="27" y="121"/>
                  </a:lnTo>
                  <a:lnTo>
                    <a:pt x="27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5956" y="924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15 h 122"/>
                <a:gd name="T4" fmla="*/ 40 w 45"/>
                <a:gd name="T5" fmla="*/ 15 h 122"/>
                <a:gd name="T6" fmla="*/ 34 w 45"/>
                <a:gd name="T7" fmla="*/ 0 h 122"/>
                <a:gd name="T8" fmla="*/ 18 w 45"/>
                <a:gd name="T9" fmla="*/ 0 h 122"/>
                <a:gd name="T10" fmla="*/ 11 w 45"/>
                <a:gd name="T11" fmla="*/ 15 h 122"/>
                <a:gd name="T12" fmla="*/ 7 w 45"/>
                <a:gd name="T13" fmla="*/ 15 h 122"/>
                <a:gd name="T14" fmla="*/ 7 w 45"/>
                <a:gd name="T15" fmla="*/ 42 h 122"/>
                <a:gd name="T16" fmla="*/ 0 w 45"/>
                <a:gd name="T17" fmla="*/ 42 h 122"/>
                <a:gd name="T18" fmla="*/ 0 w 45"/>
                <a:gd name="T19" fmla="*/ 69 h 122"/>
                <a:gd name="T20" fmla="*/ 7 w 45"/>
                <a:gd name="T21" fmla="*/ 80 h 122"/>
                <a:gd name="T22" fmla="*/ 7 w 45"/>
                <a:gd name="T23" fmla="*/ 95 h 122"/>
                <a:gd name="T24" fmla="*/ 11 w 45"/>
                <a:gd name="T25" fmla="*/ 107 h 122"/>
                <a:gd name="T26" fmla="*/ 23 w 45"/>
                <a:gd name="T27" fmla="*/ 107 h 122"/>
                <a:gd name="T28" fmla="*/ 29 w 45"/>
                <a:gd name="T29" fmla="*/ 122 h 122"/>
                <a:gd name="T30" fmla="*/ 29 w 45"/>
                <a:gd name="T31" fmla="*/ 107 h 122"/>
                <a:gd name="T32" fmla="*/ 40 w 45"/>
                <a:gd name="T33" fmla="*/ 107 h 122"/>
                <a:gd name="T34" fmla="*/ 45 w 45"/>
                <a:gd name="T35" fmla="*/ 95 h 122"/>
                <a:gd name="T36" fmla="*/ 45 w 45"/>
                <a:gd name="T37" fmla="*/ 69 h 122"/>
                <a:gd name="T38" fmla="*/ 45 w 45"/>
                <a:gd name="T39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15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23" y="107"/>
                  </a:lnTo>
                  <a:lnTo>
                    <a:pt x="29" y="122"/>
                  </a:lnTo>
                  <a:lnTo>
                    <a:pt x="29" y="107"/>
                  </a:lnTo>
                  <a:lnTo>
                    <a:pt x="40" y="107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5525" y="10399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6 w 45"/>
                <a:gd name="T13" fmla="*/ 0 h 122"/>
                <a:gd name="T14" fmla="*/ 16 w 45"/>
                <a:gd name="T15" fmla="*/ 15 h 122"/>
                <a:gd name="T16" fmla="*/ 11 w 45"/>
                <a:gd name="T17" fmla="*/ 15 h 122"/>
                <a:gd name="T18" fmla="*/ 5 w 45"/>
                <a:gd name="T19" fmla="*/ 27 h 122"/>
                <a:gd name="T20" fmla="*/ 0 w 45"/>
                <a:gd name="T21" fmla="*/ 42 h 122"/>
                <a:gd name="T22" fmla="*/ 0 w 45"/>
                <a:gd name="T23" fmla="*/ 84 h 122"/>
                <a:gd name="T24" fmla="*/ 5 w 45"/>
                <a:gd name="T25" fmla="*/ 95 h 122"/>
                <a:gd name="T26" fmla="*/ 11 w 45"/>
                <a:gd name="T27" fmla="*/ 110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10 h 122"/>
                <a:gd name="T34" fmla="*/ 40 w 45"/>
                <a:gd name="T35" fmla="*/ 110 h 122"/>
                <a:gd name="T36" fmla="*/ 40 w 45"/>
                <a:gd name="T37" fmla="*/ 95 h 122"/>
                <a:gd name="T38" fmla="*/ 45 w 45"/>
                <a:gd name="T39" fmla="*/ 95 h 122"/>
                <a:gd name="T40" fmla="*/ 45 w 45"/>
                <a:gd name="T41" fmla="*/ 84 h 122"/>
                <a:gd name="T42" fmla="*/ 45 w 45"/>
                <a:gd name="T43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6052" y="9810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2 h 122"/>
                <a:gd name="T8" fmla="*/ 34 w 47"/>
                <a:gd name="T9" fmla="*/ 12 h 122"/>
                <a:gd name="T10" fmla="*/ 29 w 47"/>
                <a:gd name="T11" fmla="*/ 0 h 122"/>
                <a:gd name="T12" fmla="*/ 18 w 47"/>
                <a:gd name="T13" fmla="*/ 0 h 122"/>
                <a:gd name="T14" fmla="*/ 12 w 47"/>
                <a:gd name="T15" fmla="*/ 12 h 122"/>
                <a:gd name="T16" fmla="*/ 7 w 47"/>
                <a:gd name="T17" fmla="*/ 12 h 122"/>
                <a:gd name="T18" fmla="*/ 7 w 47"/>
                <a:gd name="T19" fmla="*/ 27 h 122"/>
                <a:gd name="T20" fmla="*/ 0 w 47"/>
                <a:gd name="T21" fmla="*/ 27 h 122"/>
                <a:gd name="T22" fmla="*/ 0 w 47"/>
                <a:gd name="T23" fmla="*/ 95 h 122"/>
                <a:gd name="T24" fmla="*/ 7 w 47"/>
                <a:gd name="T25" fmla="*/ 95 h 122"/>
                <a:gd name="T26" fmla="*/ 7 w 47"/>
                <a:gd name="T27" fmla="*/ 107 h 122"/>
                <a:gd name="T28" fmla="*/ 12 w 47"/>
                <a:gd name="T29" fmla="*/ 107 h 122"/>
                <a:gd name="T30" fmla="*/ 12 w 47"/>
                <a:gd name="T31" fmla="*/ 122 h 122"/>
                <a:gd name="T32" fmla="*/ 34 w 47"/>
                <a:gd name="T33" fmla="*/ 122 h 122"/>
                <a:gd name="T34" fmla="*/ 34 w 47"/>
                <a:gd name="T35" fmla="*/ 107 h 122"/>
                <a:gd name="T36" fmla="*/ 40 w 47"/>
                <a:gd name="T37" fmla="*/ 107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80 h 122"/>
                <a:gd name="T44" fmla="*/ 47 w 47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2" y="107"/>
                  </a:lnTo>
                  <a:lnTo>
                    <a:pt x="12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06"/>
            <p:cNvSpPr>
              <a:spLocks/>
            </p:cNvSpPr>
            <p:nvPr/>
          </p:nvSpPr>
          <p:spPr bwMode="auto">
            <a:xfrm>
              <a:off x="5167" y="932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40 w 45"/>
                <a:gd name="T5" fmla="*/ 15 h 106"/>
                <a:gd name="T6" fmla="*/ 34 w 45"/>
                <a:gd name="T7" fmla="*/ 0 h 106"/>
                <a:gd name="T8" fmla="*/ 12 w 45"/>
                <a:gd name="T9" fmla="*/ 0 h 106"/>
                <a:gd name="T10" fmla="*/ 12 w 45"/>
                <a:gd name="T11" fmla="*/ 15 h 106"/>
                <a:gd name="T12" fmla="*/ 5 w 45"/>
                <a:gd name="T13" fmla="*/ 15 h 106"/>
                <a:gd name="T14" fmla="*/ 5 w 45"/>
                <a:gd name="T15" fmla="*/ 27 h 106"/>
                <a:gd name="T16" fmla="*/ 0 w 45"/>
                <a:gd name="T17" fmla="*/ 42 h 106"/>
                <a:gd name="T18" fmla="*/ 0 w 45"/>
                <a:gd name="T19" fmla="*/ 68 h 106"/>
                <a:gd name="T20" fmla="*/ 5 w 45"/>
                <a:gd name="T21" fmla="*/ 80 h 106"/>
                <a:gd name="T22" fmla="*/ 5 w 45"/>
                <a:gd name="T23" fmla="*/ 95 h 106"/>
                <a:gd name="T24" fmla="*/ 12 w 45"/>
                <a:gd name="T25" fmla="*/ 95 h 106"/>
                <a:gd name="T26" fmla="*/ 12 w 45"/>
                <a:gd name="T27" fmla="*/ 106 h 106"/>
                <a:gd name="T28" fmla="*/ 34 w 45"/>
                <a:gd name="T29" fmla="*/ 106 h 106"/>
                <a:gd name="T30" fmla="*/ 40 w 45"/>
                <a:gd name="T31" fmla="*/ 95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07"/>
            <p:cNvSpPr>
              <a:spLocks/>
            </p:cNvSpPr>
            <p:nvPr/>
          </p:nvSpPr>
          <p:spPr bwMode="auto">
            <a:xfrm>
              <a:off x="5599" y="10023"/>
              <a:ext cx="71" cy="71"/>
            </a:xfrm>
            <a:custGeom>
              <a:avLst/>
              <a:gdLst>
                <a:gd name="T0" fmla="*/ 45 w 45"/>
                <a:gd name="T1" fmla="*/ 69 h 122"/>
                <a:gd name="T2" fmla="*/ 45 w 45"/>
                <a:gd name="T3" fmla="*/ 53 h 122"/>
                <a:gd name="T4" fmla="*/ 40 w 45"/>
                <a:gd name="T5" fmla="*/ 42 h 122"/>
                <a:gd name="T6" fmla="*/ 40 w 45"/>
                <a:gd name="T7" fmla="*/ 27 h 122"/>
                <a:gd name="T8" fmla="*/ 33 w 45"/>
                <a:gd name="T9" fmla="*/ 15 h 122"/>
                <a:gd name="T10" fmla="*/ 22 w 45"/>
                <a:gd name="T11" fmla="*/ 15 h 122"/>
                <a:gd name="T12" fmla="*/ 22 w 45"/>
                <a:gd name="T13" fmla="*/ 0 h 122"/>
                <a:gd name="T14" fmla="*/ 17 w 45"/>
                <a:gd name="T15" fmla="*/ 15 h 122"/>
                <a:gd name="T16" fmla="*/ 6 w 45"/>
                <a:gd name="T17" fmla="*/ 15 h 122"/>
                <a:gd name="T18" fmla="*/ 0 w 45"/>
                <a:gd name="T19" fmla="*/ 27 h 122"/>
                <a:gd name="T20" fmla="*/ 0 w 45"/>
                <a:gd name="T21" fmla="*/ 110 h 122"/>
                <a:gd name="T22" fmla="*/ 6 w 45"/>
                <a:gd name="T23" fmla="*/ 110 h 122"/>
                <a:gd name="T24" fmla="*/ 11 w 45"/>
                <a:gd name="T25" fmla="*/ 122 h 122"/>
                <a:gd name="T26" fmla="*/ 29 w 45"/>
                <a:gd name="T27" fmla="*/ 122 h 122"/>
                <a:gd name="T28" fmla="*/ 33 w 45"/>
                <a:gd name="T29" fmla="*/ 110 h 122"/>
                <a:gd name="T30" fmla="*/ 40 w 45"/>
                <a:gd name="T31" fmla="*/ 110 h 122"/>
                <a:gd name="T32" fmla="*/ 40 w 45"/>
                <a:gd name="T33" fmla="*/ 80 h 122"/>
                <a:gd name="T34" fmla="*/ 45 w 45"/>
                <a:gd name="T35" fmla="*/ 80 h 122"/>
                <a:gd name="T36" fmla="*/ 45 w 45"/>
                <a:gd name="T37" fmla="*/ 6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2">
                  <a:moveTo>
                    <a:pt x="45" y="69"/>
                  </a:moveTo>
                  <a:lnTo>
                    <a:pt x="45" y="53"/>
                  </a:lnTo>
                  <a:lnTo>
                    <a:pt x="40" y="42"/>
                  </a:lnTo>
                  <a:lnTo>
                    <a:pt x="40" y="27"/>
                  </a:lnTo>
                  <a:lnTo>
                    <a:pt x="33" y="15"/>
                  </a:lnTo>
                  <a:lnTo>
                    <a:pt x="22" y="15"/>
                  </a:lnTo>
                  <a:lnTo>
                    <a:pt x="22" y="0"/>
                  </a:lnTo>
                  <a:lnTo>
                    <a:pt x="17" y="15"/>
                  </a:lnTo>
                  <a:lnTo>
                    <a:pt x="6" y="15"/>
                  </a:lnTo>
                  <a:lnTo>
                    <a:pt x="0" y="27"/>
                  </a:lnTo>
                  <a:lnTo>
                    <a:pt x="0" y="110"/>
                  </a:lnTo>
                  <a:lnTo>
                    <a:pt x="6" y="110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3" y="110"/>
                  </a:lnTo>
                  <a:lnTo>
                    <a:pt x="40" y="110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08"/>
            <p:cNvSpPr>
              <a:spLocks/>
            </p:cNvSpPr>
            <p:nvPr/>
          </p:nvSpPr>
          <p:spPr bwMode="auto">
            <a:xfrm>
              <a:off x="5956" y="9096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40 w 45"/>
                <a:gd name="T5" fmla="*/ 27 h 122"/>
                <a:gd name="T6" fmla="*/ 34 w 45"/>
                <a:gd name="T7" fmla="*/ 11 h 122"/>
                <a:gd name="T8" fmla="*/ 29 w 45"/>
                <a:gd name="T9" fmla="*/ 11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1 h 122"/>
                <a:gd name="T16" fmla="*/ 7 w 45"/>
                <a:gd name="T17" fmla="*/ 11 h 122"/>
                <a:gd name="T18" fmla="*/ 7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7 w 45"/>
                <a:gd name="T25" fmla="*/ 95 h 122"/>
                <a:gd name="T26" fmla="*/ 7 w 45"/>
                <a:gd name="T27" fmla="*/ 106 h 122"/>
                <a:gd name="T28" fmla="*/ 11 w 45"/>
                <a:gd name="T29" fmla="*/ 106 h 122"/>
                <a:gd name="T30" fmla="*/ 11 w 45"/>
                <a:gd name="T31" fmla="*/ 122 h 122"/>
                <a:gd name="T32" fmla="*/ 29 w 45"/>
                <a:gd name="T33" fmla="*/ 122 h 122"/>
                <a:gd name="T34" fmla="*/ 34 w 45"/>
                <a:gd name="T35" fmla="*/ 106 h 122"/>
                <a:gd name="T36" fmla="*/ 40 w 45"/>
                <a:gd name="T37" fmla="*/ 95 h 122"/>
                <a:gd name="T38" fmla="*/ 45 w 45"/>
                <a:gd name="T39" fmla="*/ 80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09"/>
            <p:cNvSpPr>
              <a:spLocks/>
            </p:cNvSpPr>
            <p:nvPr/>
          </p:nvSpPr>
          <p:spPr bwMode="auto">
            <a:xfrm>
              <a:off x="6756" y="8275"/>
              <a:ext cx="71" cy="71"/>
            </a:xfrm>
            <a:custGeom>
              <a:avLst/>
              <a:gdLst>
                <a:gd name="T0" fmla="*/ 52 w 52"/>
                <a:gd name="T1" fmla="*/ 53 h 122"/>
                <a:gd name="T2" fmla="*/ 47 w 52"/>
                <a:gd name="T3" fmla="*/ 53 h 122"/>
                <a:gd name="T4" fmla="*/ 47 w 52"/>
                <a:gd name="T5" fmla="*/ 27 h 122"/>
                <a:gd name="T6" fmla="*/ 40 w 52"/>
                <a:gd name="T7" fmla="*/ 15 h 122"/>
                <a:gd name="T8" fmla="*/ 36 w 52"/>
                <a:gd name="T9" fmla="*/ 15 h 122"/>
                <a:gd name="T10" fmla="*/ 29 w 52"/>
                <a:gd name="T11" fmla="*/ 0 h 122"/>
                <a:gd name="T12" fmla="*/ 24 w 52"/>
                <a:gd name="T13" fmla="*/ 0 h 122"/>
                <a:gd name="T14" fmla="*/ 18 w 52"/>
                <a:gd name="T15" fmla="*/ 15 h 122"/>
                <a:gd name="T16" fmla="*/ 11 w 52"/>
                <a:gd name="T17" fmla="*/ 15 h 122"/>
                <a:gd name="T18" fmla="*/ 7 w 52"/>
                <a:gd name="T19" fmla="*/ 27 h 122"/>
                <a:gd name="T20" fmla="*/ 7 w 52"/>
                <a:gd name="T21" fmla="*/ 53 h 122"/>
                <a:gd name="T22" fmla="*/ 0 w 52"/>
                <a:gd name="T23" fmla="*/ 53 h 122"/>
                <a:gd name="T24" fmla="*/ 7 w 52"/>
                <a:gd name="T25" fmla="*/ 69 h 122"/>
                <a:gd name="T26" fmla="*/ 7 w 52"/>
                <a:gd name="T27" fmla="*/ 95 h 122"/>
                <a:gd name="T28" fmla="*/ 11 w 52"/>
                <a:gd name="T29" fmla="*/ 107 h 122"/>
                <a:gd name="T30" fmla="*/ 18 w 52"/>
                <a:gd name="T31" fmla="*/ 122 h 122"/>
                <a:gd name="T32" fmla="*/ 36 w 52"/>
                <a:gd name="T33" fmla="*/ 122 h 122"/>
                <a:gd name="T34" fmla="*/ 40 w 52"/>
                <a:gd name="T35" fmla="*/ 107 h 122"/>
                <a:gd name="T36" fmla="*/ 47 w 52"/>
                <a:gd name="T37" fmla="*/ 95 h 122"/>
                <a:gd name="T38" fmla="*/ 47 w 52"/>
                <a:gd name="T39" fmla="*/ 69 h 122"/>
                <a:gd name="T40" fmla="*/ 52 w 52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122">
                  <a:moveTo>
                    <a:pt x="52" y="53"/>
                  </a:moveTo>
                  <a:lnTo>
                    <a:pt x="47" y="53"/>
                  </a:lnTo>
                  <a:lnTo>
                    <a:pt x="47" y="27"/>
                  </a:lnTo>
                  <a:lnTo>
                    <a:pt x="40" y="15"/>
                  </a:lnTo>
                  <a:lnTo>
                    <a:pt x="36" y="1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8" y="15"/>
                  </a:lnTo>
                  <a:lnTo>
                    <a:pt x="11" y="15"/>
                  </a:lnTo>
                  <a:lnTo>
                    <a:pt x="7" y="27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7" y="69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6" y="122"/>
                  </a:lnTo>
                  <a:lnTo>
                    <a:pt x="40" y="107"/>
                  </a:lnTo>
                  <a:lnTo>
                    <a:pt x="47" y="95"/>
                  </a:lnTo>
                  <a:lnTo>
                    <a:pt x="47" y="69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10"/>
            <p:cNvSpPr>
              <a:spLocks/>
            </p:cNvSpPr>
            <p:nvPr/>
          </p:nvSpPr>
          <p:spPr bwMode="auto">
            <a:xfrm>
              <a:off x="5536" y="9985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0 w 45"/>
                <a:gd name="T3" fmla="*/ 38 h 118"/>
                <a:gd name="T4" fmla="*/ 40 w 45"/>
                <a:gd name="T5" fmla="*/ 27 h 118"/>
                <a:gd name="T6" fmla="*/ 34 w 45"/>
                <a:gd name="T7" fmla="*/ 12 h 118"/>
                <a:gd name="T8" fmla="*/ 29 w 45"/>
                <a:gd name="T9" fmla="*/ 12 h 118"/>
                <a:gd name="T10" fmla="*/ 29 w 45"/>
                <a:gd name="T11" fmla="*/ 0 h 118"/>
                <a:gd name="T12" fmla="*/ 18 w 45"/>
                <a:gd name="T13" fmla="*/ 0 h 118"/>
                <a:gd name="T14" fmla="*/ 11 w 45"/>
                <a:gd name="T15" fmla="*/ 12 h 118"/>
                <a:gd name="T16" fmla="*/ 5 w 45"/>
                <a:gd name="T17" fmla="*/ 12 h 118"/>
                <a:gd name="T18" fmla="*/ 0 w 45"/>
                <a:gd name="T19" fmla="*/ 27 h 118"/>
                <a:gd name="T20" fmla="*/ 0 w 45"/>
                <a:gd name="T21" fmla="*/ 91 h 118"/>
                <a:gd name="T22" fmla="*/ 5 w 45"/>
                <a:gd name="T23" fmla="*/ 107 h 118"/>
                <a:gd name="T24" fmla="*/ 11 w 45"/>
                <a:gd name="T25" fmla="*/ 118 h 118"/>
                <a:gd name="T26" fmla="*/ 29 w 45"/>
                <a:gd name="T27" fmla="*/ 118 h 118"/>
                <a:gd name="T28" fmla="*/ 34 w 45"/>
                <a:gd name="T29" fmla="*/ 107 h 118"/>
                <a:gd name="T30" fmla="*/ 40 w 45"/>
                <a:gd name="T31" fmla="*/ 91 h 118"/>
                <a:gd name="T32" fmla="*/ 40 w 45"/>
                <a:gd name="T33" fmla="*/ 80 h 118"/>
                <a:gd name="T34" fmla="*/ 45 w 45"/>
                <a:gd name="T35" fmla="*/ 80 h 118"/>
                <a:gd name="T36" fmla="*/ 45 w 45"/>
                <a:gd name="T37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0" y="38"/>
                  </a:lnTo>
                  <a:lnTo>
                    <a:pt x="40" y="27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5" y="107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34" y="107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11"/>
            <p:cNvSpPr>
              <a:spLocks/>
            </p:cNvSpPr>
            <p:nvPr/>
          </p:nvSpPr>
          <p:spPr bwMode="auto">
            <a:xfrm>
              <a:off x="6001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42 h 107"/>
                <a:gd name="T4" fmla="*/ 40 w 45"/>
                <a:gd name="T5" fmla="*/ 27 h 107"/>
                <a:gd name="T6" fmla="*/ 40 w 45"/>
                <a:gd name="T7" fmla="*/ 15 h 107"/>
                <a:gd name="T8" fmla="*/ 34 w 45"/>
                <a:gd name="T9" fmla="*/ 15 h 107"/>
                <a:gd name="T10" fmla="*/ 34 w 45"/>
                <a:gd name="T11" fmla="*/ 0 h 107"/>
                <a:gd name="T12" fmla="*/ 11 w 45"/>
                <a:gd name="T13" fmla="*/ 0 h 107"/>
                <a:gd name="T14" fmla="*/ 7 w 45"/>
                <a:gd name="T15" fmla="*/ 15 h 107"/>
                <a:gd name="T16" fmla="*/ 0 w 45"/>
                <a:gd name="T17" fmla="*/ 27 h 107"/>
                <a:gd name="T18" fmla="*/ 0 w 45"/>
                <a:gd name="T19" fmla="*/ 80 h 107"/>
                <a:gd name="T20" fmla="*/ 7 w 45"/>
                <a:gd name="T21" fmla="*/ 95 h 107"/>
                <a:gd name="T22" fmla="*/ 11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80 h 107"/>
                <a:gd name="T34" fmla="*/ 45 w 45"/>
                <a:gd name="T35" fmla="*/ 69 h 107"/>
                <a:gd name="T36" fmla="*/ 45 w 45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12"/>
            <p:cNvSpPr>
              <a:spLocks/>
            </p:cNvSpPr>
            <p:nvPr/>
          </p:nvSpPr>
          <p:spPr bwMode="auto">
            <a:xfrm>
              <a:off x="4752" y="8693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38 h 107"/>
                <a:gd name="T4" fmla="*/ 40 w 47"/>
                <a:gd name="T5" fmla="*/ 27 h 107"/>
                <a:gd name="T6" fmla="*/ 40 w 47"/>
                <a:gd name="T7" fmla="*/ 12 h 107"/>
                <a:gd name="T8" fmla="*/ 35 w 47"/>
                <a:gd name="T9" fmla="*/ 12 h 107"/>
                <a:gd name="T10" fmla="*/ 35 w 47"/>
                <a:gd name="T11" fmla="*/ 0 h 107"/>
                <a:gd name="T12" fmla="*/ 7 w 47"/>
                <a:gd name="T13" fmla="*/ 0 h 107"/>
                <a:gd name="T14" fmla="*/ 7 w 47"/>
                <a:gd name="T15" fmla="*/ 12 h 107"/>
                <a:gd name="T16" fmla="*/ 0 w 47"/>
                <a:gd name="T17" fmla="*/ 12 h 107"/>
                <a:gd name="T18" fmla="*/ 0 w 47"/>
                <a:gd name="T19" fmla="*/ 91 h 107"/>
                <a:gd name="T20" fmla="*/ 7 w 47"/>
                <a:gd name="T21" fmla="*/ 91 h 107"/>
                <a:gd name="T22" fmla="*/ 7 w 47"/>
                <a:gd name="T23" fmla="*/ 107 h 107"/>
                <a:gd name="T24" fmla="*/ 35 w 47"/>
                <a:gd name="T25" fmla="*/ 107 h 107"/>
                <a:gd name="T26" fmla="*/ 35 w 47"/>
                <a:gd name="T27" fmla="*/ 91 h 107"/>
                <a:gd name="T28" fmla="*/ 40 w 47"/>
                <a:gd name="T29" fmla="*/ 91 h 107"/>
                <a:gd name="T30" fmla="*/ 40 w 47"/>
                <a:gd name="T31" fmla="*/ 80 h 107"/>
                <a:gd name="T32" fmla="*/ 47 w 47"/>
                <a:gd name="T33" fmla="*/ 65 h 107"/>
                <a:gd name="T34" fmla="*/ 47 w 47"/>
                <a:gd name="T3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0"/>
                  </a:lnTo>
                  <a:lnTo>
                    <a:pt x="7" y="0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7" y="107"/>
                  </a:lnTo>
                  <a:lnTo>
                    <a:pt x="35" y="107"/>
                  </a:lnTo>
                  <a:lnTo>
                    <a:pt x="35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7" y="65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13"/>
            <p:cNvSpPr>
              <a:spLocks/>
            </p:cNvSpPr>
            <p:nvPr/>
          </p:nvSpPr>
          <p:spPr bwMode="auto">
            <a:xfrm>
              <a:off x="6081" y="9769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40 w 45"/>
                <a:gd name="T5" fmla="*/ 26 h 121"/>
                <a:gd name="T6" fmla="*/ 40 w 45"/>
                <a:gd name="T7" fmla="*/ 11 h 121"/>
                <a:gd name="T8" fmla="*/ 34 w 45"/>
                <a:gd name="T9" fmla="*/ 11 h 121"/>
                <a:gd name="T10" fmla="*/ 29 w 45"/>
                <a:gd name="T11" fmla="*/ 0 h 121"/>
                <a:gd name="T12" fmla="*/ 18 w 45"/>
                <a:gd name="T13" fmla="*/ 0 h 121"/>
                <a:gd name="T14" fmla="*/ 18 w 45"/>
                <a:gd name="T15" fmla="*/ 11 h 121"/>
                <a:gd name="T16" fmla="*/ 11 w 45"/>
                <a:gd name="T17" fmla="*/ 11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11 w 45"/>
                <a:gd name="T27" fmla="*/ 106 h 121"/>
                <a:gd name="T28" fmla="*/ 18 w 45"/>
                <a:gd name="T29" fmla="*/ 121 h 121"/>
                <a:gd name="T30" fmla="*/ 34 w 45"/>
                <a:gd name="T31" fmla="*/ 121 h 121"/>
                <a:gd name="T32" fmla="*/ 34 w 45"/>
                <a:gd name="T33" fmla="*/ 106 h 121"/>
                <a:gd name="T34" fmla="*/ 40 w 45"/>
                <a:gd name="T35" fmla="*/ 106 h 121"/>
                <a:gd name="T36" fmla="*/ 40 w 45"/>
                <a:gd name="T37" fmla="*/ 95 h 121"/>
                <a:gd name="T38" fmla="*/ 45 w 45"/>
                <a:gd name="T39" fmla="*/ 95 h 121"/>
                <a:gd name="T40" fmla="*/ 45 w 45"/>
                <a:gd name="T41" fmla="*/ 79 h 121"/>
                <a:gd name="T42" fmla="*/ 45 w 45"/>
                <a:gd name="T43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18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414"/>
            <p:cNvSpPr>
              <a:spLocks/>
            </p:cNvSpPr>
            <p:nvPr/>
          </p:nvSpPr>
          <p:spPr bwMode="auto">
            <a:xfrm>
              <a:off x="5411" y="9959"/>
              <a:ext cx="71" cy="71"/>
            </a:xfrm>
            <a:custGeom>
              <a:avLst/>
              <a:gdLst>
                <a:gd name="T0" fmla="*/ 47 w 47"/>
                <a:gd name="T1" fmla="*/ 53 h 117"/>
                <a:gd name="T2" fmla="*/ 47 w 47"/>
                <a:gd name="T3" fmla="*/ 26 h 117"/>
                <a:gd name="T4" fmla="*/ 40 w 47"/>
                <a:gd name="T5" fmla="*/ 26 h 117"/>
                <a:gd name="T6" fmla="*/ 40 w 47"/>
                <a:gd name="T7" fmla="*/ 11 h 117"/>
                <a:gd name="T8" fmla="*/ 34 w 47"/>
                <a:gd name="T9" fmla="*/ 11 h 117"/>
                <a:gd name="T10" fmla="*/ 34 w 47"/>
                <a:gd name="T11" fmla="*/ 0 h 117"/>
                <a:gd name="T12" fmla="*/ 18 w 47"/>
                <a:gd name="T13" fmla="*/ 0 h 117"/>
                <a:gd name="T14" fmla="*/ 11 w 47"/>
                <a:gd name="T15" fmla="*/ 11 h 117"/>
                <a:gd name="T16" fmla="*/ 6 w 47"/>
                <a:gd name="T17" fmla="*/ 26 h 117"/>
                <a:gd name="T18" fmla="*/ 0 w 47"/>
                <a:gd name="T19" fmla="*/ 38 h 117"/>
                <a:gd name="T20" fmla="*/ 0 w 47"/>
                <a:gd name="T21" fmla="*/ 79 h 117"/>
                <a:gd name="T22" fmla="*/ 6 w 47"/>
                <a:gd name="T23" fmla="*/ 91 h 117"/>
                <a:gd name="T24" fmla="*/ 11 w 47"/>
                <a:gd name="T25" fmla="*/ 106 h 117"/>
                <a:gd name="T26" fmla="*/ 18 w 47"/>
                <a:gd name="T27" fmla="*/ 106 h 117"/>
                <a:gd name="T28" fmla="*/ 18 w 47"/>
                <a:gd name="T29" fmla="*/ 117 h 117"/>
                <a:gd name="T30" fmla="*/ 29 w 47"/>
                <a:gd name="T31" fmla="*/ 117 h 117"/>
                <a:gd name="T32" fmla="*/ 34 w 47"/>
                <a:gd name="T33" fmla="*/ 106 h 117"/>
                <a:gd name="T34" fmla="*/ 40 w 47"/>
                <a:gd name="T35" fmla="*/ 106 h 117"/>
                <a:gd name="T36" fmla="*/ 40 w 47"/>
                <a:gd name="T37" fmla="*/ 91 h 117"/>
                <a:gd name="T38" fmla="*/ 47 w 47"/>
                <a:gd name="T39" fmla="*/ 91 h 117"/>
                <a:gd name="T40" fmla="*/ 47 w 47"/>
                <a:gd name="T41" fmla="*/ 64 h 117"/>
                <a:gd name="T42" fmla="*/ 47 w 47"/>
                <a:gd name="T43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117">
                  <a:moveTo>
                    <a:pt x="47" y="53"/>
                  </a:moveTo>
                  <a:lnTo>
                    <a:pt x="47" y="26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" y="91"/>
                  </a:lnTo>
                  <a:lnTo>
                    <a:pt x="11" y="106"/>
                  </a:lnTo>
                  <a:lnTo>
                    <a:pt x="18" y="106"/>
                  </a:lnTo>
                  <a:lnTo>
                    <a:pt x="18" y="117"/>
                  </a:lnTo>
                  <a:lnTo>
                    <a:pt x="29" y="117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7" y="91"/>
                  </a:lnTo>
                  <a:lnTo>
                    <a:pt x="47" y="64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415"/>
            <p:cNvSpPr>
              <a:spLocks/>
            </p:cNvSpPr>
            <p:nvPr/>
          </p:nvSpPr>
          <p:spPr bwMode="auto">
            <a:xfrm>
              <a:off x="7091" y="783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0 h 106"/>
                <a:gd name="T8" fmla="*/ 12 w 45"/>
                <a:gd name="T9" fmla="*/ 0 h 106"/>
                <a:gd name="T10" fmla="*/ 7 w 45"/>
                <a:gd name="T11" fmla="*/ 11 h 106"/>
                <a:gd name="T12" fmla="*/ 7 w 45"/>
                <a:gd name="T13" fmla="*/ 26 h 106"/>
                <a:gd name="T14" fmla="*/ 0 w 45"/>
                <a:gd name="T15" fmla="*/ 26 h 106"/>
                <a:gd name="T16" fmla="*/ 0 w 45"/>
                <a:gd name="T17" fmla="*/ 80 h 106"/>
                <a:gd name="T18" fmla="*/ 7 w 45"/>
                <a:gd name="T19" fmla="*/ 80 h 106"/>
                <a:gd name="T20" fmla="*/ 7 w 45"/>
                <a:gd name="T21" fmla="*/ 95 h 106"/>
                <a:gd name="T22" fmla="*/ 12 w 45"/>
                <a:gd name="T23" fmla="*/ 106 h 106"/>
                <a:gd name="T24" fmla="*/ 34 w 45"/>
                <a:gd name="T25" fmla="*/ 106 h 106"/>
                <a:gd name="T26" fmla="*/ 40 w 45"/>
                <a:gd name="T27" fmla="*/ 95 h 106"/>
                <a:gd name="T28" fmla="*/ 45 w 45"/>
                <a:gd name="T29" fmla="*/ 80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7" y="80"/>
                  </a:lnTo>
                  <a:lnTo>
                    <a:pt x="7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16"/>
            <p:cNvSpPr>
              <a:spLocks/>
            </p:cNvSpPr>
            <p:nvPr/>
          </p:nvSpPr>
          <p:spPr bwMode="auto">
            <a:xfrm>
              <a:off x="6501" y="8705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1 h 121"/>
                <a:gd name="T4" fmla="*/ 40 w 45"/>
                <a:gd name="T5" fmla="*/ 26 h 121"/>
                <a:gd name="T6" fmla="*/ 40 w 45"/>
                <a:gd name="T7" fmla="*/ 15 h 121"/>
                <a:gd name="T8" fmla="*/ 34 w 45"/>
                <a:gd name="T9" fmla="*/ 15 h 121"/>
                <a:gd name="T10" fmla="*/ 29 w 45"/>
                <a:gd name="T11" fmla="*/ 0 h 121"/>
                <a:gd name="T12" fmla="*/ 12 w 45"/>
                <a:gd name="T13" fmla="*/ 0 h 121"/>
                <a:gd name="T14" fmla="*/ 12 w 45"/>
                <a:gd name="T15" fmla="*/ 15 h 121"/>
                <a:gd name="T16" fmla="*/ 7 w 45"/>
                <a:gd name="T17" fmla="*/ 15 h 121"/>
                <a:gd name="T18" fmla="*/ 7 w 45"/>
                <a:gd name="T19" fmla="*/ 26 h 121"/>
                <a:gd name="T20" fmla="*/ 0 w 45"/>
                <a:gd name="T21" fmla="*/ 26 h 121"/>
                <a:gd name="T22" fmla="*/ 0 w 45"/>
                <a:gd name="T23" fmla="*/ 95 h 121"/>
                <a:gd name="T24" fmla="*/ 7 w 45"/>
                <a:gd name="T25" fmla="*/ 95 h 121"/>
                <a:gd name="T26" fmla="*/ 7 w 45"/>
                <a:gd name="T27" fmla="*/ 106 h 121"/>
                <a:gd name="T28" fmla="*/ 12 w 45"/>
                <a:gd name="T29" fmla="*/ 106 h 121"/>
                <a:gd name="T30" fmla="*/ 12 w 45"/>
                <a:gd name="T31" fmla="*/ 121 h 121"/>
                <a:gd name="T32" fmla="*/ 29 w 45"/>
                <a:gd name="T33" fmla="*/ 121 h 121"/>
                <a:gd name="T34" fmla="*/ 34 w 45"/>
                <a:gd name="T35" fmla="*/ 106 h 121"/>
                <a:gd name="T36" fmla="*/ 40 w 45"/>
                <a:gd name="T37" fmla="*/ 106 h 121"/>
                <a:gd name="T38" fmla="*/ 40 w 45"/>
                <a:gd name="T39" fmla="*/ 95 h 121"/>
                <a:gd name="T40" fmla="*/ 45 w 45"/>
                <a:gd name="T41" fmla="*/ 79 h 121"/>
                <a:gd name="T42" fmla="*/ 45 w 45"/>
                <a:gd name="T43" fmla="*/ 68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1"/>
                  </a:lnTo>
                  <a:lnTo>
                    <a:pt x="40" y="26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2" y="121"/>
                  </a:lnTo>
                  <a:lnTo>
                    <a:pt x="29" y="121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17"/>
            <p:cNvSpPr>
              <a:spLocks/>
            </p:cNvSpPr>
            <p:nvPr/>
          </p:nvSpPr>
          <p:spPr bwMode="auto">
            <a:xfrm>
              <a:off x="5775" y="8936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38 w 45"/>
                <a:gd name="T5" fmla="*/ 12 h 107"/>
                <a:gd name="T6" fmla="*/ 34 w 45"/>
                <a:gd name="T7" fmla="*/ 0 h 107"/>
                <a:gd name="T8" fmla="*/ 11 w 45"/>
                <a:gd name="T9" fmla="*/ 0 h 107"/>
                <a:gd name="T10" fmla="*/ 11 w 45"/>
                <a:gd name="T11" fmla="*/ 12 h 107"/>
                <a:gd name="T12" fmla="*/ 5 w 45"/>
                <a:gd name="T13" fmla="*/ 12 h 107"/>
                <a:gd name="T14" fmla="*/ 5 w 45"/>
                <a:gd name="T15" fmla="*/ 27 h 107"/>
                <a:gd name="T16" fmla="*/ 0 w 45"/>
                <a:gd name="T17" fmla="*/ 27 h 107"/>
                <a:gd name="T18" fmla="*/ 0 w 45"/>
                <a:gd name="T19" fmla="*/ 80 h 107"/>
                <a:gd name="T20" fmla="*/ 5 w 45"/>
                <a:gd name="T21" fmla="*/ 80 h 107"/>
                <a:gd name="T22" fmla="*/ 5 w 45"/>
                <a:gd name="T23" fmla="*/ 92 h 107"/>
                <a:gd name="T24" fmla="*/ 11 w 45"/>
                <a:gd name="T25" fmla="*/ 92 h 107"/>
                <a:gd name="T26" fmla="*/ 11 w 45"/>
                <a:gd name="T27" fmla="*/ 107 h 107"/>
                <a:gd name="T28" fmla="*/ 34 w 45"/>
                <a:gd name="T29" fmla="*/ 107 h 107"/>
                <a:gd name="T30" fmla="*/ 38 w 45"/>
                <a:gd name="T31" fmla="*/ 92 h 107"/>
                <a:gd name="T32" fmla="*/ 45 w 45"/>
                <a:gd name="T33" fmla="*/ 80 h 107"/>
                <a:gd name="T34" fmla="*/ 45 w 45"/>
                <a:gd name="T35" fmla="*/ 65 h 107"/>
                <a:gd name="T36" fmla="*/ 45 w 45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2"/>
                  </a:lnTo>
                  <a:lnTo>
                    <a:pt x="11" y="92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38" y="92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18"/>
            <p:cNvSpPr>
              <a:spLocks/>
            </p:cNvSpPr>
            <p:nvPr/>
          </p:nvSpPr>
          <p:spPr bwMode="auto">
            <a:xfrm>
              <a:off x="6591" y="9001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27 h 106"/>
                <a:gd name="T4" fmla="*/ 40 w 47"/>
                <a:gd name="T5" fmla="*/ 27 h 106"/>
                <a:gd name="T6" fmla="*/ 40 w 47"/>
                <a:gd name="T7" fmla="*/ 15 h 106"/>
                <a:gd name="T8" fmla="*/ 35 w 47"/>
                <a:gd name="T9" fmla="*/ 0 h 106"/>
                <a:gd name="T10" fmla="*/ 13 w 47"/>
                <a:gd name="T11" fmla="*/ 0 h 106"/>
                <a:gd name="T12" fmla="*/ 7 w 47"/>
                <a:gd name="T13" fmla="*/ 15 h 106"/>
                <a:gd name="T14" fmla="*/ 0 w 47"/>
                <a:gd name="T15" fmla="*/ 27 h 106"/>
                <a:gd name="T16" fmla="*/ 0 w 47"/>
                <a:gd name="T17" fmla="*/ 80 h 106"/>
                <a:gd name="T18" fmla="*/ 7 w 47"/>
                <a:gd name="T19" fmla="*/ 95 h 106"/>
                <a:gd name="T20" fmla="*/ 13 w 47"/>
                <a:gd name="T21" fmla="*/ 106 h 106"/>
                <a:gd name="T22" fmla="*/ 35 w 47"/>
                <a:gd name="T23" fmla="*/ 106 h 106"/>
                <a:gd name="T24" fmla="*/ 40 w 47"/>
                <a:gd name="T25" fmla="*/ 95 h 106"/>
                <a:gd name="T26" fmla="*/ 40 w 47"/>
                <a:gd name="T27" fmla="*/ 80 h 106"/>
                <a:gd name="T28" fmla="*/ 47 w 47"/>
                <a:gd name="T29" fmla="*/ 80 h 106"/>
                <a:gd name="T30" fmla="*/ 47 w 47"/>
                <a:gd name="T31" fmla="*/ 68 h 106"/>
                <a:gd name="T32" fmla="*/ 47 w 47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3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19"/>
            <p:cNvSpPr>
              <a:spLocks/>
            </p:cNvSpPr>
            <p:nvPr/>
          </p:nvSpPr>
          <p:spPr bwMode="auto">
            <a:xfrm>
              <a:off x="4542" y="8963"/>
              <a:ext cx="71" cy="71"/>
            </a:xfrm>
            <a:custGeom>
              <a:avLst/>
              <a:gdLst>
                <a:gd name="T0" fmla="*/ 45 w 45"/>
                <a:gd name="T1" fmla="*/ 53 h 118"/>
                <a:gd name="T2" fmla="*/ 45 w 45"/>
                <a:gd name="T3" fmla="*/ 38 h 118"/>
                <a:gd name="T4" fmla="*/ 40 w 45"/>
                <a:gd name="T5" fmla="*/ 27 h 118"/>
                <a:gd name="T6" fmla="*/ 34 w 45"/>
                <a:gd name="T7" fmla="*/ 11 h 118"/>
                <a:gd name="T8" fmla="*/ 29 w 45"/>
                <a:gd name="T9" fmla="*/ 11 h 118"/>
                <a:gd name="T10" fmla="*/ 29 w 45"/>
                <a:gd name="T11" fmla="*/ 0 h 118"/>
                <a:gd name="T12" fmla="*/ 18 w 45"/>
                <a:gd name="T13" fmla="*/ 0 h 118"/>
                <a:gd name="T14" fmla="*/ 11 w 45"/>
                <a:gd name="T15" fmla="*/ 11 h 118"/>
                <a:gd name="T16" fmla="*/ 6 w 45"/>
                <a:gd name="T17" fmla="*/ 11 h 118"/>
                <a:gd name="T18" fmla="*/ 6 w 45"/>
                <a:gd name="T19" fmla="*/ 27 h 118"/>
                <a:gd name="T20" fmla="*/ 0 w 45"/>
                <a:gd name="T21" fmla="*/ 27 h 118"/>
                <a:gd name="T22" fmla="*/ 0 w 45"/>
                <a:gd name="T23" fmla="*/ 91 h 118"/>
                <a:gd name="T24" fmla="*/ 6 w 45"/>
                <a:gd name="T25" fmla="*/ 106 h 118"/>
                <a:gd name="T26" fmla="*/ 11 w 45"/>
                <a:gd name="T27" fmla="*/ 106 h 118"/>
                <a:gd name="T28" fmla="*/ 11 w 45"/>
                <a:gd name="T29" fmla="*/ 118 h 118"/>
                <a:gd name="T30" fmla="*/ 29 w 45"/>
                <a:gd name="T31" fmla="*/ 118 h 118"/>
                <a:gd name="T32" fmla="*/ 34 w 45"/>
                <a:gd name="T33" fmla="*/ 106 h 118"/>
                <a:gd name="T34" fmla="*/ 40 w 45"/>
                <a:gd name="T35" fmla="*/ 106 h 118"/>
                <a:gd name="T36" fmla="*/ 40 w 45"/>
                <a:gd name="T37" fmla="*/ 91 h 118"/>
                <a:gd name="T38" fmla="*/ 45 w 45"/>
                <a:gd name="T39" fmla="*/ 80 h 118"/>
                <a:gd name="T40" fmla="*/ 45 w 45"/>
                <a:gd name="T41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18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34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1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34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20"/>
            <p:cNvSpPr>
              <a:spLocks/>
            </p:cNvSpPr>
            <p:nvPr/>
          </p:nvSpPr>
          <p:spPr bwMode="auto">
            <a:xfrm>
              <a:off x="5956" y="1009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41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7 w 45"/>
                <a:gd name="T13" fmla="*/ 0 h 106"/>
                <a:gd name="T14" fmla="*/ 7 w 45"/>
                <a:gd name="T15" fmla="*/ 11 h 106"/>
                <a:gd name="T16" fmla="*/ 0 w 45"/>
                <a:gd name="T17" fmla="*/ 11 h 106"/>
                <a:gd name="T18" fmla="*/ 0 w 45"/>
                <a:gd name="T19" fmla="*/ 95 h 106"/>
                <a:gd name="T20" fmla="*/ 7 w 45"/>
                <a:gd name="T21" fmla="*/ 95 h 106"/>
                <a:gd name="T22" fmla="*/ 7 w 45"/>
                <a:gd name="T23" fmla="*/ 106 h 106"/>
                <a:gd name="T24" fmla="*/ 34 w 45"/>
                <a:gd name="T25" fmla="*/ 106 h 106"/>
                <a:gd name="T26" fmla="*/ 34 w 45"/>
                <a:gd name="T27" fmla="*/ 95 h 106"/>
                <a:gd name="T28" fmla="*/ 40 w 45"/>
                <a:gd name="T29" fmla="*/ 95 h 106"/>
                <a:gd name="T30" fmla="*/ 40 w 45"/>
                <a:gd name="T31" fmla="*/ 79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41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21"/>
            <p:cNvSpPr>
              <a:spLocks/>
            </p:cNvSpPr>
            <p:nvPr/>
          </p:nvSpPr>
          <p:spPr bwMode="auto">
            <a:xfrm>
              <a:off x="4906" y="8408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15 h 110"/>
                <a:gd name="T4" fmla="*/ 40 w 45"/>
                <a:gd name="T5" fmla="*/ 0 h 110"/>
                <a:gd name="T6" fmla="*/ 11 w 45"/>
                <a:gd name="T7" fmla="*/ 0 h 110"/>
                <a:gd name="T8" fmla="*/ 6 w 45"/>
                <a:gd name="T9" fmla="*/ 15 h 110"/>
                <a:gd name="T10" fmla="*/ 6 w 45"/>
                <a:gd name="T11" fmla="*/ 27 h 110"/>
                <a:gd name="T12" fmla="*/ 0 w 45"/>
                <a:gd name="T13" fmla="*/ 42 h 110"/>
                <a:gd name="T14" fmla="*/ 0 w 45"/>
                <a:gd name="T15" fmla="*/ 69 h 110"/>
                <a:gd name="T16" fmla="*/ 6 w 45"/>
                <a:gd name="T17" fmla="*/ 69 h 110"/>
                <a:gd name="T18" fmla="*/ 6 w 45"/>
                <a:gd name="T19" fmla="*/ 95 h 110"/>
                <a:gd name="T20" fmla="*/ 11 w 45"/>
                <a:gd name="T21" fmla="*/ 95 h 110"/>
                <a:gd name="T22" fmla="*/ 11 w 45"/>
                <a:gd name="T23" fmla="*/ 110 h 110"/>
                <a:gd name="T24" fmla="*/ 40 w 45"/>
                <a:gd name="T25" fmla="*/ 110 h 110"/>
                <a:gd name="T26" fmla="*/ 40 w 45"/>
                <a:gd name="T27" fmla="*/ 95 h 110"/>
                <a:gd name="T28" fmla="*/ 45 w 45"/>
                <a:gd name="T29" fmla="*/ 95 h 110"/>
                <a:gd name="T30" fmla="*/ 45 w 45"/>
                <a:gd name="T31" fmla="*/ 69 h 110"/>
                <a:gd name="T32" fmla="*/ 45 w 45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6" y="6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22"/>
            <p:cNvSpPr>
              <a:spLocks/>
            </p:cNvSpPr>
            <p:nvPr/>
          </p:nvSpPr>
          <p:spPr bwMode="auto">
            <a:xfrm>
              <a:off x="5161" y="9582"/>
              <a:ext cx="71" cy="71"/>
            </a:xfrm>
            <a:custGeom>
              <a:avLst/>
              <a:gdLst>
                <a:gd name="T0" fmla="*/ 46 w 46"/>
                <a:gd name="T1" fmla="*/ 54 h 118"/>
                <a:gd name="T2" fmla="*/ 46 w 46"/>
                <a:gd name="T3" fmla="*/ 38 h 118"/>
                <a:gd name="T4" fmla="*/ 40 w 46"/>
                <a:gd name="T5" fmla="*/ 27 h 118"/>
                <a:gd name="T6" fmla="*/ 35 w 46"/>
                <a:gd name="T7" fmla="*/ 12 h 118"/>
                <a:gd name="T8" fmla="*/ 29 w 46"/>
                <a:gd name="T9" fmla="*/ 0 h 118"/>
                <a:gd name="T10" fmla="*/ 11 w 46"/>
                <a:gd name="T11" fmla="*/ 0 h 118"/>
                <a:gd name="T12" fmla="*/ 11 w 46"/>
                <a:gd name="T13" fmla="*/ 12 h 118"/>
                <a:gd name="T14" fmla="*/ 6 w 46"/>
                <a:gd name="T15" fmla="*/ 12 h 118"/>
                <a:gd name="T16" fmla="*/ 6 w 46"/>
                <a:gd name="T17" fmla="*/ 27 h 118"/>
                <a:gd name="T18" fmla="*/ 0 w 46"/>
                <a:gd name="T19" fmla="*/ 27 h 118"/>
                <a:gd name="T20" fmla="*/ 0 w 46"/>
                <a:gd name="T21" fmla="*/ 92 h 118"/>
                <a:gd name="T22" fmla="*/ 6 w 46"/>
                <a:gd name="T23" fmla="*/ 92 h 118"/>
                <a:gd name="T24" fmla="*/ 6 w 46"/>
                <a:gd name="T25" fmla="*/ 107 h 118"/>
                <a:gd name="T26" fmla="*/ 11 w 46"/>
                <a:gd name="T27" fmla="*/ 107 h 118"/>
                <a:gd name="T28" fmla="*/ 18 w 46"/>
                <a:gd name="T29" fmla="*/ 118 h 118"/>
                <a:gd name="T30" fmla="*/ 29 w 46"/>
                <a:gd name="T31" fmla="*/ 118 h 118"/>
                <a:gd name="T32" fmla="*/ 29 w 46"/>
                <a:gd name="T33" fmla="*/ 107 h 118"/>
                <a:gd name="T34" fmla="*/ 35 w 46"/>
                <a:gd name="T35" fmla="*/ 107 h 118"/>
                <a:gd name="T36" fmla="*/ 40 w 46"/>
                <a:gd name="T37" fmla="*/ 92 h 118"/>
                <a:gd name="T38" fmla="*/ 46 w 46"/>
                <a:gd name="T39" fmla="*/ 80 h 118"/>
                <a:gd name="T40" fmla="*/ 46 w 46"/>
                <a:gd name="T41" fmla="*/ 65 h 118"/>
                <a:gd name="T42" fmla="*/ 46 w 46"/>
                <a:gd name="T43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18">
                  <a:moveTo>
                    <a:pt x="46" y="54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35" y="12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2"/>
                  </a:lnTo>
                  <a:lnTo>
                    <a:pt x="6" y="92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8" y="118"/>
                  </a:lnTo>
                  <a:lnTo>
                    <a:pt x="29" y="118"/>
                  </a:lnTo>
                  <a:lnTo>
                    <a:pt x="29" y="107"/>
                  </a:lnTo>
                  <a:lnTo>
                    <a:pt x="35" y="107"/>
                  </a:lnTo>
                  <a:lnTo>
                    <a:pt x="40" y="92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423"/>
            <p:cNvSpPr>
              <a:spLocks/>
            </p:cNvSpPr>
            <p:nvPr/>
          </p:nvSpPr>
          <p:spPr bwMode="auto">
            <a:xfrm>
              <a:off x="5366" y="967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9 w 45"/>
                <a:gd name="T5" fmla="*/ 26 h 106"/>
                <a:gd name="T6" fmla="*/ 39 w 45"/>
                <a:gd name="T7" fmla="*/ 15 h 106"/>
                <a:gd name="T8" fmla="*/ 34 w 45"/>
                <a:gd name="T9" fmla="*/ 0 h 106"/>
                <a:gd name="T10" fmla="*/ 11 w 45"/>
                <a:gd name="T11" fmla="*/ 0 h 106"/>
                <a:gd name="T12" fmla="*/ 5 w 45"/>
                <a:gd name="T13" fmla="*/ 15 h 106"/>
                <a:gd name="T14" fmla="*/ 0 w 45"/>
                <a:gd name="T15" fmla="*/ 26 h 106"/>
                <a:gd name="T16" fmla="*/ 0 w 45"/>
                <a:gd name="T17" fmla="*/ 79 h 106"/>
                <a:gd name="T18" fmla="*/ 5 w 45"/>
                <a:gd name="T19" fmla="*/ 95 h 106"/>
                <a:gd name="T20" fmla="*/ 11 w 45"/>
                <a:gd name="T21" fmla="*/ 106 h 106"/>
                <a:gd name="T22" fmla="*/ 34 w 45"/>
                <a:gd name="T23" fmla="*/ 106 h 106"/>
                <a:gd name="T24" fmla="*/ 39 w 45"/>
                <a:gd name="T25" fmla="*/ 95 h 106"/>
                <a:gd name="T26" fmla="*/ 39 w 45"/>
                <a:gd name="T27" fmla="*/ 79 h 106"/>
                <a:gd name="T28" fmla="*/ 45 w 45"/>
                <a:gd name="T29" fmla="*/ 79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39" y="79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24"/>
            <p:cNvSpPr>
              <a:spLocks/>
            </p:cNvSpPr>
            <p:nvPr/>
          </p:nvSpPr>
          <p:spPr bwMode="auto">
            <a:xfrm>
              <a:off x="5889" y="10335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8 w 45"/>
                <a:gd name="T5" fmla="*/ 26 h 106"/>
                <a:gd name="T6" fmla="*/ 38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11 w 45"/>
                <a:gd name="T13" fmla="*/ 0 h 106"/>
                <a:gd name="T14" fmla="*/ 5 w 45"/>
                <a:gd name="T15" fmla="*/ 11 h 106"/>
                <a:gd name="T16" fmla="*/ 0 w 45"/>
                <a:gd name="T17" fmla="*/ 26 h 106"/>
                <a:gd name="T18" fmla="*/ 0 w 45"/>
                <a:gd name="T19" fmla="*/ 79 h 106"/>
                <a:gd name="T20" fmla="*/ 5 w 45"/>
                <a:gd name="T21" fmla="*/ 91 h 106"/>
                <a:gd name="T22" fmla="*/ 11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38 w 45"/>
                <a:gd name="T29" fmla="*/ 91 h 106"/>
                <a:gd name="T30" fmla="*/ 38 w 45"/>
                <a:gd name="T31" fmla="*/ 79 h 106"/>
                <a:gd name="T32" fmla="*/ 45 w 45"/>
                <a:gd name="T33" fmla="*/ 64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38" y="91"/>
                  </a:lnTo>
                  <a:lnTo>
                    <a:pt x="38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25"/>
            <p:cNvSpPr>
              <a:spLocks/>
            </p:cNvSpPr>
            <p:nvPr/>
          </p:nvSpPr>
          <p:spPr bwMode="auto">
            <a:xfrm>
              <a:off x="5400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27 h 107"/>
                <a:gd name="T4" fmla="*/ 40 w 45"/>
                <a:gd name="T5" fmla="*/ 15 h 107"/>
                <a:gd name="T6" fmla="*/ 34 w 45"/>
                <a:gd name="T7" fmla="*/ 0 h 107"/>
                <a:gd name="T8" fmla="*/ 11 w 45"/>
                <a:gd name="T9" fmla="*/ 0 h 107"/>
                <a:gd name="T10" fmla="*/ 5 w 45"/>
                <a:gd name="T11" fmla="*/ 15 h 107"/>
                <a:gd name="T12" fmla="*/ 5 w 45"/>
                <a:gd name="T13" fmla="*/ 27 h 107"/>
                <a:gd name="T14" fmla="*/ 0 w 45"/>
                <a:gd name="T15" fmla="*/ 42 h 107"/>
                <a:gd name="T16" fmla="*/ 0 w 45"/>
                <a:gd name="T17" fmla="*/ 80 h 107"/>
                <a:gd name="T18" fmla="*/ 5 w 45"/>
                <a:gd name="T19" fmla="*/ 80 h 107"/>
                <a:gd name="T20" fmla="*/ 5 w 45"/>
                <a:gd name="T21" fmla="*/ 95 h 107"/>
                <a:gd name="T22" fmla="*/ 11 w 45"/>
                <a:gd name="T23" fmla="*/ 107 h 107"/>
                <a:gd name="T24" fmla="*/ 34 w 45"/>
                <a:gd name="T25" fmla="*/ 107 h 107"/>
                <a:gd name="T26" fmla="*/ 40 w 45"/>
                <a:gd name="T27" fmla="*/ 95 h 107"/>
                <a:gd name="T28" fmla="*/ 45 w 45"/>
                <a:gd name="T29" fmla="*/ 80 h 107"/>
                <a:gd name="T30" fmla="*/ 45 w 45"/>
                <a:gd name="T31" fmla="*/ 69 h 107"/>
                <a:gd name="T32" fmla="*/ 45 w 45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26"/>
            <p:cNvSpPr>
              <a:spLocks/>
            </p:cNvSpPr>
            <p:nvPr/>
          </p:nvSpPr>
          <p:spPr bwMode="auto">
            <a:xfrm>
              <a:off x="5485" y="9081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6 h 110"/>
                <a:gd name="T4" fmla="*/ 40 w 45"/>
                <a:gd name="T5" fmla="*/ 15 h 110"/>
                <a:gd name="T6" fmla="*/ 40 w 45"/>
                <a:gd name="T7" fmla="*/ 0 h 110"/>
                <a:gd name="T8" fmla="*/ 11 w 45"/>
                <a:gd name="T9" fmla="*/ 0 h 110"/>
                <a:gd name="T10" fmla="*/ 6 w 45"/>
                <a:gd name="T11" fmla="*/ 15 h 110"/>
                <a:gd name="T12" fmla="*/ 6 w 45"/>
                <a:gd name="T13" fmla="*/ 26 h 110"/>
                <a:gd name="T14" fmla="*/ 0 w 45"/>
                <a:gd name="T15" fmla="*/ 26 h 110"/>
                <a:gd name="T16" fmla="*/ 0 w 45"/>
                <a:gd name="T17" fmla="*/ 68 h 110"/>
                <a:gd name="T18" fmla="*/ 6 w 45"/>
                <a:gd name="T19" fmla="*/ 83 h 110"/>
                <a:gd name="T20" fmla="*/ 6 w 45"/>
                <a:gd name="T21" fmla="*/ 95 h 110"/>
                <a:gd name="T22" fmla="*/ 11 w 45"/>
                <a:gd name="T23" fmla="*/ 95 h 110"/>
                <a:gd name="T24" fmla="*/ 17 w 45"/>
                <a:gd name="T25" fmla="*/ 110 h 110"/>
                <a:gd name="T26" fmla="*/ 33 w 45"/>
                <a:gd name="T27" fmla="*/ 110 h 110"/>
                <a:gd name="T28" fmla="*/ 33 w 45"/>
                <a:gd name="T29" fmla="*/ 95 h 110"/>
                <a:gd name="T30" fmla="*/ 40 w 45"/>
                <a:gd name="T31" fmla="*/ 95 h 110"/>
                <a:gd name="T32" fmla="*/ 45 w 45"/>
                <a:gd name="T33" fmla="*/ 83 h 110"/>
                <a:gd name="T34" fmla="*/ 45 w 45"/>
                <a:gd name="T35" fmla="*/ 68 h 110"/>
                <a:gd name="T36" fmla="*/ 45 w 45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6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6" y="83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7" y="110"/>
                  </a:lnTo>
                  <a:lnTo>
                    <a:pt x="33" y="110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5" y="83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27"/>
            <p:cNvSpPr>
              <a:spLocks/>
            </p:cNvSpPr>
            <p:nvPr/>
          </p:nvSpPr>
          <p:spPr bwMode="auto">
            <a:xfrm>
              <a:off x="5621" y="9620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0 w 45"/>
                <a:gd name="T3" fmla="*/ 42 h 122"/>
                <a:gd name="T4" fmla="*/ 40 w 45"/>
                <a:gd name="T5" fmla="*/ 27 h 122"/>
                <a:gd name="T6" fmla="*/ 34 w 45"/>
                <a:gd name="T7" fmla="*/ 16 h 122"/>
                <a:gd name="T8" fmla="*/ 29 w 45"/>
                <a:gd name="T9" fmla="*/ 16 h 122"/>
                <a:gd name="T10" fmla="*/ 29 w 45"/>
                <a:gd name="T11" fmla="*/ 0 h 122"/>
                <a:gd name="T12" fmla="*/ 18 w 45"/>
                <a:gd name="T13" fmla="*/ 0 h 122"/>
                <a:gd name="T14" fmla="*/ 11 w 45"/>
                <a:gd name="T15" fmla="*/ 16 h 122"/>
                <a:gd name="T16" fmla="*/ 7 w 45"/>
                <a:gd name="T17" fmla="*/ 16 h 122"/>
                <a:gd name="T18" fmla="*/ 0 w 45"/>
                <a:gd name="T19" fmla="*/ 27 h 122"/>
                <a:gd name="T20" fmla="*/ 0 w 45"/>
                <a:gd name="T21" fmla="*/ 107 h 122"/>
                <a:gd name="T22" fmla="*/ 7 w 45"/>
                <a:gd name="T23" fmla="*/ 107 h 122"/>
                <a:gd name="T24" fmla="*/ 11 w 45"/>
                <a:gd name="T25" fmla="*/ 122 h 122"/>
                <a:gd name="T26" fmla="*/ 29 w 45"/>
                <a:gd name="T27" fmla="*/ 122 h 122"/>
                <a:gd name="T28" fmla="*/ 34 w 45"/>
                <a:gd name="T29" fmla="*/ 107 h 122"/>
                <a:gd name="T30" fmla="*/ 40 w 45"/>
                <a:gd name="T31" fmla="*/ 107 h 122"/>
                <a:gd name="T32" fmla="*/ 40 w 45"/>
                <a:gd name="T33" fmla="*/ 80 h 122"/>
                <a:gd name="T34" fmla="*/ 45 w 45"/>
                <a:gd name="T35" fmla="*/ 80 h 122"/>
                <a:gd name="T36" fmla="*/ 45 w 45"/>
                <a:gd name="T3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0" y="42"/>
                  </a:lnTo>
                  <a:lnTo>
                    <a:pt x="40" y="27"/>
                  </a:lnTo>
                  <a:lnTo>
                    <a:pt x="34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7" y="107"/>
                  </a:lnTo>
                  <a:lnTo>
                    <a:pt x="11" y="122"/>
                  </a:lnTo>
                  <a:lnTo>
                    <a:pt x="29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28"/>
            <p:cNvSpPr>
              <a:spLocks/>
            </p:cNvSpPr>
            <p:nvPr/>
          </p:nvSpPr>
          <p:spPr bwMode="auto">
            <a:xfrm>
              <a:off x="6052" y="9324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42 h 106"/>
                <a:gd name="T4" fmla="*/ 40 w 47"/>
                <a:gd name="T5" fmla="*/ 42 h 106"/>
                <a:gd name="T6" fmla="*/ 40 w 47"/>
                <a:gd name="T7" fmla="*/ 15 h 106"/>
                <a:gd name="T8" fmla="*/ 34 w 47"/>
                <a:gd name="T9" fmla="*/ 15 h 106"/>
                <a:gd name="T10" fmla="*/ 34 w 47"/>
                <a:gd name="T11" fmla="*/ 0 h 106"/>
                <a:gd name="T12" fmla="*/ 12 w 47"/>
                <a:gd name="T13" fmla="*/ 0 h 106"/>
                <a:gd name="T14" fmla="*/ 7 w 47"/>
                <a:gd name="T15" fmla="*/ 15 h 106"/>
                <a:gd name="T16" fmla="*/ 0 w 47"/>
                <a:gd name="T17" fmla="*/ 27 h 106"/>
                <a:gd name="T18" fmla="*/ 0 w 47"/>
                <a:gd name="T19" fmla="*/ 80 h 106"/>
                <a:gd name="T20" fmla="*/ 7 w 47"/>
                <a:gd name="T21" fmla="*/ 95 h 106"/>
                <a:gd name="T22" fmla="*/ 12 w 47"/>
                <a:gd name="T23" fmla="*/ 106 h 106"/>
                <a:gd name="T24" fmla="*/ 34 w 47"/>
                <a:gd name="T25" fmla="*/ 106 h 106"/>
                <a:gd name="T26" fmla="*/ 34 w 47"/>
                <a:gd name="T27" fmla="*/ 95 h 106"/>
                <a:gd name="T28" fmla="*/ 40 w 47"/>
                <a:gd name="T29" fmla="*/ 95 h 106"/>
                <a:gd name="T30" fmla="*/ 40 w 47"/>
                <a:gd name="T31" fmla="*/ 80 h 106"/>
                <a:gd name="T32" fmla="*/ 47 w 47"/>
                <a:gd name="T33" fmla="*/ 68 h 106"/>
                <a:gd name="T34" fmla="*/ 47 w 47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42"/>
                  </a:lnTo>
                  <a:lnTo>
                    <a:pt x="40" y="42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2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29"/>
            <p:cNvSpPr>
              <a:spLocks/>
            </p:cNvSpPr>
            <p:nvPr/>
          </p:nvSpPr>
          <p:spPr bwMode="auto">
            <a:xfrm>
              <a:off x="6933" y="8074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5 w 51"/>
                <a:gd name="T3" fmla="*/ 38 h 106"/>
                <a:gd name="T4" fmla="*/ 45 w 51"/>
                <a:gd name="T5" fmla="*/ 11 h 106"/>
                <a:gd name="T6" fmla="*/ 40 w 51"/>
                <a:gd name="T7" fmla="*/ 11 h 106"/>
                <a:gd name="T8" fmla="*/ 40 w 51"/>
                <a:gd name="T9" fmla="*/ 0 h 106"/>
                <a:gd name="T10" fmla="*/ 11 w 51"/>
                <a:gd name="T11" fmla="*/ 0 h 106"/>
                <a:gd name="T12" fmla="*/ 11 w 51"/>
                <a:gd name="T13" fmla="*/ 11 h 106"/>
                <a:gd name="T14" fmla="*/ 6 w 51"/>
                <a:gd name="T15" fmla="*/ 11 h 106"/>
                <a:gd name="T16" fmla="*/ 6 w 51"/>
                <a:gd name="T17" fmla="*/ 38 h 106"/>
                <a:gd name="T18" fmla="*/ 0 w 51"/>
                <a:gd name="T19" fmla="*/ 53 h 106"/>
                <a:gd name="T20" fmla="*/ 6 w 51"/>
                <a:gd name="T21" fmla="*/ 64 h 106"/>
                <a:gd name="T22" fmla="*/ 6 w 51"/>
                <a:gd name="T23" fmla="*/ 91 h 106"/>
                <a:gd name="T24" fmla="*/ 11 w 51"/>
                <a:gd name="T25" fmla="*/ 91 h 106"/>
                <a:gd name="T26" fmla="*/ 11 w 51"/>
                <a:gd name="T27" fmla="*/ 106 h 106"/>
                <a:gd name="T28" fmla="*/ 40 w 51"/>
                <a:gd name="T29" fmla="*/ 106 h 106"/>
                <a:gd name="T30" fmla="*/ 40 w 51"/>
                <a:gd name="T31" fmla="*/ 91 h 106"/>
                <a:gd name="T32" fmla="*/ 45 w 51"/>
                <a:gd name="T33" fmla="*/ 91 h 106"/>
                <a:gd name="T34" fmla="*/ 45 w 51"/>
                <a:gd name="T35" fmla="*/ 64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5" y="38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38"/>
                  </a:lnTo>
                  <a:lnTo>
                    <a:pt x="0" y="53"/>
                  </a:lnTo>
                  <a:lnTo>
                    <a:pt x="6" y="64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64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30"/>
            <p:cNvSpPr>
              <a:spLocks/>
            </p:cNvSpPr>
            <p:nvPr/>
          </p:nvSpPr>
          <p:spPr bwMode="auto">
            <a:xfrm>
              <a:off x="5889" y="9446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8 w 45"/>
                <a:gd name="T5" fmla="*/ 26 h 121"/>
                <a:gd name="T6" fmla="*/ 38 w 45"/>
                <a:gd name="T7" fmla="*/ 11 h 121"/>
                <a:gd name="T8" fmla="*/ 34 w 45"/>
                <a:gd name="T9" fmla="*/ 11 h 121"/>
                <a:gd name="T10" fmla="*/ 27 w 45"/>
                <a:gd name="T11" fmla="*/ 0 h 121"/>
                <a:gd name="T12" fmla="*/ 16 w 45"/>
                <a:gd name="T13" fmla="*/ 0 h 121"/>
                <a:gd name="T14" fmla="*/ 16 w 45"/>
                <a:gd name="T15" fmla="*/ 11 h 121"/>
                <a:gd name="T16" fmla="*/ 5 w 45"/>
                <a:gd name="T17" fmla="*/ 11 h 121"/>
                <a:gd name="T18" fmla="*/ 5 w 45"/>
                <a:gd name="T19" fmla="*/ 26 h 121"/>
                <a:gd name="T20" fmla="*/ 0 w 45"/>
                <a:gd name="T21" fmla="*/ 41 h 121"/>
                <a:gd name="T22" fmla="*/ 0 w 45"/>
                <a:gd name="T23" fmla="*/ 79 h 121"/>
                <a:gd name="T24" fmla="*/ 5 w 45"/>
                <a:gd name="T25" fmla="*/ 95 h 121"/>
                <a:gd name="T26" fmla="*/ 5 w 45"/>
                <a:gd name="T27" fmla="*/ 106 h 121"/>
                <a:gd name="T28" fmla="*/ 11 w 45"/>
                <a:gd name="T29" fmla="*/ 106 h 121"/>
                <a:gd name="T30" fmla="*/ 16 w 45"/>
                <a:gd name="T31" fmla="*/ 121 h 121"/>
                <a:gd name="T32" fmla="*/ 34 w 45"/>
                <a:gd name="T33" fmla="*/ 121 h 121"/>
                <a:gd name="T34" fmla="*/ 34 w 45"/>
                <a:gd name="T35" fmla="*/ 106 h 121"/>
                <a:gd name="T36" fmla="*/ 38 w 45"/>
                <a:gd name="T37" fmla="*/ 106 h 121"/>
                <a:gd name="T38" fmla="*/ 38 w 45"/>
                <a:gd name="T39" fmla="*/ 95 h 121"/>
                <a:gd name="T40" fmla="*/ 45 w 45"/>
                <a:gd name="T41" fmla="*/ 95 h 121"/>
                <a:gd name="T42" fmla="*/ 45 w 45"/>
                <a:gd name="T43" fmla="*/ 79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79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7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31"/>
            <p:cNvSpPr>
              <a:spLocks/>
            </p:cNvSpPr>
            <p:nvPr/>
          </p:nvSpPr>
          <p:spPr bwMode="auto">
            <a:xfrm>
              <a:off x="4832" y="9054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7 h 110"/>
                <a:gd name="T4" fmla="*/ 40 w 45"/>
                <a:gd name="T5" fmla="*/ 15 h 110"/>
                <a:gd name="T6" fmla="*/ 34 w 45"/>
                <a:gd name="T7" fmla="*/ 0 h 110"/>
                <a:gd name="T8" fmla="*/ 11 w 45"/>
                <a:gd name="T9" fmla="*/ 0 h 110"/>
                <a:gd name="T10" fmla="*/ 5 w 45"/>
                <a:gd name="T11" fmla="*/ 15 h 110"/>
                <a:gd name="T12" fmla="*/ 5 w 45"/>
                <a:gd name="T13" fmla="*/ 27 h 110"/>
                <a:gd name="T14" fmla="*/ 0 w 45"/>
                <a:gd name="T15" fmla="*/ 42 h 110"/>
                <a:gd name="T16" fmla="*/ 0 w 45"/>
                <a:gd name="T17" fmla="*/ 80 h 110"/>
                <a:gd name="T18" fmla="*/ 5 w 45"/>
                <a:gd name="T19" fmla="*/ 80 h 110"/>
                <a:gd name="T20" fmla="*/ 5 w 45"/>
                <a:gd name="T21" fmla="*/ 95 h 110"/>
                <a:gd name="T22" fmla="*/ 11 w 45"/>
                <a:gd name="T23" fmla="*/ 110 h 110"/>
                <a:gd name="T24" fmla="*/ 34 w 45"/>
                <a:gd name="T25" fmla="*/ 110 h 110"/>
                <a:gd name="T26" fmla="*/ 40 w 45"/>
                <a:gd name="T27" fmla="*/ 95 h 110"/>
                <a:gd name="T28" fmla="*/ 45 w 45"/>
                <a:gd name="T29" fmla="*/ 80 h 110"/>
                <a:gd name="T30" fmla="*/ 45 w 45"/>
                <a:gd name="T31" fmla="*/ 69 h 110"/>
                <a:gd name="T32" fmla="*/ 45 w 45"/>
                <a:gd name="T33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7"/>
                  </a:lnTo>
                  <a:lnTo>
                    <a:pt x="40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34" y="110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32"/>
            <p:cNvSpPr>
              <a:spLocks/>
            </p:cNvSpPr>
            <p:nvPr/>
          </p:nvSpPr>
          <p:spPr bwMode="auto">
            <a:xfrm>
              <a:off x="5121" y="9959"/>
              <a:ext cx="71" cy="71"/>
            </a:xfrm>
            <a:custGeom>
              <a:avLst/>
              <a:gdLst>
                <a:gd name="T0" fmla="*/ 46 w 46"/>
                <a:gd name="T1" fmla="*/ 53 h 117"/>
                <a:gd name="T2" fmla="*/ 40 w 46"/>
                <a:gd name="T3" fmla="*/ 38 h 117"/>
                <a:gd name="T4" fmla="*/ 40 w 46"/>
                <a:gd name="T5" fmla="*/ 26 h 117"/>
                <a:gd name="T6" fmla="*/ 35 w 46"/>
                <a:gd name="T7" fmla="*/ 11 h 117"/>
                <a:gd name="T8" fmla="*/ 29 w 46"/>
                <a:gd name="T9" fmla="*/ 11 h 117"/>
                <a:gd name="T10" fmla="*/ 29 w 46"/>
                <a:gd name="T11" fmla="*/ 0 h 117"/>
                <a:gd name="T12" fmla="*/ 17 w 46"/>
                <a:gd name="T13" fmla="*/ 0 h 117"/>
                <a:gd name="T14" fmla="*/ 11 w 46"/>
                <a:gd name="T15" fmla="*/ 11 h 117"/>
                <a:gd name="T16" fmla="*/ 6 w 46"/>
                <a:gd name="T17" fmla="*/ 11 h 117"/>
                <a:gd name="T18" fmla="*/ 0 w 46"/>
                <a:gd name="T19" fmla="*/ 26 h 117"/>
                <a:gd name="T20" fmla="*/ 0 w 46"/>
                <a:gd name="T21" fmla="*/ 91 h 117"/>
                <a:gd name="T22" fmla="*/ 6 w 46"/>
                <a:gd name="T23" fmla="*/ 106 h 117"/>
                <a:gd name="T24" fmla="*/ 11 w 46"/>
                <a:gd name="T25" fmla="*/ 117 h 117"/>
                <a:gd name="T26" fmla="*/ 29 w 46"/>
                <a:gd name="T27" fmla="*/ 117 h 117"/>
                <a:gd name="T28" fmla="*/ 35 w 46"/>
                <a:gd name="T29" fmla="*/ 106 h 117"/>
                <a:gd name="T30" fmla="*/ 40 w 46"/>
                <a:gd name="T31" fmla="*/ 91 h 117"/>
                <a:gd name="T32" fmla="*/ 40 w 46"/>
                <a:gd name="T33" fmla="*/ 79 h 117"/>
                <a:gd name="T34" fmla="*/ 46 w 46"/>
                <a:gd name="T35" fmla="*/ 79 h 117"/>
                <a:gd name="T36" fmla="*/ 46 w 46"/>
                <a:gd name="T37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17">
                  <a:moveTo>
                    <a:pt x="46" y="53"/>
                  </a:moveTo>
                  <a:lnTo>
                    <a:pt x="40" y="38"/>
                  </a:lnTo>
                  <a:lnTo>
                    <a:pt x="40" y="26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6" y="106"/>
                  </a:lnTo>
                  <a:lnTo>
                    <a:pt x="11" y="117"/>
                  </a:lnTo>
                  <a:lnTo>
                    <a:pt x="29" y="117"/>
                  </a:lnTo>
                  <a:lnTo>
                    <a:pt x="35" y="106"/>
                  </a:lnTo>
                  <a:lnTo>
                    <a:pt x="40" y="91"/>
                  </a:lnTo>
                  <a:lnTo>
                    <a:pt x="40" y="79"/>
                  </a:lnTo>
                  <a:lnTo>
                    <a:pt x="46" y="79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33"/>
            <p:cNvSpPr>
              <a:spLocks/>
            </p:cNvSpPr>
            <p:nvPr/>
          </p:nvSpPr>
          <p:spPr bwMode="auto">
            <a:xfrm>
              <a:off x="5780" y="8800"/>
              <a:ext cx="71" cy="71"/>
            </a:xfrm>
            <a:custGeom>
              <a:avLst/>
              <a:gdLst>
                <a:gd name="T0" fmla="*/ 46 w 46"/>
                <a:gd name="T1" fmla="*/ 53 h 121"/>
                <a:gd name="T2" fmla="*/ 46 w 46"/>
                <a:gd name="T3" fmla="*/ 41 h 121"/>
                <a:gd name="T4" fmla="*/ 40 w 46"/>
                <a:gd name="T5" fmla="*/ 41 h 121"/>
                <a:gd name="T6" fmla="*/ 40 w 46"/>
                <a:gd name="T7" fmla="*/ 11 h 121"/>
                <a:gd name="T8" fmla="*/ 33 w 46"/>
                <a:gd name="T9" fmla="*/ 11 h 121"/>
                <a:gd name="T10" fmla="*/ 29 w 46"/>
                <a:gd name="T11" fmla="*/ 0 h 121"/>
                <a:gd name="T12" fmla="*/ 11 w 46"/>
                <a:gd name="T13" fmla="*/ 0 h 121"/>
                <a:gd name="T14" fmla="*/ 6 w 46"/>
                <a:gd name="T15" fmla="*/ 11 h 121"/>
                <a:gd name="T16" fmla="*/ 0 w 46"/>
                <a:gd name="T17" fmla="*/ 11 h 121"/>
                <a:gd name="T18" fmla="*/ 0 w 46"/>
                <a:gd name="T19" fmla="*/ 95 h 121"/>
                <a:gd name="T20" fmla="*/ 6 w 46"/>
                <a:gd name="T21" fmla="*/ 106 h 121"/>
                <a:gd name="T22" fmla="*/ 11 w 46"/>
                <a:gd name="T23" fmla="*/ 106 h 121"/>
                <a:gd name="T24" fmla="*/ 17 w 46"/>
                <a:gd name="T25" fmla="*/ 121 h 121"/>
                <a:gd name="T26" fmla="*/ 22 w 46"/>
                <a:gd name="T27" fmla="*/ 121 h 121"/>
                <a:gd name="T28" fmla="*/ 29 w 46"/>
                <a:gd name="T29" fmla="*/ 106 h 121"/>
                <a:gd name="T30" fmla="*/ 33 w 46"/>
                <a:gd name="T31" fmla="*/ 106 h 121"/>
                <a:gd name="T32" fmla="*/ 40 w 46"/>
                <a:gd name="T33" fmla="*/ 95 h 121"/>
                <a:gd name="T34" fmla="*/ 40 w 46"/>
                <a:gd name="T35" fmla="*/ 79 h 121"/>
                <a:gd name="T36" fmla="*/ 46 w 46"/>
                <a:gd name="T37" fmla="*/ 68 h 121"/>
                <a:gd name="T38" fmla="*/ 46 w 46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21">
                  <a:moveTo>
                    <a:pt x="46" y="53"/>
                  </a:moveTo>
                  <a:lnTo>
                    <a:pt x="46" y="41"/>
                  </a:lnTo>
                  <a:lnTo>
                    <a:pt x="40" y="41"/>
                  </a:lnTo>
                  <a:lnTo>
                    <a:pt x="40" y="11"/>
                  </a:lnTo>
                  <a:lnTo>
                    <a:pt x="33" y="11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6" y="106"/>
                  </a:lnTo>
                  <a:lnTo>
                    <a:pt x="11" y="106"/>
                  </a:lnTo>
                  <a:lnTo>
                    <a:pt x="17" y="121"/>
                  </a:lnTo>
                  <a:lnTo>
                    <a:pt x="22" y="121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34"/>
            <p:cNvSpPr>
              <a:spLocks/>
            </p:cNvSpPr>
            <p:nvPr/>
          </p:nvSpPr>
          <p:spPr bwMode="auto">
            <a:xfrm>
              <a:off x="5605" y="9472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9 w 45"/>
                <a:gd name="T5" fmla="*/ 27 h 122"/>
                <a:gd name="T6" fmla="*/ 39 w 45"/>
                <a:gd name="T7" fmla="*/ 15 h 122"/>
                <a:gd name="T8" fmla="*/ 34 w 45"/>
                <a:gd name="T9" fmla="*/ 15 h 122"/>
                <a:gd name="T10" fmla="*/ 34 w 45"/>
                <a:gd name="T11" fmla="*/ 0 h 122"/>
                <a:gd name="T12" fmla="*/ 16 w 45"/>
                <a:gd name="T13" fmla="*/ 0 h 122"/>
                <a:gd name="T14" fmla="*/ 11 w 45"/>
                <a:gd name="T15" fmla="*/ 15 h 122"/>
                <a:gd name="T16" fmla="*/ 5 w 45"/>
                <a:gd name="T17" fmla="*/ 27 h 122"/>
                <a:gd name="T18" fmla="*/ 5 w 45"/>
                <a:gd name="T19" fmla="*/ 42 h 122"/>
                <a:gd name="T20" fmla="*/ 0 w 45"/>
                <a:gd name="T21" fmla="*/ 42 h 122"/>
                <a:gd name="T22" fmla="*/ 0 w 45"/>
                <a:gd name="T23" fmla="*/ 69 h 122"/>
                <a:gd name="T24" fmla="*/ 5 w 45"/>
                <a:gd name="T25" fmla="*/ 80 h 122"/>
                <a:gd name="T26" fmla="*/ 5 w 45"/>
                <a:gd name="T27" fmla="*/ 95 h 122"/>
                <a:gd name="T28" fmla="*/ 11 w 45"/>
                <a:gd name="T29" fmla="*/ 110 h 122"/>
                <a:gd name="T30" fmla="*/ 16 w 45"/>
                <a:gd name="T31" fmla="*/ 110 h 122"/>
                <a:gd name="T32" fmla="*/ 16 w 45"/>
                <a:gd name="T33" fmla="*/ 122 h 122"/>
                <a:gd name="T34" fmla="*/ 27 w 45"/>
                <a:gd name="T35" fmla="*/ 122 h 122"/>
                <a:gd name="T36" fmla="*/ 34 w 45"/>
                <a:gd name="T37" fmla="*/ 110 h 122"/>
                <a:gd name="T38" fmla="*/ 39 w 45"/>
                <a:gd name="T39" fmla="*/ 110 h 122"/>
                <a:gd name="T40" fmla="*/ 39 w 45"/>
                <a:gd name="T41" fmla="*/ 95 h 122"/>
                <a:gd name="T42" fmla="*/ 45 w 45"/>
                <a:gd name="T43" fmla="*/ 95 h 122"/>
                <a:gd name="T44" fmla="*/ 45 w 45"/>
                <a:gd name="T45" fmla="*/ 69 h 122"/>
                <a:gd name="T46" fmla="*/ 45 w 45"/>
                <a:gd name="T4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9" y="27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110"/>
                  </a:lnTo>
                  <a:lnTo>
                    <a:pt x="16" y="110"/>
                  </a:lnTo>
                  <a:lnTo>
                    <a:pt x="16" y="122"/>
                  </a:lnTo>
                  <a:lnTo>
                    <a:pt x="27" y="122"/>
                  </a:lnTo>
                  <a:lnTo>
                    <a:pt x="34" y="110"/>
                  </a:lnTo>
                  <a:lnTo>
                    <a:pt x="39" y="110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35"/>
            <p:cNvSpPr>
              <a:spLocks/>
            </p:cNvSpPr>
            <p:nvPr/>
          </p:nvSpPr>
          <p:spPr bwMode="auto">
            <a:xfrm>
              <a:off x="5281" y="9525"/>
              <a:ext cx="71" cy="71"/>
            </a:xfrm>
            <a:custGeom>
              <a:avLst/>
              <a:gdLst>
                <a:gd name="T0" fmla="*/ 45 w 45"/>
                <a:gd name="T1" fmla="*/ 57 h 111"/>
                <a:gd name="T2" fmla="*/ 45 w 45"/>
                <a:gd name="T3" fmla="*/ 42 h 111"/>
                <a:gd name="T4" fmla="*/ 40 w 45"/>
                <a:gd name="T5" fmla="*/ 27 h 111"/>
                <a:gd name="T6" fmla="*/ 40 w 45"/>
                <a:gd name="T7" fmla="*/ 16 h 111"/>
                <a:gd name="T8" fmla="*/ 34 w 45"/>
                <a:gd name="T9" fmla="*/ 16 h 111"/>
                <a:gd name="T10" fmla="*/ 34 w 45"/>
                <a:gd name="T11" fmla="*/ 0 h 111"/>
                <a:gd name="T12" fmla="*/ 11 w 45"/>
                <a:gd name="T13" fmla="*/ 0 h 111"/>
                <a:gd name="T14" fmla="*/ 5 w 45"/>
                <a:gd name="T15" fmla="*/ 16 h 111"/>
                <a:gd name="T16" fmla="*/ 0 w 45"/>
                <a:gd name="T17" fmla="*/ 27 h 111"/>
                <a:gd name="T18" fmla="*/ 0 w 45"/>
                <a:gd name="T19" fmla="*/ 84 h 111"/>
                <a:gd name="T20" fmla="*/ 5 w 45"/>
                <a:gd name="T21" fmla="*/ 95 h 111"/>
                <a:gd name="T22" fmla="*/ 11 w 45"/>
                <a:gd name="T23" fmla="*/ 111 h 111"/>
                <a:gd name="T24" fmla="*/ 34 w 45"/>
                <a:gd name="T25" fmla="*/ 111 h 111"/>
                <a:gd name="T26" fmla="*/ 34 w 45"/>
                <a:gd name="T27" fmla="*/ 95 h 111"/>
                <a:gd name="T28" fmla="*/ 40 w 45"/>
                <a:gd name="T29" fmla="*/ 95 h 111"/>
                <a:gd name="T30" fmla="*/ 40 w 45"/>
                <a:gd name="T31" fmla="*/ 84 h 111"/>
                <a:gd name="T32" fmla="*/ 45 w 45"/>
                <a:gd name="T33" fmla="*/ 69 h 111"/>
                <a:gd name="T34" fmla="*/ 45 w 45"/>
                <a:gd name="T35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1">
                  <a:moveTo>
                    <a:pt x="45" y="57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6"/>
                  </a:lnTo>
                  <a:lnTo>
                    <a:pt x="0" y="27"/>
                  </a:lnTo>
                  <a:lnTo>
                    <a:pt x="0" y="84"/>
                  </a:lnTo>
                  <a:lnTo>
                    <a:pt x="5" y="95"/>
                  </a:lnTo>
                  <a:lnTo>
                    <a:pt x="11" y="111"/>
                  </a:lnTo>
                  <a:lnTo>
                    <a:pt x="34" y="111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36"/>
            <p:cNvSpPr>
              <a:spLocks/>
            </p:cNvSpPr>
            <p:nvPr/>
          </p:nvSpPr>
          <p:spPr bwMode="auto">
            <a:xfrm>
              <a:off x="5121" y="9123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6 h 106"/>
                <a:gd name="T4" fmla="*/ 40 w 46"/>
                <a:gd name="T5" fmla="*/ 11 h 106"/>
                <a:gd name="T6" fmla="*/ 35 w 46"/>
                <a:gd name="T7" fmla="*/ 0 h 106"/>
                <a:gd name="T8" fmla="*/ 11 w 46"/>
                <a:gd name="T9" fmla="*/ 0 h 106"/>
                <a:gd name="T10" fmla="*/ 11 w 46"/>
                <a:gd name="T11" fmla="*/ 11 h 106"/>
                <a:gd name="T12" fmla="*/ 6 w 46"/>
                <a:gd name="T13" fmla="*/ 11 h 106"/>
                <a:gd name="T14" fmla="*/ 6 w 46"/>
                <a:gd name="T15" fmla="*/ 41 h 106"/>
                <a:gd name="T16" fmla="*/ 0 w 46"/>
                <a:gd name="T17" fmla="*/ 41 h 106"/>
                <a:gd name="T18" fmla="*/ 0 w 46"/>
                <a:gd name="T19" fmla="*/ 68 h 106"/>
                <a:gd name="T20" fmla="*/ 6 w 46"/>
                <a:gd name="T21" fmla="*/ 79 h 106"/>
                <a:gd name="T22" fmla="*/ 6 w 46"/>
                <a:gd name="T23" fmla="*/ 95 h 106"/>
                <a:gd name="T24" fmla="*/ 11 w 46"/>
                <a:gd name="T25" fmla="*/ 95 h 106"/>
                <a:gd name="T26" fmla="*/ 11 w 46"/>
                <a:gd name="T27" fmla="*/ 106 h 106"/>
                <a:gd name="T28" fmla="*/ 35 w 46"/>
                <a:gd name="T29" fmla="*/ 106 h 106"/>
                <a:gd name="T30" fmla="*/ 40 w 46"/>
                <a:gd name="T31" fmla="*/ 95 h 106"/>
                <a:gd name="T32" fmla="*/ 46 w 46"/>
                <a:gd name="T33" fmla="*/ 79 h 106"/>
                <a:gd name="T34" fmla="*/ 46 w 46"/>
                <a:gd name="T35" fmla="*/ 68 h 106"/>
                <a:gd name="T36" fmla="*/ 46 w 46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6" y="79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6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437"/>
            <p:cNvSpPr>
              <a:spLocks/>
            </p:cNvSpPr>
            <p:nvPr/>
          </p:nvSpPr>
          <p:spPr bwMode="auto">
            <a:xfrm>
              <a:off x="5632" y="10092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41 h 121"/>
                <a:gd name="T4" fmla="*/ 40 w 45"/>
                <a:gd name="T5" fmla="*/ 41 h 121"/>
                <a:gd name="T6" fmla="*/ 40 w 45"/>
                <a:gd name="T7" fmla="*/ 11 h 121"/>
                <a:gd name="T8" fmla="*/ 34 w 45"/>
                <a:gd name="T9" fmla="*/ 11 h 121"/>
                <a:gd name="T10" fmla="*/ 29 w 45"/>
                <a:gd name="T11" fmla="*/ 0 h 121"/>
                <a:gd name="T12" fmla="*/ 12 w 45"/>
                <a:gd name="T13" fmla="*/ 0 h 121"/>
                <a:gd name="T14" fmla="*/ 7 w 45"/>
                <a:gd name="T15" fmla="*/ 11 h 121"/>
                <a:gd name="T16" fmla="*/ 0 w 45"/>
                <a:gd name="T17" fmla="*/ 11 h 121"/>
                <a:gd name="T18" fmla="*/ 0 w 45"/>
                <a:gd name="T19" fmla="*/ 95 h 121"/>
                <a:gd name="T20" fmla="*/ 7 w 45"/>
                <a:gd name="T21" fmla="*/ 106 h 121"/>
                <a:gd name="T22" fmla="*/ 12 w 45"/>
                <a:gd name="T23" fmla="*/ 106 h 121"/>
                <a:gd name="T24" fmla="*/ 18 w 45"/>
                <a:gd name="T25" fmla="*/ 121 h 121"/>
                <a:gd name="T26" fmla="*/ 29 w 45"/>
                <a:gd name="T27" fmla="*/ 121 h 121"/>
                <a:gd name="T28" fmla="*/ 29 w 45"/>
                <a:gd name="T29" fmla="*/ 106 h 121"/>
                <a:gd name="T30" fmla="*/ 34 w 45"/>
                <a:gd name="T31" fmla="*/ 106 h 121"/>
                <a:gd name="T32" fmla="*/ 40 w 45"/>
                <a:gd name="T33" fmla="*/ 95 h 121"/>
                <a:gd name="T34" fmla="*/ 40 w 45"/>
                <a:gd name="T35" fmla="*/ 79 h 121"/>
                <a:gd name="T36" fmla="*/ 45 w 45"/>
                <a:gd name="T37" fmla="*/ 68 h 121"/>
                <a:gd name="T38" fmla="*/ 45 w 45"/>
                <a:gd name="T39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41"/>
                  </a:lnTo>
                  <a:lnTo>
                    <a:pt x="40" y="41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8" y="121"/>
                  </a:lnTo>
                  <a:lnTo>
                    <a:pt x="29" y="121"/>
                  </a:lnTo>
                  <a:lnTo>
                    <a:pt x="29" y="106"/>
                  </a:lnTo>
                  <a:lnTo>
                    <a:pt x="34" y="106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438"/>
            <p:cNvSpPr>
              <a:spLocks/>
            </p:cNvSpPr>
            <p:nvPr/>
          </p:nvSpPr>
          <p:spPr bwMode="auto">
            <a:xfrm>
              <a:off x="5927" y="9313"/>
              <a:ext cx="71" cy="71"/>
            </a:xfrm>
            <a:custGeom>
              <a:avLst/>
              <a:gdLst>
                <a:gd name="T0" fmla="*/ 47 w 47"/>
                <a:gd name="T1" fmla="*/ 53 h 106"/>
                <a:gd name="T2" fmla="*/ 47 w 47"/>
                <a:gd name="T3" fmla="*/ 38 h 106"/>
                <a:gd name="T4" fmla="*/ 40 w 47"/>
                <a:gd name="T5" fmla="*/ 26 h 106"/>
                <a:gd name="T6" fmla="*/ 40 w 47"/>
                <a:gd name="T7" fmla="*/ 11 h 106"/>
                <a:gd name="T8" fmla="*/ 36 w 47"/>
                <a:gd name="T9" fmla="*/ 11 h 106"/>
                <a:gd name="T10" fmla="*/ 36 w 47"/>
                <a:gd name="T11" fmla="*/ 0 h 106"/>
                <a:gd name="T12" fmla="*/ 7 w 47"/>
                <a:gd name="T13" fmla="*/ 0 h 106"/>
                <a:gd name="T14" fmla="*/ 7 w 47"/>
                <a:gd name="T15" fmla="*/ 11 h 106"/>
                <a:gd name="T16" fmla="*/ 0 w 47"/>
                <a:gd name="T17" fmla="*/ 11 h 106"/>
                <a:gd name="T18" fmla="*/ 0 w 47"/>
                <a:gd name="T19" fmla="*/ 91 h 106"/>
                <a:gd name="T20" fmla="*/ 7 w 47"/>
                <a:gd name="T21" fmla="*/ 91 h 106"/>
                <a:gd name="T22" fmla="*/ 7 w 47"/>
                <a:gd name="T23" fmla="*/ 106 h 106"/>
                <a:gd name="T24" fmla="*/ 36 w 47"/>
                <a:gd name="T25" fmla="*/ 106 h 106"/>
                <a:gd name="T26" fmla="*/ 36 w 47"/>
                <a:gd name="T27" fmla="*/ 91 h 106"/>
                <a:gd name="T28" fmla="*/ 40 w 47"/>
                <a:gd name="T29" fmla="*/ 91 h 106"/>
                <a:gd name="T30" fmla="*/ 40 w 47"/>
                <a:gd name="T31" fmla="*/ 79 h 106"/>
                <a:gd name="T32" fmla="*/ 47 w 47"/>
                <a:gd name="T33" fmla="*/ 64 h 106"/>
                <a:gd name="T34" fmla="*/ 47 w 47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06">
                  <a:moveTo>
                    <a:pt x="47" y="53"/>
                  </a:moveTo>
                  <a:lnTo>
                    <a:pt x="47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6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7" y="106"/>
                  </a:lnTo>
                  <a:lnTo>
                    <a:pt x="36" y="106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0" y="79"/>
                  </a:lnTo>
                  <a:lnTo>
                    <a:pt x="47" y="64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439"/>
            <p:cNvSpPr>
              <a:spLocks/>
            </p:cNvSpPr>
            <p:nvPr/>
          </p:nvSpPr>
          <p:spPr bwMode="auto">
            <a:xfrm>
              <a:off x="5866" y="9028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9 w 45"/>
                <a:gd name="T5" fmla="*/ 15 h 106"/>
                <a:gd name="T6" fmla="*/ 39 w 45"/>
                <a:gd name="T7" fmla="*/ 0 h 106"/>
                <a:gd name="T8" fmla="*/ 12 w 45"/>
                <a:gd name="T9" fmla="*/ 0 h 106"/>
                <a:gd name="T10" fmla="*/ 5 w 45"/>
                <a:gd name="T11" fmla="*/ 15 h 106"/>
                <a:gd name="T12" fmla="*/ 5 w 45"/>
                <a:gd name="T13" fmla="*/ 26 h 106"/>
                <a:gd name="T14" fmla="*/ 0 w 45"/>
                <a:gd name="T15" fmla="*/ 26 h 106"/>
                <a:gd name="T16" fmla="*/ 0 w 45"/>
                <a:gd name="T17" fmla="*/ 68 h 106"/>
                <a:gd name="T18" fmla="*/ 5 w 45"/>
                <a:gd name="T19" fmla="*/ 79 h 106"/>
                <a:gd name="T20" fmla="*/ 5 w 45"/>
                <a:gd name="T21" fmla="*/ 95 h 106"/>
                <a:gd name="T22" fmla="*/ 12 w 45"/>
                <a:gd name="T23" fmla="*/ 95 h 106"/>
                <a:gd name="T24" fmla="*/ 16 w 45"/>
                <a:gd name="T25" fmla="*/ 106 h 106"/>
                <a:gd name="T26" fmla="*/ 34 w 45"/>
                <a:gd name="T27" fmla="*/ 106 h 106"/>
                <a:gd name="T28" fmla="*/ 34 w 45"/>
                <a:gd name="T29" fmla="*/ 95 h 106"/>
                <a:gd name="T30" fmla="*/ 39 w 45"/>
                <a:gd name="T31" fmla="*/ 95 h 106"/>
                <a:gd name="T32" fmla="*/ 45 w 45"/>
                <a:gd name="T33" fmla="*/ 79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9" y="15"/>
                  </a:lnTo>
                  <a:lnTo>
                    <a:pt x="39" y="0"/>
                  </a:lnTo>
                  <a:lnTo>
                    <a:pt x="12" y="0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68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2" y="95"/>
                  </a:lnTo>
                  <a:lnTo>
                    <a:pt x="16" y="106"/>
                  </a:lnTo>
                  <a:lnTo>
                    <a:pt x="34" y="106"/>
                  </a:lnTo>
                  <a:lnTo>
                    <a:pt x="34" y="95"/>
                  </a:lnTo>
                  <a:lnTo>
                    <a:pt x="39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440"/>
            <p:cNvSpPr>
              <a:spLocks/>
            </p:cNvSpPr>
            <p:nvPr/>
          </p:nvSpPr>
          <p:spPr bwMode="auto">
            <a:xfrm>
              <a:off x="6059" y="9446"/>
              <a:ext cx="71" cy="71"/>
            </a:xfrm>
            <a:custGeom>
              <a:avLst/>
              <a:gdLst>
                <a:gd name="T0" fmla="*/ 51 w 51"/>
                <a:gd name="T1" fmla="*/ 53 h 121"/>
                <a:gd name="T2" fmla="*/ 45 w 51"/>
                <a:gd name="T3" fmla="*/ 41 h 121"/>
                <a:gd name="T4" fmla="*/ 45 w 51"/>
                <a:gd name="T5" fmla="*/ 26 h 121"/>
                <a:gd name="T6" fmla="*/ 40 w 51"/>
                <a:gd name="T7" fmla="*/ 11 h 121"/>
                <a:gd name="T8" fmla="*/ 33 w 51"/>
                <a:gd name="T9" fmla="*/ 0 h 121"/>
                <a:gd name="T10" fmla="*/ 16 w 51"/>
                <a:gd name="T11" fmla="*/ 0 h 121"/>
                <a:gd name="T12" fmla="*/ 11 w 51"/>
                <a:gd name="T13" fmla="*/ 11 h 121"/>
                <a:gd name="T14" fmla="*/ 5 w 51"/>
                <a:gd name="T15" fmla="*/ 26 h 121"/>
                <a:gd name="T16" fmla="*/ 5 w 51"/>
                <a:gd name="T17" fmla="*/ 41 h 121"/>
                <a:gd name="T18" fmla="*/ 0 w 51"/>
                <a:gd name="T19" fmla="*/ 53 h 121"/>
                <a:gd name="T20" fmla="*/ 5 w 51"/>
                <a:gd name="T21" fmla="*/ 68 h 121"/>
                <a:gd name="T22" fmla="*/ 5 w 51"/>
                <a:gd name="T23" fmla="*/ 95 h 121"/>
                <a:gd name="T24" fmla="*/ 11 w 51"/>
                <a:gd name="T25" fmla="*/ 106 h 121"/>
                <a:gd name="T26" fmla="*/ 16 w 51"/>
                <a:gd name="T27" fmla="*/ 106 h 121"/>
                <a:gd name="T28" fmla="*/ 22 w 51"/>
                <a:gd name="T29" fmla="*/ 121 h 121"/>
                <a:gd name="T30" fmla="*/ 27 w 51"/>
                <a:gd name="T31" fmla="*/ 121 h 121"/>
                <a:gd name="T32" fmla="*/ 33 w 51"/>
                <a:gd name="T33" fmla="*/ 106 h 121"/>
                <a:gd name="T34" fmla="*/ 40 w 51"/>
                <a:gd name="T35" fmla="*/ 106 h 121"/>
                <a:gd name="T36" fmla="*/ 45 w 51"/>
                <a:gd name="T37" fmla="*/ 95 h 121"/>
                <a:gd name="T38" fmla="*/ 45 w 51"/>
                <a:gd name="T39" fmla="*/ 68 h 121"/>
                <a:gd name="T40" fmla="*/ 51 w 51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21">
                  <a:moveTo>
                    <a:pt x="51" y="53"/>
                  </a:moveTo>
                  <a:lnTo>
                    <a:pt x="45" y="41"/>
                  </a:lnTo>
                  <a:lnTo>
                    <a:pt x="45" y="26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1" y="11"/>
                  </a:lnTo>
                  <a:lnTo>
                    <a:pt x="5" y="26"/>
                  </a:lnTo>
                  <a:lnTo>
                    <a:pt x="5" y="41"/>
                  </a:lnTo>
                  <a:lnTo>
                    <a:pt x="0" y="53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22" y="121"/>
                  </a:lnTo>
                  <a:lnTo>
                    <a:pt x="27" y="121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41"/>
            <p:cNvSpPr>
              <a:spLocks/>
            </p:cNvSpPr>
            <p:nvPr/>
          </p:nvSpPr>
          <p:spPr bwMode="auto">
            <a:xfrm>
              <a:off x="5371" y="9674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6 w 51"/>
                <a:gd name="T3" fmla="*/ 41 h 106"/>
                <a:gd name="T4" fmla="*/ 46 w 51"/>
                <a:gd name="T5" fmla="*/ 15 h 106"/>
                <a:gd name="T6" fmla="*/ 40 w 51"/>
                <a:gd name="T7" fmla="*/ 15 h 106"/>
                <a:gd name="T8" fmla="*/ 40 w 51"/>
                <a:gd name="T9" fmla="*/ 0 h 106"/>
                <a:gd name="T10" fmla="*/ 11 w 51"/>
                <a:gd name="T11" fmla="*/ 0 h 106"/>
                <a:gd name="T12" fmla="*/ 11 w 51"/>
                <a:gd name="T13" fmla="*/ 15 h 106"/>
                <a:gd name="T14" fmla="*/ 6 w 51"/>
                <a:gd name="T15" fmla="*/ 15 h 106"/>
                <a:gd name="T16" fmla="*/ 6 w 51"/>
                <a:gd name="T17" fmla="*/ 41 h 106"/>
                <a:gd name="T18" fmla="*/ 0 w 51"/>
                <a:gd name="T19" fmla="*/ 53 h 106"/>
                <a:gd name="T20" fmla="*/ 6 w 51"/>
                <a:gd name="T21" fmla="*/ 68 h 106"/>
                <a:gd name="T22" fmla="*/ 6 w 51"/>
                <a:gd name="T23" fmla="*/ 95 h 106"/>
                <a:gd name="T24" fmla="*/ 11 w 51"/>
                <a:gd name="T25" fmla="*/ 95 h 106"/>
                <a:gd name="T26" fmla="*/ 11 w 51"/>
                <a:gd name="T27" fmla="*/ 106 h 106"/>
                <a:gd name="T28" fmla="*/ 40 w 51"/>
                <a:gd name="T29" fmla="*/ 106 h 106"/>
                <a:gd name="T30" fmla="*/ 40 w 51"/>
                <a:gd name="T31" fmla="*/ 95 h 106"/>
                <a:gd name="T32" fmla="*/ 46 w 51"/>
                <a:gd name="T33" fmla="*/ 95 h 106"/>
                <a:gd name="T34" fmla="*/ 46 w 51"/>
                <a:gd name="T35" fmla="*/ 68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6" y="41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41"/>
                  </a:lnTo>
                  <a:lnTo>
                    <a:pt x="0" y="53"/>
                  </a:lnTo>
                  <a:lnTo>
                    <a:pt x="6" y="68"/>
                  </a:lnTo>
                  <a:lnTo>
                    <a:pt x="6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6" y="95"/>
                  </a:lnTo>
                  <a:lnTo>
                    <a:pt x="46" y="68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442"/>
            <p:cNvSpPr>
              <a:spLocks/>
            </p:cNvSpPr>
            <p:nvPr/>
          </p:nvSpPr>
          <p:spPr bwMode="auto">
            <a:xfrm>
              <a:off x="4298" y="8720"/>
              <a:ext cx="71" cy="71"/>
            </a:xfrm>
            <a:custGeom>
              <a:avLst/>
              <a:gdLst>
                <a:gd name="T0" fmla="*/ 52 w 52"/>
                <a:gd name="T1" fmla="*/ 53 h 106"/>
                <a:gd name="T2" fmla="*/ 45 w 52"/>
                <a:gd name="T3" fmla="*/ 38 h 106"/>
                <a:gd name="T4" fmla="*/ 45 w 52"/>
                <a:gd name="T5" fmla="*/ 11 h 106"/>
                <a:gd name="T6" fmla="*/ 40 w 52"/>
                <a:gd name="T7" fmla="*/ 11 h 106"/>
                <a:gd name="T8" fmla="*/ 40 w 52"/>
                <a:gd name="T9" fmla="*/ 0 h 106"/>
                <a:gd name="T10" fmla="*/ 12 w 52"/>
                <a:gd name="T11" fmla="*/ 0 h 106"/>
                <a:gd name="T12" fmla="*/ 12 w 52"/>
                <a:gd name="T13" fmla="*/ 11 h 106"/>
                <a:gd name="T14" fmla="*/ 5 w 52"/>
                <a:gd name="T15" fmla="*/ 11 h 106"/>
                <a:gd name="T16" fmla="*/ 5 w 52"/>
                <a:gd name="T17" fmla="*/ 38 h 106"/>
                <a:gd name="T18" fmla="*/ 0 w 52"/>
                <a:gd name="T19" fmla="*/ 53 h 106"/>
                <a:gd name="T20" fmla="*/ 5 w 52"/>
                <a:gd name="T21" fmla="*/ 64 h 106"/>
                <a:gd name="T22" fmla="*/ 5 w 52"/>
                <a:gd name="T23" fmla="*/ 91 h 106"/>
                <a:gd name="T24" fmla="*/ 12 w 52"/>
                <a:gd name="T25" fmla="*/ 91 h 106"/>
                <a:gd name="T26" fmla="*/ 12 w 52"/>
                <a:gd name="T27" fmla="*/ 106 h 106"/>
                <a:gd name="T28" fmla="*/ 40 w 52"/>
                <a:gd name="T29" fmla="*/ 106 h 106"/>
                <a:gd name="T30" fmla="*/ 40 w 52"/>
                <a:gd name="T31" fmla="*/ 91 h 106"/>
                <a:gd name="T32" fmla="*/ 45 w 52"/>
                <a:gd name="T33" fmla="*/ 91 h 106"/>
                <a:gd name="T34" fmla="*/ 45 w 52"/>
                <a:gd name="T35" fmla="*/ 64 h 106"/>
                <a:gd name="T36" fmla="*/ 52 w 52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106">
                  <a:moveTo>
                    <a:pt x="52" y="53"/>
                  </a:moveTo>
                  <a:lnTo>
                    <a:pt x="45" y="38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5" y="91"/>
                  </a:lnTo>
                  <a:lnTo>
                    <a:pt x="12" y="91"/>
                  </a:lnTo>
                  <a:lnTo>
                    <a:pt x="12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64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443"/>
            <p:cNvSpPr>
              <a:spLocks/>
            </p:cNvSpPr>
            <p:nvPr/>
          </p:nvSpPr>
          <p:spPr bwMode="auto">
            <a:xfrm>
              <a:off x="6468" y="9647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40 w 45"/>
                <a:gd name="T5" fmla="*/ 27 h 122"/>
                <a:gd name="T6" fmla="*/ 40 w 45"/>
                <a:gd name="T7" fmla="*/ 15 h 122"/>
                <a:gd name="T8" fmla="*/ 27 w 45"/>
                <a:gd name="T9" fmla="*/ 15 h 122"/>
                <a:gd name="T10" fmla="*/ 27 w 45"/>
                <a:gd name="T11" fmla="*/ 0 h 122"/>
                <a:gd name="T12" fmla="*/ 16 w 45"/>
                <a:gd name="T13" fmla="*/ 0 h 122"/>
                <a:gd name="T14" fmla="*/ 11 w 45"/>
                <a:gd name="T15" fmla="*/ 15 h 122"/>
                <a:gd name="T16" fmla="*/ 4 w 45"/>
                <a:gd name="T17" fmla="*/ 15 h 122"/>
                <a:gd name="T18" fmla="*/ 4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4 w 45"/>
                <a:gd name="T25" fmla="*/ 95 h 122"/>
                <a:gd name="T26" fmla="*/ 4 w 45"/>
                <a:gd name="T27" fmla="*/ 106 h 122"/>
                <a:gd name="T28" fmla="*/ 11 w 45"/>
                <a:gd name="T29" fmla="*/ 106 h 122"/>
                <a:gd name="T30" fmla="*/ 11 w 45"/>
                <a:gd name="T31" fmla="*/ 122 h 122"/>
                <a:gd name="T32" fmla="*/ 27 w 45"/>
                <a:gd name="T33" fmla="*/ 122 h 122"/>
                <a:gd name="T34" fmla="*/ 33 w 45"/>
                <a:gd name="T35" fmla="*/ 106 h 122"/>
                <a:gd name="T36" fmla="*/ 40 w 45"/>
                <a:gd name="T37" fmla="*/ 106 h 122"/>
                <a:gd name="T38" fmla="*/ 40 w 45"/>
                <a:gd name="T39" fmla="*/ 95 h 122"/>
                <a:gd name="T40" fmla="*/ 45 w 45"/>
                <a:gd name="T41" fmla="*/ 80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1" y="15"/>
                  </a:lnTo>
                  <a:lnTo>
                    <a:pt x="4" y="1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106"/>
                  </a:lnTo>
                  <a:lnTo>
                    <a:pt x="11" y="106"/>
                  </a:lnTo>
                  <a:lnTo>
                    <a:pt x="11" y="122"/>
                  </a:lnTo>
                  <a:lnTo>
                    <a:pt x="27" y="122"/>
                  </a:lnTo>
                  <a:lnTo>
                    <a:pt x="33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444"/>
            <p:cNvSpPr>
              <a:spLocks/>
            </p:cNvSpPr>
            <p:nvPr/>
          </p:nvSpPr>
          <p:spPr bwMode="auto">
            <a:xfrm>
              <a:off x="6052" y="8693"/>
              <a:ext cx="71" cy="71"/>
            </a:xfrm>
            <a:custGeom>
              <a:avLst/>
              <a:gdLst>
                <a:gd name="T0" fmla="*/ 52 w 52"/>
                <a:gd name="T1" fmla="*/ 53 h 118"/>
                <a:gd name="T2" fmla="*/ 47 w 52"/>
                <a:gd name="T3" fmla="*/ 53 h 118"/>
                <a:gd name="T4" fmla="*/ 47 w 52"/>
                <a:gd name="T5" fmla="*/ 27 h 118"/>
                <a:gd name="T6" fmla="*/ 40 w 52"/>
                <a:gd name="T7" fmla="*/ 12 h 118"/>
                <a:gd name="T8" fmla="*/ 29 w 52"/>
                <a:gd name="T9" fmla="*/ 12 h 118"/>
                <a:gd name="T10" fmla="*/ 29 w 52"/>
                <a:gd name="T11" fmla="*/ 0 h 118"/>
                <a:gd name="T12" fmla="*/ 23 w 52"/>
                <a:gd name="T13" fmla="*/ 12 h 118"/>
                <a:gd name="T14" fmla="*/ 12 w 52"/>
                <a:gd name="T15" fmla="*/ 12 h 118"/>
                <a:gd name="T16" fmla="*/ 7 w 52"/>
                <a:gd name="T17" fmla="*/ 27 h 118"/>
                <a:gd name="T18" fmla="*/ 7 w 52"/>
                <a:gd name="T19" fmla="*/ 53 h 118"/>
                <a:gd name="T20" fmla="*/ 0 w 52"/>
                <a:gd name="T21" fmla="*/ 53 h 118"/>
                <a:gd name="T22" fmla="*/ 7 w 52"/>
                <a:gd name="T23" fmla="*/ 80 h 118"/>
                <a:gd name="T24" fmla="*/ 7 w 52"/>
                <a:gd name="T25" fmla="*/ 107 h 118"/>
                <a:gd name="T26" fmla="*/ 12 w 52"/>
                <a:gd name="T27" fmla="*/ 107 h 118"/>
                <a:gd name="T28" fmla="*/ 18 w 52"/>
                <a:gd name="T29" fmla="*/ 118 h 118"/>
                <a:gd name="T30" fmla="*/ 34 w 52"/>
                <a:gd name="T31" fmla="*/ 118 h 118"/>
                <a:gd name="T32" fmla="*/ 40 w 52"/>
                <a:gd name="T33" fmla="*/ 107 h 118"/>
                <a:gd name="T34" fmla="*/ 47 w 52"/>
                <a:gd name="T35" fmla="*/ 107 h 118"/>
                <a:gd name="T36" fmla="*/ 47 w 52"/>
                <a:gd name="T37" fmla="*/ 80 h 118"/>
                <a:gd name="T38" fmla="*/ 52 w 52"/>
                <a:gd name="T39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18">
                  <a:moveTo>
                    <a:pt x="52" y="53"/>
                  </a:moveTo>
                  <a:lnTo>
                    <a:pt x="47" y="53"/>
                  </a:lnTo>
                  <a:lnTo>
                    <a:pt x="47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3" y="12"/>
                  </a:lnTo>
                  <a:lnTo>
                    <a:pt x="12" y="12"/>
                  </a:lnTo>
                  <a:lnTo>
                    <a:pt x="7" y="27"/>
                  </a:lnTo>
                  <a:lnTo>
                    <a:pt x="7" y="53"/>
                  </a:lnTo>
                  <a:lnTo>
                    <a:pt x="0" y="53"/>
                  </a:lnTo>
                  <a:lnTo>
                    <a:pt x="7" y="80"/>
                  </a:lnTo>
                  <a:lnTo>
                    <a:pt x="7" y="107"/>
                  </a:lnTo>
                  <a:lnTo>
                    <a:pt x="12" y="107"/>
                  </a:lnTo>
                  <a:lnTo>
                    <a:pt x="18" y="118"/>
                  </a:lnTo>
                  <a:lnTo>
                    <a:pt x="34" y="118"/>
                  </a:lnTo>
                  <a:lnTo>
                    <a:pt x="40" y="107"/>
                  </a:lnTo>
                  <a:lnTo>
                    <a:pt x="47" y="107"/>
                  </a:lnTo>
                  <a:lnTo>
                    <a:pt x="47" y="8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45"/>
            <p:cNvSpPr>
              <a:spLocks/>
            </p:cNvSpPr>
            <p:nvPr/>
          </p:nvSpPr>
          <p:spPr bwMode="auto">
            <a:xfrm>
              <a:off x="5701" y="9054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42 h 110"/>
                <a:gd name="T4" fmla="*/ 40 w 45"/>
                <a:gd name="T5" fmla="*/ 27 h 110"/>
                <a:gd name="T6" fmla="*/ 40 w 45"/>
                <a:gd name="T7" fmla="*/ 15 h 110"/>
                <a:gd name="T8" fmla="*/ 34 w 45"/>
                <a:gd name="T9" fmla="*/ 15 h 110"/>
                <a:gd name="T10" fmla="*/ 34 w 45"/>
                <a:gd name="T11" fmla="*/ 0 h 110"/>
                <a:gd name="T12" fmla="*/ 5 w 45"/>
                <a:gd name="T13" fmla="*/ 0 h 110"/>
                <a:gd name="T14" fmla="*/ 5 w 45"/>
                <a:gd name="T15" fmla="*/ 15 h 110"/>
                <a:gd name="T16" fmla="*/ 0 w 45"/>
                <a:gd name="T17" fmla="*/ 15 h 110"/>
                <a:gd name="T18" fmla="*/ 0 w 45"/>
                <a:gd name="T19" fmla="*/ 95 h 110"/>
                <a:gd name="T20" fmla="*/ 5 w 45"/>
                <a:gd name="T21" fmla="*/ 95 h 110"/>
                <a:gd name="T22" fmla="*/ 5 w 45"/>
                <a:gd name="T23" fmla="*/ 110 h 110"/>
                <a:gd name="T24" fmla="*/ 34 w 45"/>
                <a:gd name="T25" fmla="*/ 110 h 110"/>
                <a:gd name="T26" fmla="*/ 34 w 45"/>
                <a:gd name="T27" fmla="*/ 95 h 110"/>
                <a:gd name="T28" fmla="*/ 40 w 45"/>
                <a:gd name="T29" fmla="*/ 95 h 110"/>
                <a:gd name="T30" fmla="*/ 40 w 45"/>
                <a:gd name="T31" fmla="*/ 69 h 110"/>
                <a:gd name="T32" fmla="*/ 45 w 45"/>
                <a:gd name="T33" fmla="*/ 69 h 110"/>
                <a:gd name="T34" fmla="*/ 45 w 45"/>
                <a:gd name="T35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34" y="110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46"/>
            <p:cNvSpPr>
              <a:spLocks/>
            </p:cNvSpPr>
            <p:nvPr/>
          </p:nvSpPr>
          <p:spPr bwMode="auto">
            <a:xfrm>
              <a:off x="5219" y="10965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42 h 107"/>
                <a:gd name="T4" fmla="*/ 38 w 45"/>
                <a:gd name="T5" fmla="*/ 27 h 107"/>
                <a:gd name="T6" fmla="*/ 38 w 45"/>
                <a:gd name="T7" fmla="*/ 16 h 107"/>
                <a:gd name="T8" fmla="*/ 33 w 45"/>
                <a:gd name="T9" fmla="*/ 16 h 107"/>
                <a:gd name="T10" fmla="*/ 33 w 45"/>
                <a:gd name="T11" fmla="*/ 0 h 107"/>
                <a:gd name="T12" fmla="*/ 11 w 45"/>
                <a:gd name="T13" fmla="*/ 0 h 107"/>
                <a:gd name="T14" fmla="*/ 4 w 45"/>
                <a:gd name="T15" fmla="*/ 16 h 107"/>
                <a:gd name="T16" fmla="*/ 0 w 45"/>
                <a:gd name="T17" fmla="*/ 27 h 107"/>
                <a:gd name="T18" fmla="*/ 0 w 45"/>
                <a:gd name="T19" fmla="*/ 80 h 107"/>
                <a:gd name="T20" fmla="*/ 4 w 45"/>
                <a:gd name="T21" fmla="*/ 95 h 107"/>
                <a:gd name="T22" fmla="*/ 4 w 45"/>
                <a:gd name="T23" fmla="*/ 107 h 107"/>
                <a:gd name="T24" fmla="*/ 33 w 45"/>
                <a:gd name="T25" fmla="*/ 107 h 107"/>
                <a:gd name="T26" fmla="*/ 38 w 45"/>
                <a:gd name="T27" fmla="*/ 95 h 107"/>
                <a:gd name="T28" fmla="*/ 38 w 45"/>
                <a:gd name="T29" fmla="*/ 80 h 107"/>
                <a:gd name="T30" fmla="*/ 45 w 45"/>
                <a:gd name="T31" fmla="*/ 80 h 107"/>
                <a:gd name="T32" fmla="*/ 45 w 45"/>
                <a:gd name="T33" fmla="*/ 69 h 107"/>
                <a:gd name="T34" fmla="*/ 45 w 45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42"/>
                  </a:lnTo>
                  <a:lnTo>
                    <a:pt x="38" y="27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4" y="95"/>
                  </a:lnTo>
                  <a:lnTo>
                    <a:pt x="4" y="107"/>
                  </a:lnTo>
                  <a:lnTo>
                    <a:pt x="33" y="107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47"/>
            <p:cNvSpPr>
              <a:spLocks/>
            </p:cNvSpPr>
            <p:nvPr/>
          </p:nvSpPr>
          <p:spPr bwMode="auto">
            <a:xfrm>
              <a:off x="5990" y="9864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40 w 45"/>
                <a:gd name="T5" fmla="*/ 11 h 106"/>
                <a:gd name="T6" fmla="*/ 34 w 45"/>
                <a:gd name="T7" fmla="*/ 11 h 106"/>
                <a:gd name="T8" fmla="*/ 34 w 45"/>
                <a:gd name="T9" fmla="*/ 0 h 106"/>
                <a:gd name="T10" fmla="*/ 18 w 45"/>
                <a:gd name="T11" fmla="*/ 0 h 106"/>
                <a:gd name="T12" fmla="*/ 11 w 45"/>
                <a:gd name="T13" fmla="*/ 11 h 106"/>
                <a:gd name="T14" fmla="*/ 6 w 45"/>
                <a:gd name="T15" fmla="*/ 11 h 106"/>
                <a:gd name="T16" fmla="*/ 6 w 45"/>
                <a:gd name="T17" fmla="*/ 41 h 106"/>
                <a:gd name="T18" fmla="*/ 0 w 45"/>
                <a:gd name="T19" fmla="*/ 41 h 106"/>
                <a:gd name="T20" fmla="*/ 0 w 45"/>
                <a:gd name="T21" fmla="*/ 68 h 106"/>
                <a:gd name="T22" fmla="*/ 6 w 45"/>
                <a:gd name="T23" fmla="*/ 79 h 106"/>
                <a:gd name="T24" fmla="*/ 6 w 45"/>
                <a:gd name="T25" fmla="*/ 95 h 106"/>
                <a:gd name="T26" fmla="*/ 11 w 45"/>
                <a:gd name="T27" fmla="*/ 106 h 106"/>
                <a:gd name="T28" fmla="*/ 40 w 45"/>
                <a:gd name="T29" fmla="*/ 106 h 106"/>
                <a:gd name="T30" fmla="*/ 40 w 45"/>
                <a:gd name="T31" fmla="*/ 95 h 106"/>
                <a:gd name="T32" fmla="*/ 45 w 45"/>
                <a:gd name="T33" fmla="*/ 79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6" y="79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48"/>
            <p:cNvSpPr>
              <a:spLocks/>
            </p:cNvSpPr>
            <p:nvPr/>
          </p:nvSpPr>
          <p:spPr bwMode="auto">
            <a:xfrm>
              <a:off x="6694" y="7519"/>
              <a:ext cx="71" cy="71"/>
            </a:xfrm>
            <a:custGeom>
              <a:avLst/>
              <a:gdLst>
                <a:gd name="T0" fmla="*/ 46 w 46"/>
                <a:gd name="T1" fmla="*/ 57 h 110"/>
                <a:gd name="T2" fmla="*/ 46 w 46"/>
                <a:gd name="T3" fmla="*/ 42 h 110"/>
                <a:gd name="T4" fmla="*/ 40 w 46"/>
                <a:gd name="T5" fmla="*/ 31 h 110"/>
                <a:gd name="T6" fmla="*/ 40 w 46"/>
                <a:gd name="T7" fmla="*/ 15 h 110"/>
                <a:gd name="T8" fmla="*/ 33 w 46"/>
                <a:gd name="T9" fmla="*/ 15 h 110"/>
                <a:gd name="T10" fmla="*/ 33 w 46"/>
                <a:gd name="T11" fmla="*/ 0 h 110"/>
                <a:gd name="T12" fmla="*/ 11 w 46"/>
                <a:gd name="T13" fmla="*/ 0 h 110"/>
                <a:gd name="T14" fmla="*/ 6 w 46"/>
                <a:gd name="T15" fmla="*/ 15 h 110"/>
                <a:gd name="T16" fmla="*/ 0 w 46"/>
                <a:gd name="T17" fmla="*/ 31 h 110"/>
                <a:gd name="T18" fmla="*/ 0 w 46"/>
                <a:gd name="T19" fmla="*/ 84 h 110"/>
                <a:gd name="T20" fmla="*/ 6 w 46"/>
                <a:gd name="T21" fmla="*/ 95 h 110"/>
                <a:gd name="T22" fmla="*/ 11 w 46"/>
                <a:gd name="T23" fmla="*/ 110 h 110"/>
                <a:gd name="T24" fmla="*/ 33 w 46"/>
                <a:gd name="T25" fmla="*/ 110 h 110"/>
                <a:gd name="T26" fmla="*/ 33 w 46"/>
                <a:gd name="T27" fmla="*/ 95 h 110"/>
                <a:gd name="T28" fmla="*/ 40 w 46"/>
                <a:gd name="T29" fmla="*/ 95 h 110"/>
                <a:gd name="T30" fmla="*/ 40 w 46"/>
                <a:gd name="T31" fmla="*/ 84 h 110"/>
                <a:gd name="T32" fmla="*/ 46 w 46"/>
                <a:gd name="T33" fmla="*/ 69 h 110"/>
                <a:gd name="T34" fmla="*/ 46 w 46"/>
                <a:gd name="T3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10">
                  <a:moveTo>
                    <a:pt x="46" y="57"/>
                  </a:moveTo>
                  <a:lnTo>
                    <a:pt x="46" y="42"/>
                  </a:lnTo>
                  <a:lnTo>
                    <a:pt x="40" y="31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0" y="84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33" y="110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4"/>
                  </a:lnTo>
                  <a:lnTo>
                    <a:pt x="46" y="69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49"/>
            <p:cNvSpPr>
              <a:spLocks/>
            </p:cNvSpPr>
            <p:nvPr/>
          </p:nvSpPr>
          <p:spPr bwMode="auto">
            <a:xfrm>
              <a:off x="5405" y="9742"/>
              <a:ext cx="71" cy="71"/>
            </a:xfrm>
            <a:custGeom>
              <a:avLst/>
              <a:gdLst>
                <a:gd name="T0" fmla="*/ 46 w 46"/>
                <a:gd name="T1" fmla="*/ 53 h 122"/>
                <a:gd name="T2" fmla="*/ 46 w 46"/>
                <a:gd name="T3" fmla="*/ 38 h 122"/>
                <a:gd name="T4" fmla="*/ 40 w 46"/>
                <a:gd name="T5" fmla="*/ 27 h 122"/>
                <a:gd name="T6" fmla="*/ 35 w 46"/>
                <a:gd name="T7" fmla="*/ 11 h 122"/>
                <a:gd name="T8" fmla="*/ 29 w 46"/>
                <a:gd name="T9" fmla="*/ 0 h 122"/>
                <a:gd name="T10" fmla="*/ 12 w 46"/>
                <a:gd name="T11" fmla="*/ 0 h 122"/>
                <a:gd name="T12" fmla="*/ 12 w 46"/>
                <a:gd name="T13" fmla="*/ 11 h 122"/>
                <a:gd name="T14" fmla="*/ 6 w 46"/>
                <a:gd name="T15" fmla="*/ 11 h 122"/>
                <a:gd name="T16" fmla="*/ 6 w 46"/>
                <a:gd name="T17" fmla="*/ 27 h 122"/>
                <a:gd name="T18" fmla="*/ 0 w 46"/>
                <a:gd name="T19" fmla="*/ 27 h 122"/>
                <a:gd name="T20" fmla="*/ 0 w 46"/>
                <a:gd name="T21" fmla="*/ 95 h 122"/>
                <a:gd name="T22" fmla="*/ 6 w 46"/>
                <a:gd name="T23" fmla="*/ 95 h 122"/>
                <a:gd name="T24" fmla="*/ 6 w 46"/>
                <a:gd name="T25" fmla="*/ 106 h 122"/>
                <a:gd name="T26" fmla="*/ 12 w 46"/>
                <a:gd name="T27" fmla="*/ 106 h 122"/>
                <a:gd name="T28" fmla="*/ 17 w 46"/>
                <a:gd name="T29" fmla="*/ 122 h 122"/>
                <a:gd name="T30" fmla="*/ 29 w 46"/>
                <a:gd name="T31" fmla="*/ 122 h 122"/>
                <a:gd name="T32" fmla="*/ 29 w 46"/>
                <a:gd name="T33" fmla="*/ 106 h 122"/>
                <a:gd name="T34" fmla="*/ 35 w 46"/>
                <a:gd name="T35" fmla="*/ 106 h 122"/>
                <a:gd name="T36" fmla="*/ 40 w 46"/>
                <a:gd name="T37" fmla="*/ 95 h 122"/>
                <a:gd name="T38" fmla="*/ 46 w 46"/>
                <a:gd name="T39" fmla="*/ 80 h 122"/>
                <a:gd name="T40" fmla="*/ 46 w 46"/>
                <a:gd name="T41" fmla="*/ 68 h 122"/>
                <a:gd name="T42" fmla="*/ 46 w 46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122">
                  <a:moveTo>
                    <a:pt x="46" y="53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12" y="106"/>
                  </a:lnTo>
                  <a:lnTo>
                    <a:pt x="17" y="122"/>
                  </a:lnTo>
                  <a:lnTo>
                    <a:pt x="29" y="122"/>
                  </a:lnTo>
                  <a:lnTo>
                    <a:pt x="29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50"/>
            <p:cNvSpPr>
              <a:spLocks/>
            </p:cNvSpPr>
            <p:nvPr/>
          </p:nvSpPr>
          <p:spPr bwMode="auto">
            <a:xfrm>
              <a:off x="6206" y="9392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0 w 45"/>
                <a:gd name="T3" fmla="*/ 38 h 122"/>
                <a:gd name="T4" fmla="*/ 40 w 45"/>
                <a:gd name="T5" fmla="*/ 27 h 122"/>
                <a:gd name="T6" fmla="*/ 34 w 45"/>
                <a:gd name="T7" fmla="*/ 12 h 122"/>
                <a:gd name="T8" fmla="*/ 29 w 45"/>
                <a:gd name="T9" fmla="*/ 12 h 122"/>
                <a:gd name="T10" fmla="*/ 29 w 45"/>
                <a:gd name="T11" fmla="*/ 0 h 122"/>
                <a:gd name="T12" fmla="*/ 16 w 45"/>
                <a:gd name="T13" fmla="*/ 0 h 122"/>
                <a:gd name="T14" fmla="*/ 12 w 45"/>
                <a:gd name="T15" fmla="*/ 12 h 122"/>
                <a:gd name="T16" fmla="*/ 5 w 45"/>
                <a:gd name="T17" fmla="*/ 12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107 h 122"/>
                <a:gd name="T24" fmla="*/ 12 w 45"/>
                <a:gd name="T25" fmla="*/ 122 h 122"/>
                <a:gd name="T26" fmla="*/ 29 w 45"/>
                <a:gd name="T27" fmla="*/ 122 h 122"/>
                <a:gd name="T28" fmla="*/ 34 w 45"/>
                <a:gd name="T29" fmla="*/ 107 h 122"/>
                <a:gd name="T30" fmla="*/ 40 w 45"/>
                <a:gd name="T31" fmla="*/ 95 h 122"/>
                <a:gd name="T32" fmla="*/ 40 w 45"/>
                <a:gd name="T33" fmla="*/ 80 h 122"/>
                <a:gd name="T34" fmla="*/ 45 w 45"/>
                <a:gd name="T35" fmla="*/ 65 h 122"/>
                <a:gd name="T36" fmla="*/ 45 w 45"/>
                <a:gd name="T3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0" y="38"/>
                  </a:lnTo>
                  <a:lnTo>
                    <a:pt x="40" y="27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107"/>
                  </a:lnTo>
                  <a:lnTo>
                    <a:pt x="12" y="122"/>
                  </a:lnTo>
                  <a:lnTo>
                    <a:pt x="29" y="122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51"/>
            <p:cNvSpPr>
              <a:spLocks/>
            </p:cNvSpPr>
            <p:nvPr/>
          </p:nvSpPr>
          <p:spPr bwMode="auto">
            <a:xfrm>
              <a:off x="4815" y="9202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16 h 122"/>
                <a:gd name="T6" fmla="*/ 28 w 45"/>
                <a:gd name="T7" fmla="*/ 16 h 122"/>
                <a:gd name="T8" fmla="*/ 28 w 45"/>
                <a:gd name="T9" fmla="*/ 0 h 122"/>
                <a:gd name="T10" fmla="*/ 22 w 45"/>
                <a:gd name="T11" fmla="*/ 16 h 122"/>
                <a:gd name="T12" fmla="*/ 11 w 45"/>
                <a:gd name="T13" fmla="*/ 16 h 122"/>
                <a:gd name="T14" fmla="*/ 6 w 45"/>
                <a:gd name="T15" fmla="*/ 27 h 122"/>
                <a:gd name="T16" fmla="*/ 6 w 45"/>
                <a:gd name="T17" fmla="*/ 42 h 122"/>
                <a:gd name="T18" fmla="*/ 0 w 45"/>
                <a:gd name="T19" fmla="*/ 57 h 122"/>
                <a:gd name="T20" fmla="*/ 0 w 45"/>
                <a:gd name="T21" fmla="*/ 84 h 122"/>
                <a:gd name="T22" fmla="*/ 6 w 45"/>
                <a:gd name="T23" fmla="*/ 84 h 122"/>
                <a:gd name="T24" fmla="*/ 6 w 45"/>
                <a:gd name="T25" fmla="*/ 111 h 122"/>
                <a:gd name="T26" fmla="*/ 11 w 45"/>
                <a:gd name="T27" fmla="*/ 111 h 122"/>
                <a:gd name="T28" fmla="*/ 17 w 45"/>
                <a:gd name="T29" fmla="*/ 122 h 122"/>
                <a:gd name="T30" fmla="*/ 33 w 45"/>
                <a:gd name="T31" fmla="*/ 122 h 122"/>
                <a:gd name="T32" fmla="*/ 40 w 45"/>
                <a:gd name="T33" fmla="*/ 111 h 122"/>
                <a:gd name="T34" fmla="*/ 45 w 45"/>
                <a:gd name="T35" fmla="*/ 111 h 122"/>
                <a:gd name="T36" fmla="*/ 45 w 45"/>
                <a:gd name="T37" fmla="*/ 84 h 122"/>
                <a:gd name="T38" fmla="*/ 45 w 45"/>
                <a:gd name="T39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1" y="16"/>
                  </a:lnTo>
                  <a:lnTo>
                    <a:pt x="6" y="27"/>
                  </a:lnTo>
                  <a:lnTo>
                    <a:pt x="6" y="42"/>
                  </a:lnTo>
                  <a:lnTo>
                    <a:pt x="0" y="57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111"/>
                  </a:lnTo>
                  <a:lnTo>
                    <a:pt x="11" y="111"/>
                  </a:lnTo>
                  <a:lnTo>
                    <a:pt x="17" y="122"/>
                  </a:lnTo>
                  <a:lnTo>
                    <a:pt x="33" y="122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52"/>
            <p:cNvSpPr>
              <a:spLocks/>
            </p:cNvSpPr>
            <p:nvPr/>
          </p:nvSpPr>
          <p:spPr bwMode="auto">
            <a:xfrm>
              <a:off x="5701" y="8974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42 h 107"/>
                <a:gd name="T4" fmla="*/ 40 w 45"/>
                <a:gd name="T5" fmla="*/ 27 h 107"/>
                <a:gd name="T6" fmla="*/ 40 w 45"/>
                <a:gd name="T7" fmla="*/ 16 h 107"/>
                <a:gd name="T8" fmla="*/ 34 w 45"/>
                <a:gd name="T9" fmla="*/ 16 h 107"/>
                <a:gd name="T10" fmla="*/ 34 w 45"/>
                <a:gd name="T11" fmla="*/ 0 h 107"/>
                <a:gd name="T12" fmla="*/ 5 w 45"/>
                <a:gd name="T13" fmla="*/ 0 h 107"/>
                <a:gd name="T14" fmla="*/ 5 w 45"/>
                <a:gd name="T15" fmla="*/ 16 h 107"/>
                <a:gd name="T16" fmla="*/ 0 w 45"/>
                <a:gd name="T17" fmla="*/ 16 h 107"/>
                <a:gd name="T18" fmla="*/ 0 w 45"/>
                <a:gd name="T19" fmla="*/ 95 h 107"/>
                <a:gd name="T20" fmla="*/ 5 w 45"/>
                <a:gd name="T21" fmla="*/ 95 h 107"/>
                <a:gd name="T22" fmla="*/ 5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69 h 107"/>
                <a:gd name="T34" fmla="*/ 45 w 45"/>
                <a:gd name="T3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53"/>
            <p:cNvSpPr>
              <a:spLocks/>
            </p:cNvSpPr>
            <p:nvPr/>
          </p:nvSpPr>
          <p:spPr bwMode="auto">
            <a:xfrm>
              <a:off x="5581" y="9700"/>
              <a:ext cx="71" cy="71"/>
            </a:xfrm>
            <a:custGeom>
              <a:avLst/>
              <a:gdLst>
                <a:gd name="T0" fmla="*/ 47 w 47"/>
                <a:gd name="T1" fmla="*/ 53 h 110"/>
                <a:gd name="T2" fmla="*/ 47 w 47"/>
                <a:gd name="T3" fmla="*/ 27 h 110"/>
                <a:gd name="T4" fmla="*/ 40 w 47"/>
                <a:gd name="T5" fmla="*/ 15 h 110"/>
                <a:gd name="T6" fmla="*/ 35 w 47"/>
                <a:gd name="T7" fmla="*/ 0 h 110"/>
                <a:gd name="T8" fmla="*/ 13 w 47"/>
                <a:gd name="T9" fmla="*/ 0 h 110"/>
                <a:gd name="T10" fmla="*/ 13 w 47"/>
                <a:gd name="T11" fmla="*/ 15 h 110"/>
                <a:gd name="T12" fmla="*/ 6 w 47"/>
                <a:gd name="T13" fmla="*/ 15 h 110"/>
                <a:gd name="T14" fmla="*/ 6 w 47"/>
                <a:gd name="T15" fmla="*/ 27 h 110"/>
                <a:gd name="T16" fmla="*/ 0 w 47"/>
                <a:gd name="T17" fmla="*/ 42 h 110"/>
                <a:gd name="T18" fmla="*/ 0 w 47"/>
                <a:gd name="T19" fmla="*/ 69 h 110"/>
                <a:gd name="T20" fmla="*/ 6 w 47"/>
                <a:gd name="T21" fmla="*/ 80 h 110"/>
                <a:gd name="T22" fmla="*/ 6 w 47"/>
                <a:gd name="T23" fmla="*/ 95 h 110"/>
                <a:gd name="T24" fmla="*/ 13 w 47"/>
                <a:gd name="T25" fmla="*/ 95 h 110"/>
                <a:gd name="T26" fmla="*/ 13 w 47"/>
                <a:gd name="T27" fmla="*/ 110 h 110"/>
                <a:gd name="T28" fmla="*/ 35 w 47"/>
                <a:gd name="T29" fmla="*/ 110 h 110"/>
                <a:gd name="T30" fmla="*/ 40 w 47"/>
                <a:gd name="T31" fmla="*/ 95 h 110"/>
                <a:gd name="T32" fmla="*/ 47 w 47"/>
                <a:gd name="T33" fmla="*/ 80 h 110"/>
                <a:gd name="T34" fmla="*/ 47 w 47"/>
                <a:gd name="T35" fmla="*/ 69 h 110"/>
                <a:gd name="T36" fmla="*/ 47 w 47"/>
                <a:gd name="T3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3"/>
                  </a:moveTo>
                  <a:lnTo>
                    <a:pt x="47" y="27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13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69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3" y="95"/>
                  </a:lnTo>
                  <a:lnTo>
                    <a:pt x="13" y="110"/>
                  </a:lnTo>
                  <a:lnTo>
                    <a:pt x="35" y="110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54"/>
            <p:cNvSpPr>
              <a:spLocks/>
            </p:cNvSpPr>
            <p:nvPr/>
          </p:nvSpPr>
          <p:spPr bwMode="auto">
            <a:xfrm>
              <a:off x="6137" y="9286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0 w 45"/>
                <a:gd name="T5" fmla="*/ 27 h 106"/>
                <a:gd name="T6" fmla="*/ 40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7 w 45"/>
                <a:gd name="T13" fmla="*/ 0 h 106"/>
                <a:gd name="T14" fmla="*/ 7 w 45"/>
                <a:gd name="T15" fmla="*/ 11 h 106"/>
                <a:gd name="T16" fmla="*/ 0 w 45"/>
                <a:gd name="T17" fmla="*/ 11 h 106"/>
                <a:gd name="T18" fmla="*/ 0 w 45"/>
                <a:gd name="T19" fmla="*/ 91 h 106"/>
                <a:gd name="T20" fmla="*/ 7 w 45"/>
                <a:gd name="T21" fmla="*/ 91 h 106"/>
                <a:gd name="T22" fmla="*/ 7 w 45"/>
                <a:gd name="T23" fmla="*/ 106 h 106"/>
                <a:gd name="T24" fmla="*/ 34 w 45"/>
                <a:gd name="T25" fmla="*/ 106 h 106"/>
                <a:gd name="T26" fmla="*/ 34 w 45"/>
                <a:gd name="T27" fmla="*/ 91 h 106"/>
                <a:gd name="T28" fmla="*/ 40 w 45"/>
                <a:gd name="T29" fmla="*/ 91 h 106"/>
                <a:gd name="T30" fmla="*/ 40 w 45"/>
                <a:gd name="T31" fmla="*/ 80 h 106"/>
                <a:gd name="T32" fmla="*/ 45 w 45"/>
                <a:gd name="T33" fmla="*/ 65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7" y="106"/>
                  </a:lnTo>
                  <a:lnTo>
                    <a:pt x="34" y="106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65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55"/>
            <p:cNvSpPr>
              <a:spLocks/>
            </p:cNvSpPr>
            <p:nvPr/>
          </p:nvSpPr>
          <p:spPr bwMode="auto">
            <a:xfrm>
              <a:off x="7978" y="4008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5 h 122"/>
                <a:gd name="T8" fmla="*/ 29 w 45"/>
                <a:gd name="T9" fmla="*/ 15 h 122"/>
                <a:gd name="T10" fmla="*/ 22 w 45"/>
                <a:gd name="T11" fmla="*/ 0 h 122"/>
                <a:gd name="T12" fmla="*/ 16 w 45"/>
                <a:gd name="T13" fmla="*/ 15 h 122"/>
                <a:gd name="T14" fmla="*/ 11 w 45"/>
                <a:gd name="T15" fmla="*/ 15 h 122"/>
                <a:gd name="T16" fmla="*/ 5 w 45"/>
                <a:gd name="T17" fmla="*/ 27 h 122"/>
                <a:gd name="T18" fmla="*/ 0 w 45"/>
                <a:gd name="T19" fmla="*/ 42 h 122"/>
                <a:gd name="T20" fmla="*/ 0 w 45"/>
                <a:gd name="T21" fmla="*/ 80 h 122"/>
                <a:gd name="T22" fmla="*/ 5 w 45"/>
                <a:gd name="T23" fmla="*/ 95 h 122"/>
                <a:gd name="T24" fmla="*/ 5 w 45"/>
                <a:gd name="T25" fmla="*/ 107 h 122"/>
                <a:gd name="T26" fmla="*/ 11 w 45"/>
                <a:gd name="T27" fmla="*/ 107 h 122"/>
                <a:gd name="T28" fmla="*/ 16 w 45"/>
                <a:gd name="T29" fmla="*/ 122 h 122"/>
                <a:gd name="T30" fmla="*/ 34 w 45"/>
                <a:gd name="T31" fmla="*/ 122 h 122"/>
                <a:gd name="T32" fmla="*/ 34 w 45"/>
                <a:gd name="T33" fmla="*/ 107 h 122"/>
                <a:gd name="T34" fmla="*/ 40 w 45"/>
                <a:gd name="T35" fmla="*/ 107 h 122"/>
                <a:gd name="T36" fmla="*/ 45 w 45"/>
                <a:gd name="T37" fmla="*/ 95 h 122"/>
                <a:gd name="T38" fmla="*/ 45 w 45"/>
                <a:gd name="T39" fmla="*/ 80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29" y="15"/>
                  </a:lnTo>
                  <a:lnTo>
                    <a:pt x="22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56"/>
            <p:cNvSpPr>
              <a:spLocks/>
            </p:cNvSpPr>
            <p:nvPr/>
          </p:nvSpPr>
          <p:spPr bwMode="auto">
            <a:xfrm>
              <a:off x="5525" y="10483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11 h 106"/>
                <a:gd name="T4" fmla="*/ 40 w 45"/>
                <a:gd name="T5" fmla="*/ 11 h 106"/>
                <a:gd name="T6" fmla="*/ 40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6 h 106"/>
                <a:gd name="T16" fmla="*/ 0 w 45"/>
                <a:gd name="T17" fmla="*/ 38 h 106"/>
                <a:gd name="T18" fmla="*/ 0 w 45"/>
                <a:gd name="T19" fmla="*/ 68 h 106"/>
                <a:gd name="T20" fmla="*/ 5 w 45"/>
                <a:gd name="T21" fmla="*/ 80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40 w 45"/>
                <a:gd name="T29" fmla="*/ 106 h 106"/>
                <a:gd name="T30" fmla="*/ 40 w 45"/>
                <a:gd name="T31" fmla="*/ 95 h 106"/>
                <a:gd name="T32" fmla="*/ 45 w 45"/>
                <a:gd name="T33" fmla="*/ 95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38"/>
                  </a:lnTo>
                  <a:lnTo>
                    <a:pt x="0" y="68"/>
                  </a:lnTo>
                  <a:lnTo>
                    <a:pt x="5" y="80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57"/>
            <p:cNvSpPr>
              <a:spLocks/>
            </p:cNvSpPr>
            <p:nvPr/>
          </p:nvSpPr>
          <p:spPr bwMode="auto">
            <a:xfrm>
              <a:off x="6553" y="8423"/>
              <a:ext cx="71" cy="71"/>
            </a:xfrm>
            <a:custGeom>
              <a:avLst/>
              <a:gdLst>
                <a:gd name="T0" fmla="*/ 51 w 51"/>
                <a:gd name="T1" fmla="*/ 54 h 107"/>
                <a:gd name="T2" fmla="*/ 45 w 51"/>
                <a:gd name="T3" fmla="*/ 38 h 107"/>
                <a:gd name="T4" fmla="*/ 45 w 51"/>
                <a:gd name="T5" fmla="*/ 12 h 107"/>
                <a:gd name="T6" fmla="*/ 38 w 51"/>
                <a:gd name="T7" fmla="*/ 12 h 107"/>
                <a:gd name="T8" fmla="*/ 38 w 51"/>
                <a:gd name="T9" fmla="*/ 0 h 107"/>
                <a:gd name="T10" fmla="*/ 11 w 51"/>
                <a:gd name="T11" fmla="*/ 0 h 107"/>
                <a:gd name="T12" fmla="*/ 11 w 51"/>
                <a:gd name="T13" fmla="*/ 12 h 107"/>
                <a:gd name="T14" fmla="*/ 4 w 51"/>
                <a:gd name="T15" fmla="*/ 12 h 107"/>
                <a:gd name="T16" fmla="*/ 4 w 51"/>
                <a:gd name="T17" fmla="*/ 38 h 107"/>
                <a:gd name="T18" fmla="*/ 0 w 51"/>
                <a:gd name="T19" fmla="*/ 54 h 107"/>
                <a:gd name="T20" fmla="*/ 4 w 51"/>
                <a:gd name="T21" fmla="*/ 65 h 107"/>
                <a:gd name="T22" fmla="*/ 4 w 51"/>
                <a:gd name="T23" fmla="*/ 95 h 107"/>
                <a:gd name="T24" fmla="*/ 11 w 51"/>
                <a:gd name="T25" fmla="*/ 107 h 107"/>
                <a:gd name="T26" fmla="*/ 38 w 51"/>
                <a:gd name="T27" fmla="*/ 107 h 107"/>
                <a:gd name="T28" fmla="*/ 45 w 51"/>
                <a:gd name="T29" fmla="*/ 95 h 107"/>
                <a:gd name="T30" fmla="*/ 45 w 51"/>
                <a:gd name="T31" fmla="*/ 65 h 107"/>
                <a:gd name="T32" fmla="*/ 51 w 51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07">
                  <a:moveTo>
                    <a:pt x="51" y="54"/>
                  </a:moveTo>
                  <a:lnTo>
                    <a:pt x="45" y="38"/>
                  </a:lnTo>
                  <a:lnTo>
                    <a:pt x="45" y="12"/>
                  </a:lnTo>
                  <a:lnTo>
                    <a:pt x="38" y="12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4" y="12"/>
                  </a:lnTo>
                  <a:lnTo>
                    <a:pt x="4" y="38"/>
                  </a:lnTo>
                  <a:lnTo>
                    <a:pt x="0" y="54"/>
                  </a:lnTo>
                  <a:lnTo>
                    <a:pt x="4" y="65"/>
                  </a:lnTo>
                  <a:lnTo>
                    <a:pt x="4" y="95"/>
                  </a:lnTo>
                  <a:lnTo>
                    <a:pt x="11" y="107"/>
                  </a:lnTo>
                  <a:lnTo>
                    <a:pt x="38" y="107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58"/>
            <p:cNvSpPr>
              <a:spLocks/>
            </p:cNvSpPr>
            <p:nvPr/>
          </p:nvSpPr>
          <p:spPr bwMode="auto">
            <a:xfrm>
              <a:off x="6070" y="9689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0 w 45"/>
                <a:gd name="T5" fmla="*/ 26 h 106"/>
                <a:gd name="T6" fmla="*/ 40 w 45"/>
                <a:gd name="T7" fmla="*/ 11 h 106"/>
                <a:gd name="T8" fmla="*/ 34 w 45"/>
                <a:gd name="T9" fmla="*/ 0 h 106"/>
                <a:gd name="T10" fmla="*/ 11 w 45"/>
                <a:gd name="T11" fmla="*/ 0 h 106"/>
                <a:gd name="T12" fmla="*/ 5 w 45"/>
                <a:gd name="T13" fmla="*/ 11 h 106"/>
                <a:gd name="T14" fmla="*/ 0 w 45"/>
                <a:gd name="T15" fmla="*/ 26 h 106"/>
                <a:gd name="T16" fmla="*/ 0 w 45"/>
                <a:gd name="T17" fmla="*/ 80 h 106"/>
                <a:gd name="T18" fmla="*/ 5 w 45"/>
                <a:gd name="T19" fmla="*/ 91 h 106"/>
                <a:gd name="T20" fmla="*/ 11 w 45"/>
                <a:gd name="T21" fmla="*/ 106 h 106"/>
                <a:gd name="T22" fmla="*/ 34 w 45"/>
                <a:gd name="T23" fmla="*/ 106 h 106"/>
                <a:gd name="T24" fmla="*/ 40 w 45"/>
                <a:gd name="T25" fmla="*/ 91 h 106"/>
                <a:gd name="T26" fmla="*/ 40 w 45"/>
                <a:gd name="T27" fmla="*/ 80 h 106"/>
                <a:gd name="T28" fmla="*/ 45 w 45"/>
                <a:gd name="T29" fmla="*/ 80 h 106"/>
                <a:gd name="T30" fmla="*/ 45 w 45"/>
                <a:gd name="T31" fmla="*/ 64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26"/>
                  </a:lnTo>
                  <a:lnTo>
                    <a:pt x="0" y="80"/>
                  </a:lnTo>
                  <a:lnTo>
                    <a:pt x="5" y="91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40" y="91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59"/>
            <p:cNvSpPr>
              <a:spLocks/>
            </p:cNvSpPr>
            <p:nvPr/>
          </p:nvSpPr>
          <p:spPr bwMode="auto">
            <a:xfrm>
              <a:off x="6836" y="8006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38 h 106"/>
                <a:gd name="T4" fmla="*/ 41 w 45"/>
                <a:gd name="T5" fmla="*/ 26 h 106"/>
                <a:gd name="T6" fmla="*/ 41 w 45"/>
                <a:gd name="T7" fmla="*/ 11 h 106"/>
                <a:gd name="T8" fmla="*/ 34 w 45"/>
                <a:gd name="T9" fmla="*/ 11 h 106"/>
                <a:gd name="T10" fmla="*/ 34 w 45"/>
                <a:gd name="T11" fmla="*/ 0 h 106"/>
                <a:gd name="T12" fmla="*/ 5 w 45"/>
                <a:gd name="T13" fmla="*/ 0 h 106"/>
                <a:gd name="T14" fmla="*/ 5 w 45"/>
                <a:gd name="T15" fmla="*/ 11 h 106"/>
                <a:gd name="T16" fmla="*/ 0 w 45"/>
                <a:gd name="T17" fmla="*/ 11 h 106"/>
                <a:gd name="T18" fmla="*/ 0 w 45"/>
                <a:gd name="T19" fmla="*/ 94 h 106"/>
                <a:gd name="T20" fmla="*/ 5 w 45"/>
                <a:gd name="T21" fmla="*/ 94 h 106"/>
                <a:gd name="T22" fmla="*/ 5 w 45"/>
                <a:gd name="T23" fmla="*/ 106 h 106"/>
                <a:gd name="T24" fmla="*/ 34 w 45"/>
                <a:gd name="T25" fmla="*/ 106 h 106"/>
                <a:gd name="T26" fmla="*/ 34 w 45"/>
                <a:gd name="T27" fmla="*/ 94 h 106"/>
                <a:gd name="T28" fmla="*/ 41 w 45"/>
                <a:gd name="T29" fmla="*/ 94 h 106"/>
                <a:gd name="T30" fmla="*/ 41 w 45"/>
                <a:gd name="T31" fmla="*/ 79 h 106"/>
                <a:gd name="T32" fmla="*/ 45 w 45"/>
                <a:gd name="T33" fmla="*/ 68 h 106"/>
                <a:gd name="T34" fmla="*/ 45 w 45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38"/>
                  </a:lnTo>
                  <a:lnTo>
                    <a:pt x="41" y="26"/>
                  </a:lnTo>
                  <a:lnTo>
                    <a:pt x="41" y="11"/>
                  </a:lnTo>
                  <a:lnTo>
                    <a:pt x="34" y="11"/>
                  </a:lnTo>
                  <a:lnTo>
                    <a:pt x="34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4"/>
                  </a:lnTo>
                  <a:lnTo>
                    <a:pt x="5" y="94"/>
                  </a:lnTo>
                  <a:lnTo>
                    <a:pt x="5" y="106"/>
                  </a:lnTo>
                  <a:lnTo>
                    <a:pt x="34" y="106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1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60"/>
            <p:cNvSpPr>
              <a:spLocks/>
            </p:cNvSpPr>
            <p:nvPr/>
          </p:nvSpPr>
          <p:spPr bwMode="auto">
            <a:xfrm>
              <a:off x="6756" y="8488"/>
              <a:ext cx="71" cy="71"/>
            </a:xfrm>
            <a:custGeom>
              <a:avLst/>
              <a:gdLst>
                <a:gd name="T0" fmla="*/ 47 w 47"/>
                <a:gd name="T1" fmla="*/ 57 h 110"/>
                <a:gd name="T2" fmla="*/ 47 w 47"/>
                <a:gd name="T3" fmla="*/ 30 h 110"/>
                <a:gd name="T4" fmla="*/ 40 w 47"/>
                <a:gd name="T5" fmla="*/ 15 h 110"/>
                <a:gd name="T6" fmla="*/ 36 w 47"/>
                <a:gd name="T7" fmla="*/ 0 h 110"/>
                <a:gd name="T8" fmla="*/ 11 w 47"/>
                <a:gd name="T9" fmla="*/ 0 h 110"/>
                <a:gd name="T10" fmla="*/ 11 w 47"/>
                <a:gd name="T11" fmla="*/ 15 h 110"/>
                <a:gd name="T12" fmla="*/ 7 w 47"/>
                <a:gd name="T13" fmla="*/ 15 h 110"/>
                <a:gd name="T14" fmla="*/ 7 w 47"/>
                <a:gd name="T15" fmla="*/ 30 h 110"/>
                <a:gd name="T16" fmla="*/ 0 w 47"/>
                <a:gd name="T17" fmla="*/ 30 h 110"/>
                <a:gd name="T18" fmla="*/ 0 w 47"/>
                <a:gd name="T19" fmla="*/ 84 h 110"/>
                <a:gd name="T20" fmla="*/ 7 w 47"/>
                <a:gd name="T21" fmla="*/ 84 h 110"/>
                <a:gd name="T22" fmla="*/ 7 w 47"/>
                <a:gd name="T23" fmla="*/ 95 h 110"/>
                <a:gd name="T24" fmla="*/ 11 w 47"/>
                <a:gd name="T25" fmla="*/ 95 h 110"/>
                <a:gd name="T26" fmla="*/ 11 w 47"/>
                <a:gd name="T27" fmla="*/ 110 h 110"/>
                <a:gd name="T28" fmla="*/ 36 w 47"/>
                <a:gd name="T29" fmla="*/ 110 h 110"/>
                <a:gd name="T30" fmla="*/ 40 w 47"/>
                <a:gd name="T31" fmla="*/ 95 h 110"/>
                <a:gd name="T32" fmla="*/ 47 w 47"/>
                <a:gd name="T33" fmla="*/ 84 h 110"/>
                <a:gd name="T34" fmla="*/ 47 w 47"/>
                <a:gd name="T35" fmla="*/ 68 h 110"/>
                <a:gd name="T36" fmla="*/ 47 w 47"/>
                <a:gd name="T37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110">
                  <a:moveTo>
                    <a:pt x="47" y="57"/>
                  </a:moveTo>
                  <a:lnTo>
                    <a:pt x="47" y="30"/>
                  </a:lnTo>
                  <a:lnTo>
                    <a:pt x="40" y="15"/>
                  </a:lnTo>
                  <a:lnTo>
                    <a:pt x="36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110"/>
                  </a:lnTo>
                  <a:lnTo>
                    <a:pt x="36" y="110"/>
                  </a:lnTo>
                  <a:lnTo>
                    <a:pt x="40" y="95"/>
                  </a:lnTo>
                  <a:lnTo>
                    <a:pt x="47" y="84"/>
                  </a:lnTo>
                  <a:lnTo>
                    <a:pt x="47" y="68"/>
                  </a:lnTo>
                  <a:lnTo>
                    <a:pt x="47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61"/>
            <p:cNvSpPr>
              <a:spLocks/>
            </p:cNvSpPr>
            <p:nvPr/>
          </p:nvSpPr>
          <p:spPr bwMode="auto">
            <a:xfrm>
              <a:off x="5605" y="9594"/>
              <a:ext cx="71" cy="71"/>
            </a:xfrm>
            <a:custGeom>
              <a:avLst/>
              <a:gdLst>
                <a:gd name="T0" fmla="*/ 45 w 45"/>
                <a:gd name="T1" fmla="*/ 53 h 121"/>
                <a:gd name="T2" fmla="*/ 45 w 45"/>
                <a:gd name="T3" fmla="*/ 26 h 121"/>
                <a:gd name="T4" fmla="*/ 39 w 45"/>
                <a:gd name="T5" fmla="*/ 26 h 121"/>
                <a:gd name="T6" fmla="*/ 39 w 45"/>
                <a:gd name="T7" fmla="*/ 15 h 121"/>
                <a:gd name="T8" fmla="*/ 34 w 45"/>
                <a:gd name="T9" fmla="*/ 15 h 121"/>
                <a:gd name="T10" fmla="*/ 27 w 45"/>
                <a:gd name="T11" fmla="*/ 0 h 121"/>
                <a:gd name="T12" fmla="*/ 16 w 45"/>
                <a:gd name="T13" fmla="*/ 0 h 121"/>
                <a:gd name="T14" fmla="*/ 16 w 45"/>
                <a:gd name="T15" fmla="*/ 15 h 121"/>
                <a:gd name="T16" fmla="*/ 5 w 45"/>
                <a:gd name="T17" fmla="*/ 15 h 121"/>
                <a:gd name="T18" fmla="*/ 5 w 45"/>
                <a:gd name="T19" fmla="*/ 26 h 121"/>
                <a:gd name="T20" fmla="*/ 0 w 45"/>
                <a:gd name="T21" fmla="*/ 42 h 121"/>
                <a:gd name="T22" fmla="*/ 0 w 45"/>
                <a:gd name="T23" fmla="*/ 80 h 121"/>
                <a:gd name="T24" fmla="*/ 5 w 45"/>
                <a:gd name="T25" fmla="*/ 95 h 121"/>
                <a:gd name="T26" fmla="*/ 5 w 45"/>
                <a:gd name="T27" fmla="*/ 106 h 121"/>
                <a:gd name="T28" fmla="*/ 11 w 45"/>
                <a:gd name="T29" fmla="*/ 106 h 121"/>
                <a:gd name="T30" fmla="*/ 16 w 45"/>
                <a:gd name="T31" fmla="*/ 121 h 121"/>
                <a:gd name="T32" fmla="*/ 34 w 45"/>
                <a:gd name="T33" fmla="*/ 121 h 121"/>
                <a:gd name="T34" fmla="*/ 34 w 45"/>
                <a:gd name="T35" fmla="*/ 106 h 121"/>
                <a:gd name="T36" fmla="*/ 39 w 45"/>
                <a:gd name="T37" fmla="*/ 106 h 121"/>
                <a:gd name="T38" fmla="*/ 39 w 45"/>
                <a:gd name="T39" fmla="*/ 95 h 121"/>
                <a:gd name="T40" fmla="*/ 45 w 45"/>
                <a:gd name="T41" fmla="*/ 95 h 121"/>
                <a:gd name="T42" fmla="*/ 45 w 45"/>
                <a:gd name="T43" fmla="*/ 80 h 121"/>
                <a:gd name="T44" fmla="*/ 45 w 45"/>
                <a:gd name="T45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1">
                  <a:moveTo>
                    <a:pt x="45" y="53"/>
                  </a:moveTo>
                  <a:lnTo>
                    <a:pt x="45" y="26"/>
                  </a:lnTo>
                  <a:lnTo>
                    <a:pt x="39" y="26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21"/>
                  </a:lnTo>
                  <a:lnTo>
                    <a:pt x="34" y="121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80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62"/>
            <p:cNvSpPr>
              <a:spLocks/>
            </p:cNvSpPr>
            <p:nvPr/>
          </p:nvSpPr>
          <p:spPr bwMode="auto">
            <a:xfrm>
              <a:off x="6160" y="9259"/>
              <a:ext cx="71" cy="71"/>
            </a:xfrm>
            <a:custGeom>
              <a:avLst/>
              <a:gdLst>
                <a:gd name="T0" fmla="*/ 46 w 46"/>
                <a:gd name="T1" fmla="*/ 54 h 118"/>
                <a:gd name="T2" fmla="*/ 46 w 46"/>
                <a:gd name="T3" fmla="*/ 38 h 118"/>
                <a:gd name="T4" fmla="*/ 40 w 46"/>
                <a:gd name="T5" fmla="*/ 27 h 118"/>
                <a:gd name="T6" fmla="*/ 40 w 46"/>
                <a:gd name="T7" fmla="*/ 12 h 118"/>
                <a:gd name="T8" fmla="*/ 35 w 46"/>
                <a:gd name="T9" fmla="*/ 12 h 118"/>
                <a:gd name="T10" fmla="*/ 29 w 46"/>
                <a:gd name="T11" fmla="*/ 0 h 118"/>
                <a:gd name="T12" fmla="*/ 17 w 46"/>
                <a:gd name="T13" fmla="*/ 0 h 118"/>
                <a:gd name="T14" fmla="*/ 11 w 46"/>
                <a:gd name="T15" fmla="*/ 12 h 118"/>
                <a:gd name="T16" fmla="*/ 6 w 46"/>
                <a:gd name="T17" fmla="*/ 12 h 118"/>
                <a:gd name="T18" fmla="*/ 6 w 46"/>
                <a:gd name="T19" fmla="*/ 27 h 118"/>
                <a:gd name="T20" fmla="*/ 0 w 46"/>
                <a:gd name="T21" fmla="*/ 27 h 118"/>
                <a:gd name="T22" fmla="*/ 0 w 46"/>
                <a:gd name="T23" fmla="*/ 92 h 118"/>
                <a:gd name="T24" fmla="*/ 6 w 46"/>
                <a:gd name="T25" fmla="*/ 92 h 118"/>
                <a:gd name="T26" fmla="*/ 6 w 46"/>
                <a:gd name="T27" fmla="*/ 107 h 118"/>
                <a:gd name="T28" fmla="*/ 11 w 46"/>
                <a:gd name="T29" fmla="*/ 107 h 118"/>
                <a:gd name="T30" fmla="*/ 11 w 46"/>
                <a:gd name="T31" fmla="*/ 118 h 118"/>
                <a:gd name="T32" fmla="*/ 35 w 46"/>
                <a:gd name="T33" fmla="*/ 118 h 118"/>
                <a:gd name="T34" fmla="*/ 35 w 46"/>
                <a:gd name="T35" fmla="*/ 107 h 118"/>
                <a:gd name="T36" fmla="*/ 40 w 46"/>
                <a:gd name="T37" fmla="*/ 107 h 118"/>
                <a:gd name="T38" fmla="*/ 40 w 46"/>
                <a:gd name="T39" fmla="*/ 92 h 118"/>
                <a:gd name="T40" fmla="*/ 46 w 46"/>
                <a:gd name="T41" fmla="*/ 80 h 118"/>
                <a:gd name="T42" fmla="*/ 46 w 46"/>
                <a:gd name="T43" fmla="*/ 65 h 118"/>
                <a:gd name="T44" fmla="*/ 46 w 46"/>
                <a:gd name="T45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118">
                  <a:moveTo>
                    <a:pt x="46" y="54"/>
                  </a:moveTo>
                  <a:lnTo>
                    <a:pt x="46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6" y="27"/>
                  </a:lnTo>
                  <a:lnTo>
                    <a:pt x="0" y="27"/>
                  </a:lnTo>
                  <a:lnTo>
                    <a:pt x="0" y="92"/>
                  </a:lnTo>
                  <a:lnTo>
                    <a:pt x="6" y="92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18"/>
                  </a:lnTo>
                  <a:lnTo>
                    <a:pt x="35" y="118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63"/>
            <p:cNvSpPr>
              <a:spLocks/>
            </p:cNvSpPr>
            <p:nvPr/>
          </p:nvSpPr>
          <p:spPr bwMode="auto">
            <a:xfrm>
              <a:off x="5775" y="9742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7 h 106"/>
                <a:gd name="T4" fmla="*/ 38 w 45"/>
                <a:gd name="T5" fmla="*/ 11 h 106"/>
                <a:gd name="T6" fmla="*/ 34 w 45"/>
                <a:gd name="T7" fmla="*/ 0 h 106"/>
                <a:gd name="T8" fmla="*/ 11 w 45"/>
                <a:gd name="T9" fmla="*/ 0 h 106"/>
                <a:gd name="T10" fmla="*/ 11 w 45"/>
                <a:gd name="T11" fmla="*/ 11 h 106"/>
                <a:gd name="T12" fmla="*/ 5 w 45"/>
                <a:gd name="T13" fmla="*/ 11 h 106"/>
                <a:gd name="T14" fmla="*/ 5 w 45"/>
                <a:gd name="T15" fmla="*/ 27 h 106"/>
                <a:gd name="T16" fmla="*/ 0 w 45"/>
                <a:gd name="T17" fmla="*/ 38 h 106"/>
                <a:gd name="T18" fmla="*/ 0 w 45"/>
                <a:gd name="T19" fmla="*/ 68 h 106"/>
                <a:gd name="T20" fmla="*/ 5 w 45"/>
                <a:gd name="T21" fmla="*/ 68 h 106"/>
                <a:gd name="T22" fmla="*/ 5 w 45"/>
                <a:gd name="T23" fmla="*/ 95 h 106"/>
                <a:gd name="T24" fmla="*/ 11 w 45"/>
                <a:gd name="T25" fmla="*/ 95 h 106"/>
                <a:gd name="T26" fmla="*/ 11 w 45"/>
                <a:gd name="T27" fmla="*/ 106 h 106"/>
                <a:gd name="T28" fmla="*/ 34 w 45"/>
                <a:gd name="T29" fmla="*/ 106 h 106"/>
                <a:gd name="T30" fmla="*/ 38 w 45"/>
                <a:gd name="T31" fmla="*/ 95 h 106"/>
                <a:gd name="T32" fmla="*/ 45 w 45"/>
                <a:gd name="T33" fmla="*/ 80 h 106"/>
                <a:gd name="T34" fmla="*/ 45 w 45"/>
                <a:gd name="T35" fmla="*/ 68 h 106"/>
                <a:gd name="T36" fmla="*/ 45 w 45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7"/>
                  </a:lnTo>
                  <a:lnTo>
                    <a:pt x="38" y="11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68"/>
                  </a:lnTo>
                  <a:lnTo>
                    <a:pt x="5" y="68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64"/>
            <p:cNvSpPr>
              <a:spLocks/>
            </p:cNvSpPr>
            <p:nvPr/>
          </p:nvSpPr>
          <p:spPr bwMode="auto">
            <a:xfrm>
              <a:off x="4451" y="9259"/>
              <a:ext cx="71" cy="71"/>
            </a:xfrm>
            <a:custGeom>
              <a:avLst/>
              <a:gdLst>
                <a:gd name="T0" fmla="*/ 46 w 46"/>
                <a:gd name="T1" fmla="*/ 54 h 118"/>
                <a:gd name="T2" fmla="*/ 46 w 46"/>
                <a:gd name="T3" fmla="*/ 27 h 118"/>
                <a:gd name="T4" fmla="*/ 40 w 46"/>
                <a:gd name="T5" fmla="*/ 12 h 118"/>
                <a:gd name="T6" fmla="*/ 35 w 46"/>
                <a:gd name="T7" fmla="*/ 0 h 118"/>
                <a:gd name="T8" fmla="*/ 17 w 46"/>
                <a:gd name="T9" fmla="*/ 0 h 118"/>
                <a:gd name="T10" fmla="*/ 12 w 46"/>
                <a:gd name="T11" fmla="*/ 12 h 118"/>
                <a:gd name="T12" fmla="*/ 6 w 46"/>
                <a:gd name="T13" fmla="*/ 27 h 118"/>
                <a:gd name="T14" fmla="*/ 6 w 46"/>
                <a:gd name="T15" fmla="*/ 38 h 118"/>
                <a:gd name="T16" fmla="*/ 0 w 46"/>
                <a:gd name="T17" fmla="*/ 54 h 118"/>
                <a:gd name="T18" fmla="*/ 0 w 46"/>
                <a:gd name="T19" fmla="*/ 65 h 118"/>
                <a:gd name="T20" fmla="*/ 6 w 46"/>
                <a:gd name="T21" fmla="*/ 80 h 118"/>
                <a:gd name="T22" fmla="*/ 6 w 46"/>
                <a:gd name="T23" fmla="*/ 92 h 118"/>
                <a:gd name="T24" fmla="*/ 12 w 46"/>
                <a:gd name="T25" fmla="*/ 107 h 118"/>
                <a:gd name="T26" fmla="*/ 17 w 46"/>
                <a:gd name="T27" fmla="*/ 118 h 118"/>
                <a:gd name="T28" fmla="*/ 35 w 46"/>
                <a:gd name="T29" fmla="*/ 118 h 118"/>
                <a:gd name="T30" fmla="*/ 40 w 46"/>
                <a:gd name="T31" fmla="*/ 107 h 118"/>
                <a:gd name="T32" fmla="*/ 46 w 46"/>
                <a:gd name="T33" fmla="*/ 92 h 118"/>
                <a:gd name="T34" fmla="*/ 46 w 46"/>
                <a:gd name="T35" fmla="*/ 65 h 118"/>
                <a:gd name="T36" fmla="*/ 46 w 46"/>
                <a:gd name="T37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18">
                  <a:moveTo>
                    <a:pt x="46" y="54"/>
                  </a:moveTo>
                  <a:lnTo>
                    <a:pt x="46" y="27"/>
                  </a:lnTo>
                  <a:lnTo>
                    <a:pt x="40" y="12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2" y="12"/>
                  </a:lnTo>
                  <a:lnTo>
                    <a:pt x="6" y="27"/>
                  </a:lnTo>
                  <a:lnTo>
                    <a:pt x="6" y="38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6" y="80"/>
                  </a:lnTo>
                  <a:lnTo>
                    <a:pt x="6" y="92"/>
                  </a:lnTo>
                  <a:lnTo>
                    <a:pt x="12" y="107"/>
                  </a:lnTo>
                  <a:lnTo>
                    <a:pt x="17" y="118"/>
                  </a:lnTo>
                  <a:lnTo>
                    <a:pt x="35" y="118"/>
                  </a:lnTo>
                  <a:lnTo>
                    <a:pt x="40" y="107"/>
                  </a:lnTo>
                  <a:lnTo>
                    <a:pt x="46" y="92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65"/>
            <p:cNvSpPr>
              <a:spLocks/>
            </p:cNvSpPr>
            <p:nvPr/>
          </p:nvSpPr>
          <p:spPr bwMode="auto">
            <a:xfrm>
              <a:off x="6405" y="9392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38 h 107"/>
                <a:gd name="T4" fmla="*/ 39 w 45"/>
                <a:gd name="T5" fmla="*/ 27 h 107"/>
                <a:gd name="T6" fmla="*/ 39 w 45"/>
                <a:gd name="T7" fmla="*/ 12 h 107"/>
                <a:gd name="T8" fmla="*/ 34 w 45"/>
                <a:gd name="T9" fmla="*/ 12 h 107"/>
                <a:gd name="T10" fmla="*/ 34 w 45"/>
                <a:gd name="T11" fmla="*/ 0 h 107"/>
                <a:gd name="T12" fmla="*/ 11 w 45"/>
                <a:gd name="T13" fmla="*/ 0 h 107"/>
                <a:gd name="T14" fmla="*/ 5 w 45"/>
                <a:gd name="T15" fmla="*/ 12 h 107"/>
                <a:gd name="T16" fmla="*/ 0 w 45"/>
                <a:gd name="T17" fmla="*/ 27 h 107"/>
                <a:gd name="T18" fmla="*/ 0 w 45"/>
                <a:gd name="T19" fmla="*/ 80 h 107"/>
                <a:gd name="T20" fmla="*/ 5 w 45"/>
                <a:gd name="T21" fmla="*/ 95 h 107"/>
                <a:gd name="T22" fmla="*/ 11 w 45"/>
                <a:gd name="T23" fmla="*/ 107 h 107"/>
                <a:gd name="T24" fmla="*/ 34 w 45"/>
                <a:gd name="T25" fmla="*/ 107 h 107"/>
                <a:gd name="T26" fmla="*/ 34 w 45"/>
                <a:gd name="T27" fmla="*/ 95 h 107"/>
                <a:gd name="T28" fmla="*/ 39 w 45"/>
                <a:gd name="T29" fmla="*/ 95 h 107"/>
                <a:gd name="T30" fmla="*/ 39 w 45"/>
                <a:gd name="T31" fmla="*/ 80 h 107"/>
                <a:gd name="T32" fmla="*/ 45 w 45"/>
                <a:gd name="T33" fmla="*/ 80 h 107"/>
                <a:gd name="T34" fmla="*/ 45 w 45"/>
                <a:gd name="T35" fmla="*/ 65 h 107"/>
                <a:gd name="T36" fmla="*/ 45 w 45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38"/>
                  </a:lnTo>
                  <a:lnTo>
                    <a:pt x="39" y="27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39" y="95"/>
                  </a:lnTo>
                  <a:lnTo>
                    <a:pt x="39" y="80"/>
                  </a:lnTo>
                  <a:lnTo>
                    <a:pt x="45" y="80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66"/>
            <p:cNvSpPr>
              <a:spLocks/>
            </p:cNvSpPr>
            <p:nvPr/>
          </p:nvSpPr>
          <p:spPr bwMode="auto">
            <a:xfrm>
              <a:off x="6104" y="8344"/>
              <a:ext cx="71" cy="71"/>
            </a:xfrm>
            <a:custGeom>
              <a:avLst/>
              <a:gdLst>
                <a:gd name="T0" fmla="*/ 51 w 51"/>
                <a:gd name="T1" fmla="*/ 53 h 106"/>
                <a:gd name="T2" fmla="*/ 45 w 51"/>
                <a:gd name="T3" fmla="*/ 38 h 106"/>
                <a:gd name="T4" fmla="*/ 45 w 51"/>
                <a:gd name="T5" fmla="*/ 11 h 106"/>
                <a:gd name="T6" fmla="*/ 40 w 51"/>
                <a:gd name="T7" fmla="*/ 11 h 106"/>
                <a:gd name="T8" fmla="*/ 40 w 51"/>
                <a:gd name="T9" fmla="*/ 0 h 106"/>
                <a:gd name="T10" fmla="*/ 11 w 51"/>
                <a:gd name="T11" fmla="*/ 0 h 106"/>
                <a:gd name="T12" fmla="*/ 11 w 51"/>
                <a:gd name="T13" fmla="*/ 11 h 106"/>
                <a:gd name="T14" fmla="*/ 6 w 51"/>
                <a:gd name="T15" fmla="*/ 11 h 106"/>
                <a:gd name="T16" fmla="*/ 6 w 51"/>
                <a:gd name="T17" fmla="*/ 38 h 106"/>
                <a:gd name="T18" fmla="*/ 0 w 51"/>
                <a:gd name="T19" fmla="*/ 53 h 106"/>
                <a:gd name="T20" fmla="*/ 6 w 51"/>
                <a:gd name="T21" fmla="*/ 64 h 106"/>
                <a:gd name="T22" fmla="*/ 6 w 51"/>
                <a:gd name="T23" fmla="*/ 91 h 106"/>
                <a:gd name="T24" fmla="*/ 11 w 51"/>
                <a:gd name="T25" fmla="*/ 91 h 106"/>
                <a:gd name="T26" fmla="*/ 11 w 51"/>
                <a:gd name="T27" fmla="*/ 106 h 106"/>
                <a:gd name="T28" fmla="*/ 40 w 51"/>
                <a:gd name="T29" fmla="*/ 106 h 106"/>
                <a:gd name="T30" fmla="*/ 40 w 51"/>
                <a:gd name="T31" fmla="*/ 91 h 106"/>
                <a:gd name="T32" fmla="*/ 45 w 51"/>
                <a:gd name="T33" fmla="*/ 91 h 106"/>
                <a:gd name="T34" fmla="*/ 45 w 51"/>
                <a:gd name="T35" fmla="*/ 64 h 106"/>
                <a:gd name="T36" fmla="*/ 51 w 51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106">
                  <a:moveTo>
                    <a:pt x="51" y="53"/>
                  </a:moveTo>
                  <a:lnTo>
                    <a:pt x="45" y="38"/>
                  </a:lnTo>
                  <a:lnTo>
                    <a:pt x="45" y="11"/>
                  </a:lnTo>
                  <a:lnTo>
                    <a:pt x="40" y="11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6" y="38"/>
                  </a:lnTo>
                  <a:lnTo>
                    <a:pt x="0" y="53"/>
                  </a:lnTo>
                  <a:lnTo>
                    <a:pt x="6" y="64"/>
                  </a:lnTo>
                  <a:lnTo>
                    <a:pt x="6" y="91"/>
                  </a:lnTo>
                  <a:lnTo>
                    <a:pt x="11" y="91"/>
                  </a:lnTo>
                  <a:lnTo>
                    <a:pt x="11" y="106"/>
                  </a:lnTo>
                  <a:lnTo>
                    <a:pt x="40" y="106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64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67"/>
            <p:cNvSpPr>
              <a:spLocks/>
            </p:cNvSpPr>
            <p:nvPr/>
          </p:nvSpPr>
          <p:spPr bwMode="auto">
            <a:xfrm>
              <a:off x="5677" y="10213"/>
              <a:ext cx="71" cy="71"/>
            </a:xfrm>
            <a:custGeom>
              <a:avLst/>
              <a:gdLst>
                <a:gd name="T0" fmla="*/ 47 w 47"/>
                <a:gd name="T1" fmla="*/ 53 h 107"/>
                <a:gd name="T2" fmla="*/ 47 w 47"/>
                <a:gd name="T3" fmla="*/ 27 h 107"/>
                <a:gd name="T4" fmla="*/ 40 w 47"/>
                <a:gd name="T5" fmla="*/ 27 h 107"/>
                <a:gd name="T6" fmla="*/ 40 w 47"/>
                <a:gd name="T7" fmla="*/ 15 h 107"/>
                <a:gd name="T8" fmla="*/ 35 w 47"/>
                <a:gd name="T9" fmla="*/ 0 h 107"/>
                <a:gd name="T10" fmla="*/ 13 w 47"/>
                <a:gd name="T11" fmla="*/ 0 h 107"/>
                <a:gd name="T12" fmla="*/ 7 w 47"/>
                <a:gd name="T13" fmla="*/ 15 h 107"/>
                <a:gd name="T14" fmla="*/ 0 w 47"/>
                <a:gd name="T15" fmla="*/ 27 h 107"/>
                <a:gd name="T16" fmla="*/ 0 w 47"/>
                <a:gd name="T17" fmla="*/ 80 h 107"/>
                <a:gd name="T18" fmla="*/ 7 w 47"/>
                <a:gd name="T19" fmla="*/ 95 h 107"/>
                <a:gd name="T20" fmla="*/ 13 w 47"/>
                <a:gd name="T21" fmla="*/ 107 h 107"/>
                <a:gd name="T22" fmla="*/ 35 w 47"/>
                <a:gd name="T23" fmla="*/ 107 h 107"/>
                <a:gd name="T24" fmla="*/ 40 w 47"/>
                <a:gd name="T25" fmla="*/ 95 h 107"/>
                <a:gd name="T26" fmla="*/ 40 w 47"/>
                <a:gd name="T27" fmla="*/ 80 h 107"/>
                <a:gd name="T28" fmla="*/ 47 w 47"/>
                <a:gd name="T29" fmla="*/ 80 h 107"/>
                <a:gd name="T30" fmla="*/ 47 w 47"/>
                <a:gd name="T31" fmla="*/ 69 h 107"/>
                <a:gd name="T32" fmla="*/ 47 w 47"/>
                <a:gd name="T3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7">
                  <a:moveTo>
                    <a:pt x="47" y="53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3" y="107"/>
                  </a:lnTo>
                  <a:lnTo>
                    <a:pt x="35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68"/>
            <p:cNvSpPr>
              <a:spLocks/>
            </p:cNvSpPr>
            <p:nvPr/>
          </p:nvSpPr>
          <p:spPr bwMode="auto">
            <a:xfrm>
              <a:off x="6557" y="8355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27 h 122"/>
                <a:gd name="T4" fmla="*/ 41 w 47"/>
                <a:gd name="T5" fmla="*/ 27 h 122"/>
                <a:gd name="T6" fmla="*/ 41 w 47"/>
                <a:gd name="T7" fmla="*/ 15 h 122"/>
                <a:gd name="T8" fmla="*/ 34 w 47"/>
                <a:gd name="T9" fmla="*/ 15 h 122"/>
                <a:gd name="T10" fmla="*/ 34 w 47"/>
                <a:gd name="T11" fmla="*/ 0 h 122"/>
                <a:gd name="T12" fmla="*/ 18 w 47"/>
                <a:gd name="T13" fmla="*/ 0 h 122"/>
                <a:gd name="T14" fmla="*/ 12 w 47"/>
                <a:gd name="T15" fmla="*/ 15 h 122"/>
                <a:gd name="T16" fmla="*/ 7 w 47"/>
                <a:gd name="T17" fmla="*/ 15 h 122"/>
                <a:gd name="T18" fmla="*/ 7 w 47"/>
                <a:gd name="T19" fmla="*/ 27 h 122"/>
                <a:gd name="T20" fmla="*/ 0 w 47"/>
                <a:gd name="T21" fmla="*/ 42 h 122"/>
                <a:gd name="T22" fmla="*/ 0 w 47"/>
                <a:gd name="T23" fmla="*/ 80 h 122"/>
                <a:gd name="T24" fmla="*/ 7 w 47"/>
                <a:gd name="T25" fmla="*/ 95 h 122"/>
                <a:gd name="T26" fmla="*/ 7 w 47"/>
                <a:gd name="T27" fmla="*/ 106 h 122"/>
                <a:gd name="T28" fmla="*/ 12 w 47"/>
                <a:gd name="T29" fmla="*/ 106 h 122"/>
                <a:gd name="T30" fmla="*/ 18 w 47"/>
                <a:gd name="T31" fmla="*/ 122 h 122"/>
                <a:gd name="T32" fmla="*/ 34 w 47"/>
                <a:gd name="T33" fmla="*/ 122 h 122"/>
                <a:gd name="T34" fmla="*/ 34 w 47"/>
                <a:gd name="T35" fmla="*/ 106 h 122"/>
                <a:gd name="T36" fmla="*/ 41 w 47"/>
                <a:gd name="T37" fmla="*/ 106 h 122"/>
                <a:gd name="T38" fmla="*/ 41 w 47"/>
                <a:gd name="T39" fmla="*/ 95 h 122"/>
                <a:gd name="T40" fmla="*/ 47 w 47"/>
                <a:gd name="T41" fmla="*/ 95 h 122"/>
                <a:gd name="T42" fmla="*/ 47 w 47"/>
                <a:gd name="T43" fmla="*/ 68 h 122"/>
                <a:gd name="T44" fmla="*/ 47 w 47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27"/>
                  </a:lnTo>
                  <a:lnTo>
                    <a:pt x="41" y="27"/>
                  </a:lnTo>
                  <a:lnTo>
                    <a:pt x="41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7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6"/>
                  </a:lnTo>
                  <a:lnTo>
                    <a:pt x="12" y="106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34" y="106"/>
                  </a:lnTo>
                  <a:lnTo>
                    <a:pt x="41" y="106"/>
                  </a:lnTo>
                  <a:lnTo>
                    <a:pt x="41" y="95"/>
                  </a:lnTo>
                  <a:lnTo>
                    <a:pt x="47" y="95"/>
                  </a:lnTo>
                  <a:lnTo>
                    <a:pt x="47" y="68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69"/>
            <p:cNvSpPr>
              <a:spLocks/>
            </p:cNvSpPr>
            <p:nvPr/>
          </p:nvSpPr>
          <p:spPr bwMode="auto">
            <a:xfrm>
              <a:off x="6780" y="7884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42 h 122"/>
                <a:gd name="T4" fmla="*/ 39 w 45"/>
                <a:gd name="T5" fmla="*/ 27 h 122"/>
                <a:gd name="T6" fmla="*/ 34 w 45"/>
                <a:gd name="T7" fmla="*/ 15 h 122"/>
                <a:gd name="T8" fmla="*/ 28 w 45"/>
                <a:gd name="T9" fmla="*/ 0 h 122"/>
                <a:gd name="T10" fmla="*/ 12 w 45"/>
                <a:gd name="T11" fmla="*/ 0 h 122"/>
                <a:gd name="T12" fmla="*/ 12 w 45"/>
                <a:gd name="T13" fmla="*/ 15 h 122"/>
                <a:gd name="T14" fmla="*/ 5 w 45"/>
                <a:gd name="T15" fmla="*/ 15 h 122"/>
                <a:gd name="T16" fmla="*/ 5 w 45"/>
                <a:gd name="T17" fmla="*/ 27 h 122"/>
                <a:gd name="T18" fmla="*/ 0 w 45"/>
                <a:gd name="T19" fmla="*/ 27 h 122"/>
                <a:gd name="T20" fmla="*/ 0 w 45"/>
                <a:gd name="T21" fmla="*/ 95 h 122"/>
                <a:gd name="T22" fmla="*/ 5 w 45"/>
                <a:gd name="T23" fmla="*/ 95 h 122"/>
                <a:gd name="T24" fmla="*/ 5 w 45"/>
                <a:gd name="T25" fmla="*/ 106 h 122"/>
                <a:gd name="T26" fmla="*/ 12 w 45"/>
                <a:gd name="T27" fmla="*/ 106 h 122"/>
                <a:gd name="T28" fmla="*/ 16 w 45"/>
                <a:gd name="T29" fmla="*/ 122 h 122"/>
                <a:gd name="T30" fmla="*/ 28 w 45"/>
                <a:gd name="T31" fmla="*/ 122 h 122"/>
                <a:gd name="T32" fmla="*/ 28 w 45"/>
                <a:gd name="T33" fmla="*/ 106 h 122"/>
                <a:gd name="T34" fmla="*/ 34 w 45"/>
                <a:gd name="T35" fmla="*/ 106 h 122"/>
                <a:gd name="T36" fmla="*/ 39 w 45"/>
                <a:gd name="T37" fmla="*/ 95 h 122"/>
                <a:gd name="T38" fmla="*/ 45 w 45"/>
                <a:gd name="T39" fmla="*/ 80 h 122"/>
                <a:gd name="T40" fmla="*/ 45 w 45"/>
                <a:gd name="T41" fmla="*/ 68 h 122"/>
                <a:gd name="T42" fmla="*/ 45 w 45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42"/>
                  </a:lnTo>
                  <a:lnTo>
                    <a:pt x="39" y="27"/>
                  </a:lnTo>
                  <a:lnTo>
                    <a:pt x="34" y="15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12" y="15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6" y="122"/>
                  </a:lnTo>
                  <a:lnTo>
                    <a:pt x="28" y="122"/>
                  </a:lnTo>
                  <a:lnTo>
                    <a:pt x="28" y="106"/>
                  </a:lnTo>
                  <a:lnTo>
                    <a:pt x="34" y="106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70"/>
            <p:cNvSpPr>
              <a:spLocks/>
            </p:cNvSpPr>
            <p:nvPr/>
          </p:nvSpPr>
          <p:spPr bwMode="auto">
            <a:xfrm>
              <a:off x="5469" y="10050"/>
              <a:ext cx="71" cy="71"/>
            </a:xfrm>
            <a:custGeom>
              <a:avLst/>
              <a:gdLst>
                <a:gd name="T0" fmla="*/ 49 w 49"/>
                <a:gd name="T1" fmla="*/ 53 h 121"/>
                <a:gd name="T2" fmla="*/ 45 w 49"/>
                <a:gd name="T3" fmla="*/ 53 h 121"/>
                <a:gd name="T4" fmla="*/ 45 w 49"/>
                <a:gd name="T5" fmla="*/ 26 h 121"/>
                <a:gd name="T6" fmla="*/ 38 w 49"/>
                <a:gd name="T7" fmla="*/ 15 h 121"/>
                <a:gd name="T8" fmla="*/ 33 w 49"/>
                <a:gd name="T9" fmla="*/ 15 h 121"/>
                <a:gd name="T10" fmla="*/ 27 w 49"/>
                <a:gd name="T11" fmla="*/ 0 h 121"/>
                <a:gd name="T12" fmla="*/ 22 w 49"/>
                <a:gd name="T13" fmla="*/ 0 h 121"/>
                <a:gd name="T14" fmla="*/ 16 w 49"/>
                <a:gd name="T15" fmla="*/ 15 h 121"/>
                <a:gd name="T16" fmla="*/ 11 w 49"/>
                <a:gd name="T17" fmla="*/ 15 h 121"/>
                <a:gd name="T18" fmla="*/ 5 w 49"/>
                <a:gd name="T19" fmla="*/ 26 h 121"/>
                <a:gd name="T20" fmla="*/ 5 w 49"/>
                <a:gd name="T21" fmla="*/ 53 h 121"/>
                <a:gd name="T22" fmla="*/ 0 w 49"/>
                <a:gd name="T23" fmla="*/ 53 h 121"/>
                <a:gd name="T24" fmla="*/ 5 w 49"/>
                <a:gd name="T25" fmla="*/ 83 h 121"/>
                <a:gd name="T26" fmla="*/ 5 w 49"/>
                <a:gd name="T27" fmla="*/ 110 h 121"/>
                <a:gd name="T28" fmla="*/ 11 w 49"/>
                <a:gd name="T29" fmla="*/ 110 h 121"/>
                <a:gd name="T30" fmla="*/ 16 w 49"/>
                <a:gd name="T31" fmla="*/ 121 h 121"/>
                <a:gd name="T32" fmla="*/ 33 w 49"/>
                <a:gd name="T33" fmla="*/ 121 h 121"/>
                <a:gd name="T34" fmla="*/ 38 w 49"/>
                <a:gd name="T35" fmla="*/ 110 h 121"/>
                <a:gd name="T36" fmla="*/ 45 w 49"/>
                <a:gd name="T37" fmla="*/ 110 h 121"/>
                <a:gd name="T38" fmla="*/ 45 w 49"/>
                <a:gd name="T39" fmla="*/ 83 h 121"/>
                <a:gd name="T40" fmla="*/ 49 w 49"/>
                <a:gd name="T41" fmla="*/ 5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21">
                  <a:moveTo>
                    <a:pt x="49" y="53"/>
                  </a:moveTo>
                  <a:lnTo>
                    <a:pt x="45" y="53"/>
                  </a:lnTo>
                  <a:lnTo>
                    <a:pt x="45" y="26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6" y="15"/>
                  </a:lnTo>
                  <a:lnTo>
                    <a:pt x="11" y="15"/>
                  </a:lnTo>
                  <a:lnTo>
                    <a:pt x="5" y="26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5" y="83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1"/>
                  </a:lnTo>
                  <a:lnTo>
                    <a:pt x="33" y="121"/>
                  </a:lnTo>
                  <a:lnTo>
                    <a:pt x="38" y="110"/>
                  </a:lnTo>
                  <a:lnTo>
                    <a:pt x="45" y="110"/>
                  </a:lnTo>
                  <a:lnTo>
                    <a:pt x="45" y="83"/>
                  </a:lnTo>
                  <a:lnTo>
                    <a:pt x="49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471"/>
            <p:cNvSpPr>
              <a:spLocks/>
            </p:cNvSpPr>
            <p:nvPr/>
          </p:nvSpPr>
          <p:spPr bwMode="auto">
            <a:xfrm>
              <a:off x="7223" y="6888"/>
              <a:ext cx="71" cy="71"/>
            </a:xfrm>
            <a:custGeom>
              <a:avLst/>
              <a:gdLst>
                <a:gd name="T0" fmla="*/ 50 w 50"/>
                <a:gd name="T1" fmla="*/ 54 h 107"/>
                <a:gd name="T2" fmla="*/ 45 w 50"/>
                <a:gd name="T3" fmla="*/ 42 h 107"/>
                <a:gd name="T4" fmla="*/ 45 w 50"/>
                <a:gd name="T5" fmla="*/ 16 h 107"/>
                <a:gd name="T6" fmla="*/ 38 w 50"/>
                <a:gd name="T7" fmla="*/ 16 h 107"/>
                <a:gd name="T8" fmla="*/ 38 w 50"/>
                <a:gd name="T9" fmla="*/ 0 h 107"/>
                <a:gd name="T10" fmla="*/ 11 w 50"/>
                <a:gd name="T11" fmla="*/ 0 h 107"/>
                <a:gd name="T12" fmla="*/ 11 w 50"/>
                <a:gd name="T13" fmla="*/ 16 h 107"/>
                <a:gd name="T14" fmla="*/ 5 w 50"/>
                <a:gd name="T15" fmla="*/ 16 h 107"/>
                <a:gd name="T16" fmla="*/ 5 w 50"/>
                <a:gd name="T17" fmla="*/ 42 h 107"/>
                <a:gd name="T18" fmla="*/ 0 w 50"/>
                <a:gd name="T19" fmla="*/ 54 h 107"/>
                <a:gd name="T20" fmla="*/ 5 w 50"/>
                <a:gd name="T21" fmla="*/ 69 h 107"/>
                <a:gd name="T22" fmla="*/ 5 w 50"/>
                <a:gd name="T23" fmla="*/ 95 h 107"/>
                <a:gd name="T24" fmla="*/ 11 w 50"/>
                <a:gd name="T25" fmla="*/ 95 h 107"/>
                <a:gd name="T26" fmla="*/ 11 w 50"/>
                <a:gd name="T27" fmla="*/ 107 h 107"/>
                <a:gd name="T28" fmla="*/ 38 w 50"/>
                <a:gd name="T29" fmla="*/ 107 h 107"/>
                <a:gd name="T30" fmla="*/ 38 w 50"/>
                <a:gd name="T31" fmla="*/ 95 h 107"/>
                <a:gd name="T32" fmla="*/ 45 w 50"/>
                <a:gd name="T33" fmla="*/ 95 h 107"/>
                <a:gd name="T34" fmla="*/ 45 w 50"/>
                <a:gd name="T35" fmla="*/ 69 h 107"/>
                <a:gd name="T36" fmla="*/ 50 w 50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7">
                  <a:moveTo>
                    <a:pt x="50" y="54"/>
                  </a:moveTo>
                  <a:lnTo>
                    <a:pt x="45" y="42"/>
                  </a:lnTo>
                  <a:lnTo>
                    <a:pt x="45" y="16"/>
                  </a:lnTo>
                  <a:lnTo>
                    <a:pt x="38" y="16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16"/>
                  </a:lnTo>
                  <a:lnTo>
                    <a:pt x="5" y="16"/>
                  </a:lnTo>
                  <a:lnTo>
                    <a:pt x="5" y="42"/>
                  </a:lnTo>
                  <a:lnTo>
                    <a:pt x="0" y="54"/>
                  </a:lnTo>
                  <a:lnTo>
                    <a:pt x="5" y="69"/>
                  </a:lnTo>
                  <a:lnTo>
                    <a:pt x="5" y="95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38" y="107"/>
                  </a:lnTo>
                  <a:lnTo>
                    <a:pt x="38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50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72"/>
            <p:cNvSpPr>
              <a:spLocks/>
            </p:cNvSpPr>
            <p:nvPr/>
          </p:nvSpPr>
          <p:spPr bwMode="auto">
            <a:xfrm>
              <a:off x="6070" y="9259"/>
              <a:ext cx="71" cy="71"/>
            </a:xfrm>
            <a:custGeom>
              <a:avLst/>
              <a:gdLst>
                <a:gd name="T0" fmla="*/ 45 w 45"/>
                <a:gd name="T1" fmla="*/ 54 h 118"/>
                <a:gd name="T2" fmla="*/ 45 w 45"/>
                <a:gd name="T3" fmla="*/ 38 h 118"/>
                <a:gd name="T4" fmla="*/ 40 w 45"/>
                <a:gd name="T5" fmla="*/ 27 h 118"/>
                <a:gd name="T6" fmla="*/ 40 w 45"/>
                <a:gd name="T7" fmla="*/ 12 h 118"/>
                <a:gd name="T8" fmla="*/ 29 w 45"/>
                <a:gd name="T9" fmla="*/ 12 h 118"/>
                <a:gd name="T10" fmla="*/ 22 w 45"/>
                <a:gd name="T11" fmla="*/ 0 h 118"/>
                <a:gd name="T12" fmla="*/ 16 w 45"/>
                <a:gd name="T13" fmla="*/ 12 h 118"/>
                <a:gd name="T14" fmla="*/ 5 w 45"/>
                <a:gd name="T15" fmla="*/ 12 h 118"/>
                <a:gd name="T16" fmla="*/ 5 w 45"/>
                <a:gd name="T17" fmla="*/ 27 h 118"/>
                <a:gd name="T18" fmla="*/ 0 w 45"/>
                <a:gd name="T19" fmla="*/ 27 h 118"/>
                <a:gd name="T20" fmla="*/ 0 w 45"/>
                <a:gd name="T21" fmla="*/ 92 h 118"/>
                <a:gd name="T22" fmla="*/ 5 w 45"/>
                <a:gd name="T23" fmla="*/ 107 h 118"/>
                <a:gd name="T24" fmla="*/ 11 w 45"/>
                <a:gd name="T25" fmla="*/ 107 h 118"/>
                <a:gd name="T26" fmla="*/ 11 w 45"/>
                <a:gd name="T27" fmla="*/ 118 h 118"/>
                <a:gd name="T28" fmla="*/ 29 w 45"/>
                <a:gd name="T29" fmla="*/ 118 h 118"/>
                <a:gd name="T30" fmla="*/ 34 w 45"/>
                <a:gd name="T31" fmla="*/ 107 h 118"/>
                <a:gd name="T32" fmla="*/ 40 w 45"/>
                <a:gd name="T33" fmla="*/ 107 h 118"/>
                <a:gd name="T34" fmla="*/ 40 w 45"/>
                <a:gd name="T35" fmla="*/ 92 h 118"/>
                <a:gd name="T36" fmla="*/ 45 w 45"/>
                <a:gd name="T37" fmla="*/ 80 h 118"/>
                <a:gd name="T38" fmla="*/ 45 w 45"/>
                <a:gd name="T39" fmla="*/ 5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18">
                  <a:moveTo>
                    <a:pt x="45" y="54"/>
                  </a:moveTo>
                  <a:lnTo>
                    <a:pt x="45" y="38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22" y="0"/>
                  </a:lnTo>
                  <a:lnTo>
                    <a:pt x="16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2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1" y="118"/>
                  </a:lnTo>
                  <a:lnTo>
                    <a:pt x="29" y="118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2"/>
                  </a:lnTo>
                  <a:lnTo>
                    <a:pt x="45" y="80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73"/>
            <p:cNvSpPr>
              <a:spLocks/>
            </p:cNvSpPr>
            <p:nvPr/>
          </p:nvSpPr>
          <p:spPr bwMode="auto">
            <a:xfrm>
              <a:off x="5809" y="9848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27 h 122"/>
                <a:gd name="T4" fmla="*/ 40 w 45"/>
                <a:gd name="T5" fmla="*/ 16 h 122"/>
                <a:gd name="T6" fmla="*/ 33 w 45"/>
                <a:gd name="T7" fmla="*/ 0 h 122"/>
                <a:gd name="T8" fmla="*/ 17 w 45"/>
                <a:gd name="T9" fmla="*/ 0 h 122"/>
                <a:gd name="T10" fmla="*/ 11 w 45"/>
                <a:gd name="T11" fmla="*/ 16 h 122"/>
                <a:gd name="T12" fmla="*/ 4 w 45"/>
                <a:gd name="T13" fmla="*/ 27 h 122"/>
                <a:gd name="T14" fmla="*/ 4 w 45"/>
                <a:gd name="T15" fmla="*/ 42 h 122"/>
                <a:gd name="T16" fmla="*/ 0 w 45"/>
                <a:gd name="T17" fmla="*/ 57 h 122"/>
                <a:gd name="T18" fmla="*/ 0 w 45"/>
                <a:gd name="T19" fmla="*/ 69 h 122"/>
                <a:gd name="T20" fmla="*/ 4 w 45"/>
                <a:gd name="T21" fmla="*/ 84 h 122"/>
                <a:gd name="T22" fmla="*/ 4 w 45"/>
                <a:gd name="T23" fmla="*/ 95 h 122"/>
                <a:gd name="T24" fmla="*/ 11 w 45"/>
                <a:gd name="T25" fmla="*/ 111 h 122"/>
                <a:gd name="T26" fmla="*/ 17 w 45"/>
                <a:gd name="T27" fmla="*/ 111 h 122"/>
                <a:gd name="T28" fmla="*/ 22 w 45"/>
                <a:gd name="T29" fmla="*/ 122 h 122"/>
                <a:gd name="T30" fmla="*/ 29 w 45"/>
                <a:gd name="T31" fmla="*/ 122 h 122"/>
                <a:gd name="T32" fmla="*/ 33 w 45"/>
                <a:gd name="T33" fmla="*/ 111 h 122"/>
                <a:gd name="T34" fmla="*/ 40 w 45"/>
                <a:gd name="T35" fmla="*/ 111 h 122"/>
                <a:gd name="T36" fmla="*/ 45 w 45"/>
                <a:gd name="T37" fmla="*/ 95 h 122"/>
                <a:gd name="T38" fmla="*/ 45 w 45"/>
                <a:gd name="T39" fmla="*/ 69 h 122"/>
                <a:gd name="T40" fmla="*/ 45 w 45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27"/>
                  </a:lnTo>
                  <a:lnTo>
                    <a:pt x="40" y="16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6"/>
                  </a:lnTo>
                  <a:lnTo>
                    <a:pt x="4" y="27"/>
                  </a:lnTo>
                  <a:lnTo>
                    <a:pt x="4" y="42"/>
                  </a:lnTo>
                  <a:lnTo>
                    <a:pt x="0" y="57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4" y="95"/>
                  </a:lnTo>
                  <a:lnTo>
                    <a:pt x="11" y="111"/>
                  </a:lnTo>
                  <a:lnTo>
                    <a:pt x="17" y="111"/>
                  </a:lnTo>
                  <a:lnTo>
                    <a:pt x="22" y="122"/>
                  </a:lnTo>
                  <a:lnTo>
                    <a:pt x="29" y="122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74"/>
            <p:cNvSpPr>
              <a:spLocks/>
            </p:cNvSpPr>
            <p:nvPr/>
          </p:nvSpPr>
          <p:spPr bwMode="auto">
            <a:xfrm>
              <a:off x="5440" y="9567"/>
              <a:ext cx="71" cy="71"/>
            </a:xfrm>
            <a:custGeom>
              <a:avLst/>
              <a:gdLst>
                <a:gd name="T0" fmla="*/ 45 w 45"/>
                <a:gd name="T1" fmla="*/ 53 h 107"/>
                <a:gd name="T2" fmla="*/ 45 w 45"/>
                <a:gd name="T3" fmla="*/ 42 h 107"/>
                <a:gd name="T4" fmla="*/ 40 w 45"/>
                <a:gd name="T5" fmla="*/ 27 h 107"/>
                <a:gd name="T6" fmla="*/ 40 w 45"/>
                <a:gd name="T7" fmla="*/ 15 h 107"/>
                <a:gd name="T8" fmla="*/ 34 w 45"/>
                <a:gd name="T9" fmla="*/ 15 h 107"/>
                <a:gd name="T10" fmla="*/ 29 w 45"/>
                <a:gd name="T11" fmla="*/ 0 h 107"/>
                <a:gd name="T12" fmla="*/ 11 w 45"/>
                <a:gd name="T13" fmla="*/ 0 h 107"/>
                <a:gd name="T14" fmla="*/ 11 w 45"/>
                <a:gd name="T15" fmla="*/ 15 h 107"/>
                <a:gd name="T16" fmla="*/ 5 w 45"/>
                <a:gd name="T17" fmla="*/ 15 h 107"/>
                <a:gd name="T18" fmla="*/ 0 w 45"/>
                <a:gd name="T19" fmla="*/ 27 h 107"/>
                <a:gd name="T20" fmla="*/ 0 w 45"/>
                <a:gd name="T21" fmla="*/ 80 h 107"/>
                <a:gd name="T22" fmla="*/ 5 w 45"/>
                <a:gd name="T23" fmla="*/ 95 h 107"/>
                <a:gd name="T24" fmla="*/ 5 w 45"/>
                <a:gd name="T25" fmla="*/ 107 h 107"/>
                <a:gd name="T26" fmla="*/ 34 w 45"/>
                <a:gd name="T27" fmla="*/ 107 h 107"/>
                <a:gd name="T28" fmla="*/ 40 w 45"/>
                <a:gd name="T29" fmla="*/ 95 h 107"/>
                <a:gd name="T30" fmla="*/ 40 w 45"/>
                <a:gd name="T31" fmla="*/ 80 h 107"/>
                <a:gd name="T32" fmla="*/ 45 w 45"/>
                <a:gd name="T33" fmla="*/ 80 h 107"/>
                <a:gd name="T34" fmla="*/ 45 w 45"/>
                <a:gd name="T35" fmla="*/ 69 h 107"/>
                <a:gd name="T36" fmla="*/ 45 w 45"/>
                <a:gd name="T3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07">
                  <a:moveTo>
                    <a:pt x="45" y="53"/>
                  </a:moveTo>
                  <a:lnTo>
                    <a:pt x="45" y="42"/>
                  </a:lnTo>
                  <a:lnTo>
                    <a:pt x="40" y="27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75"/>
            <p:cNvSpPr>
              <a:spLocks/>
            </p:cNvSpPr>
            <p:nvPr/>
          </p:nvSpPr>
          <p:spPr bwMode="auto">
            <a:xfrm>
              <a:off x="6598" y="8195"/>
              <a:ext cx="71" cy="71"/>
            </a:xfrm>
            <a:custGeom>
              <a:avLst/>
              <a:gdLst>
                <a:gd name="T0" fmla="*/ 46 w 46"/>
                <a:gd name="T1" fmla="*/ 54 h 107"/>
                <a:gd name="T2" fmla="*/ 46 w 46"/>
                <a:gd name="T3" fmla="*/ 27 h 107"/>
                <a:gd name="T4" fmla="*/ 40 w 46"/>
                <a:gd name="T5" fmla="*/ 27 h 107"/>
                <a:gd name="T6" fmla="*/ 40 w 46"/>
                <a:gd name="T7" fmla="*/ 12 h 107"/>
                <a:gd name="T8" fmla="*/ 33 w 46"/>
                <a:gd name="T9" fmla="*/ 12 h 107"/>
                <a:gd name="T10" fmla="*/ 33 w 46"/>
                <a:gd name="T11" fmla="*/ 0 h 107"/>
                <a:gd name="T12" fmla="*/ 11 w 46"/>
                <a:gd name="T13" fmla="*/ 0 h 107"/>
                <a:gd name="T14" fmla="*/ 6 w 46"/>
                <a:gd name="T15" fmla="*/ 12 h 107"/>
                <a:gd name="T16" fmla="*/ 0 w 46"/>
                <a:gd name="T17" fmla="*/ 27 h 107"/>
                <a:gd name="T18" fmla="*/ 0 w 46"/>
                <a:gd name="T19" fmla="*/ 80 h 107"/>
                <a:gd name="T20" fmla="*/ 6 w 46"/>
                <a:gd name="T21" fmla="*/ 95 h 107"/>
                <a:gd name="T22" fmla="*/ 11 w 46"/>
                <a:gd name="T23" fmla="*/ 107 h 107"/>
                <a:gd name="T24" fmla="*/ 33 w 46"/>
                <a:gd name="T25" fmla="*/ 107 h 107"/>
                <a:gd name="T26" fmla="*/ 33 w 46"/>
                <a:gd name="T27" fmla="*/ 95 h 107"/>
                <a:gd name="T28" fmla="*/ 40 w 46"/>
                <a:gd name="T29" fmla="*/ 95 h 107"/>
                <a:gd name="T30" fmla="*/ 40 w 46"/>
                <a:gd name="T31" fmla="*/ 80 h 107"/>
                <a:gd name="T32" fmla="*/ 46 w 46"/>
                <a:gd name="T33" fmla="*/ 80 h 107"/>
                <a:gd name="T34" fmla="*/ 46 w 46"/>
                <a:gd name="T35" fmla="*/ 65 h 107"/>
                <a:gd name="T36" fmla="*/ 46 w 46"/>
                <a:gd name="T3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7">
                  <a:moveTo>
                    <a:pt x="46" y="54"/>
                  </a:moveTo>
                  <a:lnTo>
                    <a:pt x="46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3" y="12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6" y="95"/>
                  </a:lnTo>
                  <a:lnTo>
                    <a:pt x="11" y="107"/>
                  </a:lnTo>
                  <a:lnTo>
                    <a:pt x="33" y="107"/>
                  </a:lnTo>
                  <a:lnTo>
                    <a:pt x="33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6" y="80"/>
                  </a:lnTo>
                  <a:lnTo>
                    <a:pt x="46" y="65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76"/>
            <p:cNvSpPr>
              <a:spLocks/>
            </p:cNvSpPr>
            <p:nvPr/>
          </p:nvSpPr>
          <p:spPr bwMode="auto">
            <a:xfrm>
              <a:off x="6716" y="9392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27 h 122"/>
                <a:gd name="T4" fmla="*/ 40 w 47"/>
                <a:gd name="T5" fmla="*/ 27 h 122"/>
                <a:gd name="T6" fmla="*/ 40 w 47"/>
                <a:gd name="T7" fmla="*/ 12 h 122"/>
                <a:gd name="T8" fmla="*/ 35 w 47"/>
                <a:gd name="T9" fmla="*/ 12 h 122"/>
                <a:gd name="T10" fmla="*/ 29 w 47"/>
                <a:gd name="T11" fmla="*/ 0 h 122"/>
                <a:gd name="T12" fmla="*/ 18 w 47"/>
                <a:gd name="T13" fmla="*/ 0 h 122"/>
                <a:gd name="T14" fmla="*/ 18 w 47"/>
                <a:gd name="T15" fmla="*/ 12 h 122"/>
                <a:gd name="T16" fmla="*/ 7 w 47"/>
                <a:gd name="T17" fmla="*/ 12 h 122"/>
                <a:gd name="T18" fmla="*/ 7 w 47"/>
                <a:gd name="T19" fmla="*/ 27 h 122"/>
                <a:gd name="T20" fmla="*/ 0 w 47"/>
                <a:gd name="T21" fmla="*/ 38 h 122"/>
                <a:gd name="T22" fmla="*/ 0 w 47"/>
                <a:gd name="T23" fmla="*/ 80 h 122"/>
                <a:gd name="T24" fmla="*/ 7 w 47"/>
                <a:gd name="T25" fmla="*/ 95 h 122"/>
                <a:gd name="T26" fmla="*/ 7 w 47"/>
                <a:gd name="T27" fmla="*/ 107 h 122"/>
                <a:gd name="T28" fmla="*/ 11 w 47"/>
                <a:gd name="T29" fmla="*/ 107 h 122"/>
                <a:gd name="T30" fmla="*/ 18 w 47"/>
                <a:gd name="T31" fmla="*/ 122 h 122"/>
                <a:gd name="T32" fmla="*/ 35 w 47"/>
                <a:gd name="T33" fmla="*/ 122 h 122"/>
                <a:gd name="T34" fmla="*/ 35 w 47"/>
                <a:gd name="T35" fmla="*/ 107 h 122"/>
                <a:gd name="T36" fmla="*/ 40 w 47"/>
                <a:gd name="T37" fmla="*/ 107 h 122"/>
                <a:gd name="T38" fmla="*/ 40 w 47"/>
                <a:gd name="T39" fmla="*/ 95 h 122"/>
                <a:gd name="T40" fmla="*/ 47 w 47"/>
                <a:gd name="T41" fmla="*/ 95 h 122"/>
                <a:gd name="T42" fmla="*/ 47 w 47"/>
                <a:gd name="T43" fmla="*/ 80 h 122"/>
                <a:gd name="T44" fmla="*/ 47 w 47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7" y="12"/>
                  </a:lnTo>
                  <a:lnTo>
                    <a:pt x="7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35" y="122"/>
                  </a:lnTo>
                  <a:lnTo>
                    <a:pt x="35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7" y="95"/>
                  </a:lnTo>
                  <a:lnTo>
                    <a:pt x="47" y="80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77"/>
            <p:cNvSpPr>
              <a:spLocks/>
            </p:cNvSpPr>
            <p:nvPr/>
          </p:nvSpPr>
          <p:spPr bwMode="auto">
            <a:xfrm>
              <a:off x="5281" y="10133"/>
              <a:ext cx="71" cy="71"/>
            </a:xfrm>
            <a:custGeom>
              <a:avLst/>
              <a:gdLst>
                <a:gd name="T0" fmla="*/ 45 w 45"/>
                <a:gd name="T1" fmla="*/ 54 h 122"/>
                <a:gd name="T2" fmla="*/ 45 w 45"/>
                <a:gd name="T3" fmla="*/ 27 h 122"/>
                <a:gd name="T4" fmla="*/ 40 w 45"/>
                <a:gd name="T5" fmla="*/ 27 h 122"/>
                <a:gd name="T6" fmla="*/ 40 w 45"/>
                <a:gd name="T7" fmla="*/ 12 h 122"/>
                <a:gd name="T8" fmla="*/ 34 w 45"/>
                <a:gd name="T9" fmla="*/ 12 h 122"/>
                <a:gd name="T10" fmla="*/ 34 w 45"/>
                <a:gd name="T11" fmla="*/ 0 h 122"/>
                <a:gd name="T12" fmla="*/ 16 w 45"/>
                <a:gd name="T13" fmla="*/ 0 h 122"/>
                <a:gd name="T14" fmla="*/ 11 w 45"/>
                <a:gd name="T15" fmla="*/ 12 h 122"/>
                <a:gd name="T16" fmla="*/ 5 w 45"/>
                <a:gd name="T17" fmla="*/ 12 h 122"/>
                <a:gd name="T18" fmla="*/ 5 w 45"/>
                <a:gd name="T19" fmla="*/ 27 h 122"/>
                <a:gd name="T20" fmla="*/ 0 w 45"/>
                <a:gd name="T21" fmla="*/ 38 h 122"/>
                <a:gd name="T22" fmla="*/ 0 w 45"/>
                <a:gd name="T23" fmla="*/ 80 h 122"/>
                <a:gd name="T24" fmla="*/ 5 w 45"/>
                <a:gd name="T25" fmla="*/ 95 h 122"/>
                <a:gd name="T26" fmla="*/ 5 w 45"/>
                <a:gd name="T27" fmla="*/ 107 h 122"/>
                <a:gd name="T28" fmla="*/ 11 w 45"/>
                <a:gd name="T29" fmla="*/ 107 h 122"/>
                <a:gd name="T30" fmla="*/ 16 w 45"/>
                <a:gd name="T31" fmla="*/ 122 h 122"/>
                <a:gd name="T32" fmla="*/ 34 w 45"/>
                <a:gd name="T33" fmla="*/ 122 h 122"/>
                <a:gd name="T34" fmla="*/ 34 w 45"/>
                <a:gd name="T35" fmla="*/ 107 h 122"/>
                <a:gd name="T36" fmla="*/ 40 w 45"/>
                <a:gd name="T37" fmla="*/ 107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65 h 122"/>
                <a:gd name="T44" fmla="*/ 45 w 45"/>
                <a:gd name="T45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1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5" y="107"/>
                  </a:lnTo>
                  <a:lnTo>
                    <a:pt x="11" y="107"/>
                  </a:lnTo>
                  <a:lnTo>
                    <a:pt x="16" y="122"/>
                  </a:lnTo>
                  <a:lnTo>
                    <a:pt x="34" y="122"/>
                  </a:lnTo>
                  <a:lnTo>
                    <a:pt x="34" y="107"/>
                  </a:lnTo>
                  <a:lnTo>
                    <a:pt x="40" y="107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5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78"/>
            <p:cNvSpPr>
              <a:spLocks/>
            </p:cNvSpPr>
            <p:nvPr/>
          </p:nvSpPr>
          <p:spPr bwMode="auto">
            <a:xfrm>
              <a:off x="6546" y="8906"/>
              <a:ext cx="71" cy="71"/>
            </a:xfrm>
            <a:custGeom>
              <a:avLst/>
              <a:gdLst>
                <a:gd name="T0" fmla="*/ 45 w 45"/>
                <a:gd name="T1" fmla="*/ 57 h 122"/>
                <a:gd name="T2" fmla="*/ 45 w 45"/>
                <a:gd name="T3" fmla="*/ 30 h 122"/>
                <a:gd name="T4" fmla="*/ 40 w 45"/>
                <a:gd name="T5" fmla="*/ 30 h 122"/>
                <a:gd name="T6" fmla="*/ 40 w 45"/>
                <a:gd name="T7" fmla="*/ 15 h 122"/>
                <a:gd name="T8" fmla="*/ 34 w 45"/>
                <a:gd name="T9" fmla="*/ 15 h 122"/>
                <a:gd name="T10" fmla="*/ 29 w 45"/>
                <a:gd name="T11" fmla="*/ 0 h 122"/>
                <a:gd name="T12" fmla="*/ 18 w 45"/>
                <a:gd name="T13" fmla="*/ 0 h 122"/>
                <a:gd name="T14" fmla="*/ 18 w 45"/>
                <a:gd name="T15" fmla="*/ 15 h 122"/>
                <a:gd name="T16" fmla="*/ 7 w 45"/>
                <a:gd name="T17" fmla="*/ 15 h 122"/>
                <a:gd name="T18" fmla="*/ 7 w 45"/>
                <a:gd name="T19" fmla="*/ 30 h 122"/>
                <a:gd name="T20" fmla="*/ 0 w 45"/>
                <a:gd name="T21" fmla="*/ 42 h 122"/>
                <a:gd name="T22" fmla="*/ 0 w 45"/>
                <a:gd name="T23" fmla="*/ 84 h 122"/>
                <a:gd name="T24" fmla="*/ 7 w 45"/>
                <a:gd name="T25" fmla="*/ 95 h 122"/>
                <a:gd name="T26" fmla="*/ 7 w 45"/>
                <a:gd name="T27" fmla="*/ 110 h 122"/>
                <a:gd name="T28" fmla="*/ 11 w 45"/>
                <a:gd name="T29" fmla="*/ 110 h 122"/>
                <a:gd name="T30" fmla="*/ 18 w 45"/>
                <a:gd name="T31" fmla="*/ 122 h 122"/>
                <a:gd name="T32" fmla="*/ 34 w 45"/>
                <a:gd name="T33" fmla="*/ 122 h 122"/>
                <a:gd name="T34" fmla="*/ 34 w 45"/>
                <a:gd name="T35" fmla="*/ 110 h 122"/>
                <a:gd name="T36" fmla="*/ 40 w 45"/>
                <a:gd name="T37" fmla="*/ 110 h 122"/>
                <a:gd name="T38" fmla="*/ 40 w 45"/>
                <a:gd name="T39" fmla="*/ 95 h 122"/>
                <a:gd name="T40" fmla="*/ 45 w 45"/>
                <a:gd name="T41" fmla="*/ 95 h 122"/>
                <a:gd name="T42" fmla="*/ 45 w 45"/>
                <a:gd name="T43" fmla="*/ 84 h 122"/>
                <a:gd name="T44" fmla="*/ 45 w 45"/>
                <a:gd name="T45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7"/>
                  </a:moveTo>
                  <a:lnTo>
                    <a:pt x="45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8" y="15"/>
                  </a:lnTo>
                  <a:lnTo>
                    <a:pt x="7" y="15"/>
                  </a:lnTo>
                  <a:lnTo>
                    <a:pt x="7" y="30"/>
                  </a:lnTo>
                  <a:lnTo>
                    <a:pt x="0" y="42"/>
                  </a:lnTo>
                  <a:lnTo>
                    <a:pt x="0" y="84"/>
                  </a:lnTo>
                  <a:lnTo>
                    <a:pt x="7" y="95"/>
                  </a:lnTo>
                  <a:lnTo>
                    <a:pt x="7" y="110"/>
                  </a:lnTo>
                  <a:lnTo>
                    <a:pt x="11" y="110"/>
                  </a:lnTo>
                  <a:lnTo>
                    <a:pt x="18" y="122"/>
                  </a:lnTo>
                  <a:lnTo>
                    <a:pt x="34" y="122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84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79"/>
            <p:cNvSpPr>
              <a:spLocks/>
            </p:cNvSpPr>
            <p:nvPr/>
          </p:nvSpPr>
          <p:spPr bwMode="auto">
            <a:xfrm>
              <a:off x="5474" y="8826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27 h 122"/>
                <a:gd name="T4" fmla="*/ 40 w 44"/>
                <a:gd name="T5" fmla="*/ 15 h 122"/>
                <a:gd name="T6" fmla="*/ 33 w 44"/>
                <a:gd name="T7" fmla="*/ 15 h 122"/>
                <a:gd name="T8" fmla="*/ 33 w 44"/>
                <a:gd name="T9" fmla="*/ 0 h 122"/>
                <a:gd name="T10" fmla="*/ 17 w 44"/>
                <a:gd name="T11" fmla="*/ 0 h 122"/>
                <a:gd name="T12" fmla="*/ 11 w 44"/>
                <a:gd name="T13" fmla="*/ 15 h 122"/>
                <a:gd name="T14" fmla="*/ 6 w 44"/>
                <a:gd name="T15" fmla="*/ 15 h 122"/>
                <a:gd name="T16" fmla="*/ 6 w 44"/>
                <a:gd name="T17" fmla="*/ 27 h 122"/>
                <a:gd name="T18" fmla="*/ 0 w 44"/>
                <a:gd name="T19" fmla="*/ 42 h 122"/>
                <a:gd name="T20" fmla="*/ 0 w 44"/>
                <a:gd name="T21" fmla="*/ 80 h 122"/>
                <a:gd name="T22" fmla="*/ 6 w 44"/>
                <a:gd name="T23" fmla="*/ 80 h 122"/>
                <a:gd name="T24" fmla="*/ 6 w 44"/>
                <a:gd name="T25" fmla="*/ 95 h 122"/>
                <a:gd name="T26" fmla="*/ 11 w 44"/>
                <a:gd name="T27" fmla="*/ 110 h 122"/>
                <a:gd name="T28" fmla="*/ 17 w 44"/>
                <a:gd name="T29" fmla="*/ 110 h 122"/>
                <a:gd name="T30" fmla="*/ 22 w 44"/>
                <a:gd name="T31" fmla="*/ 122 h 122"/>
                <a:gd name="T32" fmla="*/ 28 w 44"/>
                <a:gd name="T33" fmla="*/ 110 h 122"/>
                <a:gd name="T34" fmla="*/ 40 w 44"/>
                <a:gd name="T35" fmla="*/ 110 h 122"/>
                <a:gd name="T36" fmla="*/ 40 w 44"/>
                <a:gd name="T37" fmla="*/ 95 h 122"/>
                <a:gd name="T38" fmla="*/ 44 w 44"/>
                <a:gd name="T39" fmla="*/ 80 h 122"/>
                <a:gd name="T40" fmla="*/ 44 w 44"/>
                <a:gd name="T41" fmla="*/ 69 h 122"/>
                <a:gd name="T42" fmla="*/ 44 w 44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27"/>
                  </a:lnTo>
                  <a:lnTo>
                    <a:pt x="40" y="15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15"/>
                  </a:lnTo>
                  <a:lnTo>
                    <a:pt x="6" y="1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95"/>
                  </a:lnTo>
                  <a:lnTo>
                    <a:pt x="11" y="110"/>
                  </a:lnTo>
                  <a:lnTo>
                    <a:pt x="17" y="110"/>
                  </a:lnTo>
                  <a:lnTo>
                    <a:pt x="22" y="122"/>
                  </a:lnTo>
                  <a:lnTo>
                    <a:pt x="28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4" y="80"/>
                  </a:lnTo>
                  <a:lnTo>
                    <a:pt x="44" y="69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80"/>
            <p:cNvSpPr>
              <a:spLocks/>
            </p:cNvSpPr>
            <p:nvPr/>
          </p:nvSpPr>
          <p:spPr bwMode="auto">
            <a:xfrm>
              <a:off x="5916" y="9890"/>
              <a:ext cx="71" cy="71"/>
            </a:xfrm>
            <a:custGeom>
              <a:avLst/>
              <a:gdLst>
                <a:gd name="T0" fmla="*/ 47 w 47"/>
                <a:gd name="T1" fmla="*/ 53 h 122"/>
                <a:gd name="T2" fmla="*/ 47 w 47"/>
                <a:gd name="T3" fmla="*/ 42 h 122"/>
                <a:gd name="T4" fmla="*/ 40 w 47"/>
                <a:gd name="T5" fmla="*/ 42 h 122"/>
                <a:gd name="T6" fmla="*/ 40 w 47"/>
                <a:gd name="T7" fmla="*/ 27 h 122"/>
                <a:gd name="T8" fmla="*/ 34 w 47"/>
                <a:gd name="T9" fmla="*/ 15 h 122"/>
                <a:gd name="T10" fmla="*/ 29 w 47"/>
                <a:gd name="T11" fmla="*/ 0 h 122"/>
                <a:gd name="T12" fmla="*/ 11 w 47"/>
                <a:gd name="T13" fmla="*/ 0 h 122"/>
                <a:gd name="T14" fmla="*/ 11 w 47"/>
                <a:gd name="T15" fmla="*/ 15 h 122"/>
                <a:gd name="T16" fmla="*/ 7 w 47"/>
                <a:gd name="T17" fmla="*/ 15 h 122"/>
                <a:gd name="T18" fmla="*/ 0 w 47"/>
                <a:gd name="T19" fmla="*/ 27 h 122"/>
                <a:gd name="T20" fmla="*/ 0 w 47"/>
                <a:gd name="T21" fmla="*/ 95 h 122"/>
                <a:gd name="T22" fmla="*/ 7 w 47"/>
                <a:gd name="T23" fmla="*/ 107 h 122"/>
                <a:gd name="T24" fmla="*/ 11 w 47"/>
                <a:gd name="T25" fmla="*/ 107 h 122"/>
                <a:gd name="T26" fmla="*/ 18 w 47"/>
                <a:gd name="T27" fmla="*/ 122 h 122"/>
                <a:gd name="T28" fmla="*/ 29 w 47"/>
                <a:gd name="T29" fmla="*/ 122 h 122"/>
                <a:gd name="T30" fmla="*/ 29 w 47"/>
                <a:gd name="T31" fmla="*/ 107 h 122"/>
                <a:gd name="T32" fmla="*/ 34 w 47"/>
                <a:gd name="T33" fmla="*/ 107 h 122"/>
                <a:gd name="T34" fmla="*/ 40 w 47"/>
                <a:gd name="T35" fmla="*/ 95 h 122"/>
                <a:gd name="T36" fmla="*/ 40 w 47"/>
                <a:gd name="T37" fmla="*/ 80 h 122"/>
                <a:gd name="T38" fmla="*/ 47 w 47"/>
                <a:gd name="T39" fmla="*/ 69 h 122"/>
                <a:gd name="T40" fmla="*/ 47 w 47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3"/>
                  </a:moveTo>
                  <a:lnTo>
                    <a:pt x="47" y="42"/>
                  </a:lnTo>
                  <a:lnTo>
                    <a:pt x="40" y="42"/>
                  </a:lnTo>
                  <a:lnTo>
                    <a:pt x="40" y="2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8" y="122"/>
                  </a:lnTo>
                  <a:lnTo>
                    <a:pt x="29" y="122"/>
                  </a:lnTo>
                  <a:lnTo>
                    <a:pt x="29" y="107"/>
                  </a:lnTo>
                  <a:lnTo>
                    <a:pt x="34" y="107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7" y="69"/>
                  </a:ln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81"/>
            <p:cNvSpPr>
              <a:spLocks/>
            </p:cNvSpPr>
            <p:nvPr/>
          </p:nvSpPr>
          <p:spPr bwMode="auto">
            <a:xfrm>
              <a:off x="7200" y="7063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27 h 122"/>
                <a:gd name="T4" fmla="*/ 39 w 45"/>
                <a:gd name="T5" fmla="*/ 12 h 122"/>
                <a:gd name="T6" fmla="*/ 34 w 45"/>
                <a:gd name="T7" fmla="*/ 12 h 122"/>
                <a:gd name="T8" fmla="*/ 34 w 45"/>
                <a:gd name="T9" fmla="*/ 0 h 122"/>
                <a:gd name="T10" fmla="*/ 16 w 45"/>
                <a:gd name="T11" fmla="*/ 0 h 122"/>
                <a:gd name="T12" fmla="*/ 12 w 45"/>
                <a:gd name="T13" fmla="*/ 12 h 122"/>
                <a:gd name="T14" fmla="*/ 5 w 45"/>
                <a:gd name="T15" fmla="*/ 12 h 122"/>
                <a:gd name="T16" fmla="*/ 5 w 45"/>
                <a:gd name="T17" fmla="*/ 27 h 122"/>
                <a:gd name="T18" fmla="*/ 0 w 45"/>
                <a:gd name="T19" fmla="*/ 38 h 122"/>
                <a:gd name="T20" fmla="*/ 0 w 45"/>
                <a:gd name="T21" fmla="*/ 80 h 122"/>
                <a:gd name="T22" fmla="*/ 5 w 45"/>
                <a:gd name="T23" fmla="*/ 95 h 122"/>
                <a:gd name="T24" fmla="*/ 12 w 45"/>
                <a:gd name="T25" fmla="*/ 107 h 122"/>
                <a:gd name="T26" fmla="*/ 16 w 45"/>
                <a:gd name="T27" fmla="*/ 107 h 122"/>
                <a:gd name="T28" fmla="*/ 23 w 45"/>
                <a:gd name="T29" fmla="*/ 122 h 122"/>
                <a:gd name="T30" fmla="*/ 28 w 45"/>
                <a:gd name="T31" fmla="*/ 107 h 122"/>
                <a:gd name="T32" fmla="*/ 39 w 45"/>
                <a:gd name="T33" fmla="*/ 107 h 122"/>
                <a:gd name="T34" fmla="*/ 39 w 45"/>
                <a:gd name="T35" fmla="*/ 95 h 122"/>
                <a:gd name="T36" fmla="*/ 45 w 45"/>
                <a:gd name="T37" fmla="*/ 95 h 122"/>
                <a:gd name="T38" fmla="*/ 45 w 45"/>
                <a:gd name="T39" fmla="*/ 69 h 122"/>
                <a:gd name="T40" fmla="*/ 45 w 45"/>
                <a:gd name="T41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27"/>
                  </a:lnTo>
                  <a:lnTo>
                    <a:pt x="39" y="12"/>
                  </a:lnTo>
                  <a:lnTo>
                    <a:pt x="34" y="12"/>
                  </a:lnTo>
                  <a:lnTo>
                    <a:pt x="34" y="0"/>
                  </a:lnTo>
                  <a:lnTo>
                    <a:pt x="16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5" y="95"/>
                  </a:lnTo>
                  <a:lnTo>
                    <a:pt x="12" y="107"/>
                  </a:lnTo>
                  <a:lnTo>
                    <a:pt x="16" y="107"/>
                  </a:lnTo>
                  <a:lnTo>
                    <a:pt x="23" y="122"/>
                  </a:lnTo>
                  <a:lnTo>
                    <a:pt x="28" y="107"/>
                  </a:lnTo>
                  <a:lnTo>
                    <a:pt x="39" y="107"/>
                  </a:lnTo>
                  <a:lnTo>
                    <a:pt x="39" y="95"/>
                  </a:lnTo>
                  <a:lnTo>
                    <a:pt x="45" y="95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82"/>
            <p:cNvSpPr>
              <a:spLocks/>
            </p:cNvSpPr>
            <p:nvPr/>
          </p:nvSpPr>
          <p:spPr bwMode="auto">
            <a:xfrm>
              <a:off x="4985" y="9864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41 h 106"/>
                <a:gd name="T4" fmla="*/ 40 w 46"/>
                <a:gd name="T5" fmla="*/ 26 h 106"/>
                <a:gd name="T6" fmla="*/ 40 w 46"/>
                <a:gd name="T7" fmla="*/ 11 h 106"/>
                <a:gd name="T8" fmla="*/ 35 w 46"/>
                <a:gd name="T9" fmla="*/ 11 h 106"/>
                <a:gd name="T10" fmla="*/ 35 w 46"/>
                <a:gd name="T11" fmla="*/ 0 h 106"/>
                <a:gd name="T12" fmla="*/ 11 w 46"/>
                <a:gd name="T13" fmla="*/ 0 h 106"/>
                <a:gd name="T14" fmla="*/ 6 w 46"/>
                <a:gd name="T15" fmla="*/ 11 h 106"/>
                <a:gd name="T16" fmla="*/ 0 w 46"/>
                <a:gd name="T17" fmla="*/ 11 h 106"/>
                <a:gd name="T18" fmla="*/ 0 w 46"/>
                <a:gd name="T19" fmla="*/ 95 h 106"/>
                <a:gd name="T20" fmla="*/ 6 w 46"/>
                <a:gd name="T21" fmla="*/ 95 h 106"/>
                <a:gd name="T22" fmla="*/ 11 w 46"/>
                <a:gd name="T23" fmla="*/ 106 h 106"/>
                <a:gd name="T24" fmla="*/ 35 w 46"/>
                <a:gd name="T25" fmla="*/ 106 h 106"/>
                <a:gd name="T26" fmla="*/ 35 w 46"/>
                <a:gd name="T27" fmla="*/ 95 h 106"/>
                <a:gd name="T28" fmla="*/ 40 w 46"/>
                <a:gd name="T29" fmla="*/ 95 h 106"/>
                <a:gd name="T30" fmla="*/ 40 w 46"/>
                <a:gd name="T31" fmla="*/ 79 h 106"/>
                <a:gd name="T32" fmla="*/ 46 w 46"/>
                <a:gd name="T33" fmla="*/ 68 h 106"/>
                <a:gd name="T34" fmla="*/ 46 w 46"/>
                <a:gd name="T3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41"/>
                  </a:lnTo>
                  <a:lnTo>
                    <a:pt x="40" y="26"/>
                  </a:lnTo>
                  <a:lnTo>
                    <a:pt x="40" y="11"/>
                  </a:lnTo>
                  <a:lnTo>
                    <a:pt x="35" y="11"/>
                  </a:lnTo>
                  <a:lnTo>
                    <a:pt x="35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1" y="106"/>
                  </a:lnTo>
                  <a:lnTo>
                    <a:pt x="35" y="106"/>
                  </a:lnTo>
                  <a:lnTo>
                    <a:pt x="35" y="95"/>
                  </a:lnTo>
                  <a:lnTo>
                    <a:pt x="40" y="95"/>
                  </a:lnTo>
                  <a:lnTo>
                    <a:pt x="40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83"/>
            <p:cNvSpPr>
              <a:spLocks/>
            </p:cNvSpPr>
            <p:nvPr/>
          </p:nvSpPr>
          <p:spPr bwMode="auto">
            <a:xfrm>
              <a:off x="6359" y="9218"/>
              <a:ext cx="71" cy="71"/>
            </a:xfrm>
            <a:custGeom>
              <a:avLst/>
              <a:gdLst>
                <a:gd name="T0" fmla="*/ 46 w 46"/>
                <a:gd name="T1" fmla="*/ 53 h 106"/>
                <a:gd name="T2" fmla="*/ 46 w 46"/>
                <a:gd name="T3" fmla="*/ 26 h 106"/>
                <a:gd name="T4" fmla="*/ 40 w 46"/>
                <a:gd name="T5" fmla="*/ 11 h 106"/>
                <a:gd name="T6" fmla="*/ 35 w 46"/>
                <a:gd name="T7" fmla="*/ 0 h 106"/>
                <a:gd name="T8" fmla="*/ 12 w 46"/>
                <a:gd name="T9" fmla="*/ 0 h 106"/>
                <a:gd name="T10" fmla="*/ 12 w 46"/>
                <a:gd name="T11" fmla="*/ 11 h 106"/>
                <a:gd name="T12" fmla="*/ 6 w 46"/>
                <a:gd name="T13" fmla="*/ 11 h 106"/>
                <a:gd name="T14" fmla="*/ 6 w 46"/>
                <a:gd name="T15" fmla="*/ 26 h 106"/>
                <a:gd name="T16" fmla="*/ 0 w 46"/>
                <a:gd name="T17" fmla="*/ 26 h 106"/>
                <a:gd name="T18" fmla="*/ 0 w 46"/>
                <a:gd name="T19" fmla="*/ 79 h 106"/>
                <a:gd name="T20" fmla="*/ 6 w 46"/>
                <a:gd name="T21" fmla="*/ 79 h 106"/>
                <a:gd name="T22" fmla="*/ 6 w 46"/>
                <a:gd name="T23" fmla="*/ 95 h 106"/>
                <a:gd name="T24" fmla="*/ 12 w 46"/>
                <a:gd name="T25" fmla="*/ 95 h 106"/>
                <a:gd name="T26" fmla="*/ 12 w 46"/>
                <a:gd name="T27" fmla="*/ 106 h 106"/>
                <a:gd name="T28" fmla="*/ 35 w 46"/>
                <a:gd name="T29" fmla="*/ 106 h 106"/>
                <a:gd name="T30" fmla="*/ 40 w 46"/>
                <a:gd name="T31" fmla="*/ 95 h 106"/>
                <a:gd name="T32" fmla="*/ 46 w 46"/>
                <a:gd name="T33" fmla="*/ 79 h 106"/>
                <a:gd name="T34" fmla="*/ 46 w 46"/>
                <a:gd name="T35" fmla="*/ 68 h 106"/>
                <a:gd name="T36" fmla="*/ 46 w 46"/>
                <a:gd name="T3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06">
                  <a:moveTo>
                    <a:pt x="46" y="53"/>
                  </a:moveTo>
                  <a:lnTo>
                    <a:pt x="46" y="26"/>
                  </a:lnTo>
                  <a:lnTo>
                    <a:pt x="40" y="11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2" y="106"/>
                  </a:lnTo>
                  <a:lnTo>
                    <a:pt x="35" y="106"/>
                  </a:lnTo>
                  <a:lnTo>
                    <a:pt x="40" y="95"/>
                  </a:lnTo>
                  <a:lnTo>
                    <a:pt x="46" y="79"/>
                  </a:lnTo>
                  <a:lnTo>
                    <a:pt x="46" y="68"/>
                  </a:ln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84"/>
            <p:cNvSpPr>
              <a:spLocks/>
            </p:cNvSpPr>
            <p:nvPr/>
          </p:nvSpPr>
          <p:spPr bwMode="auto">
            <a:xfrm>
              <a:off x="6591" y="7667"/>
              <a:ext cx="71" cy="71"/>
            </a:xfrm>
            <a:custGeom>
              <a:avLst/>
              <a:gdLst>
                <a:gd name="T0" fmla="*/ 47 w 47"/>
                <a:gd name="T1" fmla="*/ 54 h 122"/>
                <a:gd name="T2" fmla="*/ 47 w 47"/>
                <a:gd name="T3" fmla="*/ 42 h 122"/>
                <a:gd name="T4" fmla="*/ 40 w 47"/>
                <a:gd name="T5" fmla="*/ 27 h 122"/>
                <a:gd name="T6" fmla="*/ 35 w 47"/>
                <a:gd name="T7" fmla="*/ 16 h 122"/>
                <a:gd name="T8" fmla="*/ 29 w 47"/>
                <a:gd name="T9" fmla="*/ 16 h 122"/>
                <a:gd name="T10" fmla="*/ 29 w 47"/>
                <a:gd name="T11" fmla="*/ 0 h 122"/>
                <a:gd name="T12" fmla="*/ 18 w 47"/>
                <a:gd name="T13" fmla="*/ 0 h 122"/>
                <a:gd name="T14" fmla="*/ 13 w 47"/>
                <a:gd name="T15" fmla="*/ 16 h 122"/>
                <a:gd name="T16" fmla="*/ 7 w 47"/>
                <a:gd name="T17" fmla="*/ 16 h 122"/>
                <a:gd name="T18" fmla="*/ 7 w 47"/>
                <a:gd name="T19" fmla="*/ 27 h 122"/>
                <a:gd name="T20" fmla="*/ 0 w 47"/>
                <a:gd name="T21" fmla="*/ 27 h 122"/>
                <a:gd name="T22" fmla="*/ 0 w 47"/>
                <a:gd name="T23" fmla="*/ 95 h 122"/>
                <a:gd name="T24" fmla="*/ 7 w 47"/>
                <a:gd name="T25" fmla="*/ 111 h 122"/>
                <a:gd name="T26" fmla="*/ 13 w 47"/>
                <a:gd name="T27" fmla="*/ 111 h 122"/>
                <a:gd name="T28" fmla="*/ 13 w 47"/>
                <a:gd name="T29" fmla="*/ 122 h 122"/>
                <a:gd name="T30" fmla="*/ 29 w 47"/>
                <a:gd name="T31" fmla="*/ 122 h 122"/>
                <a:gd name="T32" fmla="*/ 35 w 47"/>
                <a:gd name="T33" fmla="*/ 111 h 122"/>
                <a:gd name="T34" fmla="*/ 40 w 47"/>
                <a:gd name="T35" fmla="*/ 111 h 122"/>
                <a:gd name="T36" fmla="*/ 40 w 47"/>
                <a:gd name="T37" fmla="*/ 95 h 122"/>
                <a:gd name="T38" fmla="*/ 47 w 47"/>
                <a:gd name="T39" fmla="*/ 80 h 122"/>
                <a:gd name="T40" fmla="*/ 47 w 47"/>
                <a:gd name="T41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122">
                  <a:moveTo>
                    <a:pt x="47" y="54"/>
                  </a:moveTo>
                  <a:lnTo>
                    <a:pt x="47" y="42"/>
                  </a:lnTo>
                  <a:lnTo>
                    <a:pt x="40" y="27"/>
                  </a:lnTo>
                  <a:lnTo>
                    <a:pt x="35" y="16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7" y="111"/>
                  </a:lnTo>
                  <a:lnTo>
                    <a:pt x="13" y="111"/>
                  </a:lnTo>
                  <a:lnTo>
                    <a:pt x="13" y="122"/>
                  </a:lnTo>
                  <a:lnTo>
                    <a:pt x="29" y="122"/>
                  </a:lnTo>
                  <a:lnTo>
                    <a:pt x="35" y="111"/>
                  </a:lnTo>
                  <a:lnTo>
                    <a:pt x="40" y="111"/>
                  </a:lnTo>
                  <a:lnTo>
                    <a:pt x="40" y="95"/>
                  </a:lnTo>
                  <a:lnTo>
                    <a:pt x="47" y="80"/>
                  </a:lnTo>
                  <a:lnTo>
                    <a:pt x="47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85"/>
            <p:cNvSpPr>
              <a:spLocks/>
            </p:cNvSpPr>
            <p:nvPr/>
          </p:nvSpPr>
          <p:spPr bwMode="auto">
            <a:xfrm>
              <a:off x="6099" y="9351"/>
              <a:ext cx="71" cy="71"/>
            </a:xfrm>
            <a:custGeom>
              <a:avLst/>
              <a:gdLst>
                <a:gd name="T0" fmla="*/ 45 w 45"/>
                <a:gd name="T1" fmla="*/ 53 h 106"/>
                <a:gd name="T2" fmla="*/ 45 w 45"/>
                <a:gd name="T3" fmla="*/ 26 h 106"/>
                <a:gd name="T4" fmla="*/ 38 w 45"/>
                <a:gd name="T5" fmla="*/ 15 h 106"/>
                <a:gd name="T6" fmla="*/ 34 w 45"/>
                <a:gd name="T7" fmla="*/ 0 h 106"/>
                <a:gd name="T8" fmla="*/ 11 w 45"/>
                <a:gd name="T9" fmla="*/ 0 h 106"/>
                <a:gd name="T10" fmla="*/ 5 w 45"/>
                <a:gd name="T11" fmla="*/ 15 h 106"/>
                <a:gd name="T12" fmla="*/ 5 w 45"/>
                <a:gd name="T13" fmla="*/ 26 h 106"/>
                <a:gd name="T14" fmla="*/ 0 w 45"/>
                <a:gd name="T15" fmla="*/ 26 h 106"/>
                <a:gd name="T16" fmla="*/ 0 w 45"/>
                <a:gd name="T17" fmla="*/ 79 h 106"/>
                <a:gd name="T18" fmla="*/ 5 w 45"/>
                <a:gd name="T19" fmla="*/ 79 h 106"/>
                <a:gd name="T20" fmla="*/ 5 w 45"/>
                <a:gd name="T21" fmla="*/ 95 h 106"/>
                <a:gd name="T22" fmla="*/ 11 w 45"/>
                <a:gd name="T23" fmla="*/ 106 h 106"/>
                <a:gd name="T24" fmla="*/ 34 w 45"/>
                <a:gd name="T25" fmla="*/ 106 h 106"/>
                <a:gd name="T26" fmla="*/ 38 w 45"/>
                <a:gd name="T27" fmla="*/ 95 h 106"/>
                <a:gd name="T28" fmla="*/ 45 w 45"/>
                <a:gd name="T29" fmla="*/ 79 h 106"/>
                <a:gd name="T30" fmla="*/ 45 w 45"/>
                <a:gd name="T31" fmla="*/ 68 h 106"/>
                <a:gd name="T32" fmla="*/ 45 w 45"/>
                <a:gd name="T3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6">
                  <a:moveTo>
                    <a:pt x="45" y="53"/>
                  </a:moveTo>
                  <a:lnTo>
                    <a:pt x="45" y="26"/>
                  </a:lnTo>
                  <a:lnTo>
                    <a:pt x="38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5" y="95"/>
                  </a:lnTo>
                  <a:lnTo>
                    <a:pt x="11" y="106"/>
                  </a:lnTo>
                  <a:lnTo>
                    <a:pt x="34" y="106"/>
                  </a:lnTo>
                  <a:lnTo>
                    <a:pt x="38" y="95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86"/>
            <p:cNvSpPr>
              <a:spLocks/>
            </p:cNvSpPr>
            <p:nvPr/>
          </p:nvSpPr>
          <p:spPr bwMode="auto">
            <a:xfrm>
              <a:off x="4957" y="8773"/>
              <a:ext cx="71" cy="71"/>
            </a:xfrm>
            <a:custGeom>
              <a:avLst/>
              <a:gdLst>
                <a:gd name="T0" fmla="*/ 45 w 45"/>
                <a:gd name="T1" fmla="*/ 53 h 122"/>
                <a:gd name="T2" fmla="*/ 45 w 45"/>
                <a:gd name="T3" fmla="*/ 38 h 122"/>
                <a:gd name="T4" fmla="*/ 39 w 45"/>
                <a:gd name="T5" fmla="*/ 27 h 122"/>
                <a:gd name="T6" fmla="*/ 39 w 45"/>
                <a:gd name="T7" fmla="*/ 11 h 122"/>
                <a:gd name="T8" fmla="*/ 34 w 45"/>
                <a:gd name="T9" fmla="*/ 11 h 122"/>
                <a:gd name="T10" fmla="*/ 28 w 45"/>
                <a:gd name="T11" fmla="*/ 0 h 122"/>
                <a:gd name="T12" fmla="*/ 12 w 45"/>
                <a:gd name="T13" fmla="*/ 0 h 122"/>
                <a:gd name="T14" fmla="*/ 12 w 45"/>
                <a:gd name="T15" fmla="*/ 11 h 122"/>
                <a:gd name="T16" fmla="*/ 5 w 45"/>
                <a:gd name="T17" fmla="*/ 11 h 122"/>
                <a:gd name="T18" fmla="*/ 5 w 45"/>
                <a:gd name="T19" fmla="*/ 27 h 122"/>
                <a:gd name="T20" fmla="*/ 0 w 45"/>
                <a:gd name="T21" fmla="*/ 27 h 122"/>
                <a:gd name="T22" fmla="*/ 0 w 45"/>
                <a:gd name="T23" fmla="*/ 95 h 122"/>
                <a:gd name="T24" fmla="*/ 5 w 45"/>
                <a:gd name="T25" fmla="*/ 95 h 122"/>
                <a:gd name="T26" fmla="*/ 5 w 45"/>
                <a:gd name="T27" fmla="*/ 106 h 122"/>
                <a:gd name="T28" fmla="*/ 12 w 45"/>
                <a:gd name="T29" fmla="*/ 106 h 122"/>
                <a:gd name="T30" fmla="*/ 12 w 45"/>
                <a:gd name="T31" fmla="*/ 122 h 122"/>
                <a:gd name="T32" fmla="*/ 28 w 45"/>
                <a:gd name="T33" fmla="*/ 122 h 122"/>
                <a:gd name="T34" fmla="*/ 34 w 45"/>
                <a:gd name="T35" fmla="*/ 106 h 122"/>
                <a:gd name="T36" fmla="*/ 39 w 45"/>
                <a:gd name="T37" fmla="*/ 106 h 122"/>
                <a:gd name="T38" fmla="*/ 39 w 45"/>
                <a:gd name="T39" fmla="*/ 95 h 122"/>
                <a:gd name="T40" fmla="*/ 45 w 45"/>
                <a:gd name="T41" fmla="*/ 80 h 122"/>
                <a:gd name="T42" fmla="*/ 45 w 45"/>
                <a:gd name="T43" fmla="*/ 68 h 122"/>
                <a:gd name="T44" fmla="*/ 45 w 45"/>
                <a:gd name="T45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2">
                  <a:moveTo>
                    <a:pt x="45" y="53"/>
                  </a:moveTo>
                  <a:lnTo>
                    <a:pt x="45" y="38"/>
                  </a:lnTo>
                  <a:lnTo>
                    <a:pt x="39" y="27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95"/>
                  </a:lnTo>
                  <a:lnTo>
                    <a:pt x="5" y="95"/>
                  </a:lnTo>
                  <a:lnTo>
                    <a:pt x="5" y="106"/>
                  </a:lnTo>
                  <a:lnTo>
                    <a:pt x="12" y="106"/>
                  </a:lnTo>
                  <a:lnTo>
                    <a:pt x="12" y="122"/>
                  </a:lnTo>
                  <a:lnTo>
                    <a:pt x="28" y="122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39" y="95"/>
                  </a:lnTo>
                  <a:lnTo>
                    <a:pt x="45" y="80"/>
                  </a:lnTo>
                  <a:lnTo>
                    <a:pt x="45" y="68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87"/>
            <p:cNvSpPr>
              <a:spLocks/>
            </p:cNvSpPr>
            <p:nvPr/>
          </p:nvSpPr>
          <p:spPr bwMode="auto">
            <a:xfrm>
              <a:off x="5344" y="10023"/>
              <a:ext cx="71" cy="71"/>
            </a:xfrm>
            <a:custGeom>
              <a:avLst/>
              <a:gdLst>
                <a:gd name="T0" fmla="*/ 45 w 45"/>
                <a:gd name="T1" fmla="*/ 53 h 110"/>
                <a:gd name="T2" fmla="*/ 45 w 45"/>
                <a:gd name="T3" fmla="*/ 27 h 110"/>
                <a:gd name="T4" fmla="*/ 38 w 45"/>
                <a:gd name="T5" fmla="*/ 15 h 110"/>
                <a:gd name="T6" fmla="*/ 33 w 45"/>
                <a:gd name="T7" fmla="*/ 0 h 110"/>
                <a:gd name="T8" fmla="*/ 11 w 45"/>
                <a:gd name="T9" fmla="*/ 0 h 110"/>
                <a:gd name="T10" fmla="*/ 5 w 45"/>
                <a:gd name="T11" fmla="*/ 15 h 110"/>
                <a:gd name="T12" fmla="*/ 5 w 45"/>
                <a:gd name="T13" fmla="*/ 27 h 110"/>
                <a:gd name="T14" fmla="*/ 0 w 45"/>
                <a:gd name="T15" fmla="*/ 42 h 110"/>
                <a:gd name="T16" fmla="*/ 0 w 45"/>
                <a:gd name="T17" fmla="*/ 80 h 110"/>
                <a:gd name="T18" fmla="*/ 5 w 45"/>
                <a:gd name="T19" fmla="*/ 80 h 110"/>
                <a:gd name="T20" fmla="*/ 5 w 45"/>
                <a:gd name="T21" fmla="*/ 110 h 110"/>
                <a:gd name="T22" fmla="*/ 38 w 45"/>
                <a:gd name="T23" fmla="*/ 110 h 110"/>
                <a:gd name="T24" fmla="*/ 38 w 45"/>
                <a:gd name="T25" fmla="*/ 95 h 110"/>
                <a:gd name="T26" fmla="*/ 45 w 45"/>
                <a:gd name="T27" fmla="*/ 80 h 110"/>
                <a:gd name="T28" fmla="*/ 45 w 45"/>
                <a:gd name="T29" fmla="*/ 69 h 110"/>
                <a:gd name="T30" fmla="*/ 45 w 45"/>
                <a:gd name="T31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110">
                  <a:moveTo>
                    <a:pt x="45" y="53"/>
                  </a:moveTo>
                  <a:lnTo>
                    <a:pt x="45" y="27"/>
                  </a:lnTo>
                  <a:lnTo>
                    <a:pt x="38" y="15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5" y="15"/>
                  </a:lnTo>
                  <a:lnTo>
                    <a:pt x="5" y="27"/>
                  </a:lnTo>
                  <a:lnTo>
                    <a:pt x="0" y="42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5" y="110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45" y="80"/>
                  </a:lnTo>
                  <a:lnTo>
                    <a:pt x="45" y="69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88"/>
            <p:cNvSpPr>
              <a:spLocks/>
            </p:cNvSpPr>
            <p:nvPr/>
          </p:nvSpPr>
          <p:spPr bwMode="auto">
            <a:xfrm>
              <a:off x="6792" y="7333"/>
              <a:ext cx="71" cy="71"/>
            </a:xfrm>
            <a:custGeom>
              <a:avLst/>
              <a:gdLst>
                <a:gd name="T0" fmla="*/ 44 w 44"/>
                <a:gd name="T1" fmla="*/ 53 h 122"/>
                <a:gd name="T2" fmla="*/ 44 w 44"/>
                <a:gd name="T3" fmla="*/ 27 h 122"/>
                <a:gd name="T4" fmla="*/ 38 w 44"/>
                <a:gd name="T5" fmla="*/ 27 h 122"/>
                <a:gd name="T6" fmla="*/ 38 w 44"/>
                <a:gd name="T7" fmla="*/ 11 h 122"/>
                <a:gd name="T8" fmla="*/ 33 w 44"/>
                <a:gd name="T9" fmla="*/ 11 h 122"/>
                <a:gd name="T10" fmla="*/ 27 w 44"/>
                <a:gd name="T11" fmla="*/ 0 h 122"/>
                <a:gd name="T12" fmla="*/ 16 w 44"/>
                <a:gd name="T13" fmla="*/ 0 h 122"/>
                <a:gd name="T14" fmla="*/ 16 w 44"/>
                <a:gd name="T15" fmla="*/ 11 h 122"/>
                <a:gd name="T16" fmla="*/ 11 w 44"/>
                <a:gd name="T17" fmla="*/ 11 h 122"/>
                <a:gd name="T18" fmla="*/ 4 w 44"/>
                <a:gd name="T19" fmla="*/ 27 h 122"/>
                <a:gd name="T20" fmla="*/ 0 w 44"/>
                <a:gd name="T21" fmla="*/ 38 h 122"/>
                <a:gd name="T22" fmla="*/ 0 w 44"/>
                <a:gd name="T23" fmla="*/ 80 h 122"/>
                <a:gd name="T24" fmla="*/ 4 w 44"/>
                <a:gd name="T25" fmla="*/ 91 h 122"/>
                <a:gd name="T26" fmla="*/ 4 w 44"/>
                <a:gd name="T27" fmla="*/ 106 h 122"/>
                <a:gd name="T28" fmla="*/ 11 w 44"/>
                <a:gd name="T29" fmla="*/ 106 h 122"/>
                <a:gd name="T30" fmla="*/ 16 w 44"/>
                <a:gd name="T31" fmla="*/ 122 h 122"/>
                <a:gd name="T32" fmla="*/ 33 w 44"/>
                <a:gd name="T33" fmla="*/ 122 h 122"/>
                <a:gd name="T34" fmla="*/ 33 w 44"/>
                <a:gd name="T35" fmla="*/ 106 h 122"/>
                <a:gd name="T36" fmla="*/ 38 w 44"/>
                <a:gd name="T37" fmla="*/ 106 h 122"/>
                <a:gd name="T38" fmla="*/ 44 w 44"/>
                <a:gd name="T39" fmla="*/ 91 h 122"/>
                <a:gd name="T40" fmla="*/ 44 w 44"/>
                <a:gd name="T41" fmla="*/ 80 h 122"/>
                <a:gd name="T42" fmla="*/ 44 w 44"/>
                <a:gd name="T43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122">
                  <a:moveTo>
                    <a:pt x="44" y="53"/>
                  </a:moveTo>
                  <a:lnTo>
                    <a:pt x="44" y="27"/>
                  </a:lnTo>
                  <a:lnTo>
                    <a:pt x="38" y="27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16" y="11"/>
                  </a:lnTo>
                  <a:lnTo>
                    <a:pt x="11" y="11"/>
                  </a:lnTo>
                  <a:lnTo>
                    <a:pt x="4" y="27"/>
                  </a:lnTo>
                  <a:lnTo>
                    <a:pt x="0" y="38"/>
                  </a:lnTo>
                  <a:lnTo>
                    <a:pt x="0" y="80"/>
                  </a:lnTo>
                  <a:lnTo>
                    <a:pt x="4" y="91"/>
                  </a:lnTo>
                  <a:lnTo>
                    <a:pt x="4" y="106"/>
                  </a:lnTo>
                  <a:lnTo>
                    <a:pt x="11" y="106"/>
                  </a:lnTo>
                  <a:lnTo>
                    <a:pt x="16" y="122"/>
                  </a:lnTo>
                  <a:lnTo>
                    <a:pt x="33" y="122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44" y="91"/>
                  </a:lnTo>
                  <a:lnTo>
                    <a:pt x="44" y="80"/>
                  </a:lnTo>
                  <a:lnTo>
                    <a:pt x="44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489"/>
            <p:cNvSpPr>
              <a:spLocks/>
            </p:cNvSpPr>
            <p:nvPr/>
          </p:nvSpPr>
          <p:spPr bwMode="auto">
            <a:xfrm>
              <a:off x="6251" y="9297"/>
              <a:ext cx="71" cy="71"/>
            </a:xfrm>
            <a:custGeom>
              <a:avLst/>
              <a:gdLst>
                <a:gd name="T0" fmla="*/ 45 w 45"/>
                <a:gd name="T1" fmla="*/ 54 h 107"/>
                <a:gd name="T2" fmla="*/ 45 w 45"/>
                <a:gd name="T3" fmla="*/ 27 h 107"/>
                <a:gd name="T4" fmla="*/ 40 w 45"/>
                <a:gd name="T5" fmla="*/ 27 h 107"/>
                <a:gd name="T6" fmla="*/ 40 w 45"/>
                <a:gd name="T7" fmla="*/ 16 h 107"/>
                <a:gd name="T8" fmla="*/ 34 w 45"/>
                <a:gd name="T9" fmla="*/ 0 h 107"/>
                <a:gd name="T10" fmla="*/ 7 w 45"/>
                <a:gd name="T11" fmla="*/ 0 h 107"/>
                <a:gd name="T12" fmla="*/ 7 w 45"/>
                <a:gd name="T13" fmla="*/ 16 h 107"/>
                <a:gd name="T14" fmla="*/ 0 w 45"/>
                <a:gd name="T15" fmla="*/ 27 h 107"/>
                <a:gd name="T16" fmla="*/ 0 w 45"/>
                <a:gd name="T17" fmla="*/ 80 h 107"/>
                <a:gd name="T18" fmla="*/ 7 w 45"/>
                <a:gd name="T19" fmla="*/ 95 h 107"/>
                <a:gd name="T20" fmla="*/ 11 w 45"/>
                <a:gd name="T21" fmla="*/ 107 h 107"/>
                <a:gd name="T22" fmla="*/ 34 w 45"/>
                <a:gd name="T23" fmla="*/ 107 h 107"/>
                <a:gd name="T24" fmla="*/ 34 w 45"/>
                <a:gd name="T25" fmla="*/ 95 h 107"/>
                <a:gd name="T26" fmla="*/ 40 w 45"/>
                <a:gd name="T27" fmla="*/ 95 h 107"/>
                <a:gd name="T28" fmla="*/ 40 w 45"/>
                <a:gd name="T29" fmla="*/ 80 h 107"/>
                <a:gd name="T30" fmla="*/ 45 w 45"/>
                <a:gd name="T31" fmla="*/ 69 h 107"/>
                <a:gd name="T32" fmla="*/ 45 w 45"/>
                <a:gd name="T3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07">
                  <a:moveTo>
                    <a:pt x="45" y="54"/>
                  </a:moveTo>
                  <a:lnTo>
                    <a:pt x="45" y="27"/>
                  </a:lnTo>
                  <a:lnTo>
                    <a:pt x="40" y="27"/>
                  </a:lnTo>
                  <a:lnTo>
                    <a:pt x="40" y="16"/>
                  </a:lnTo>
                  <a:lnTo>
                    <a:pt x="34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27"/>
                  </a:lnTo>
                  <a:lnTo>
                    <a:pt x="0" y="80"/>
                  </a:lnTo>
                  <a:lnTo>
                    <a:pt x="7" y="95"/>
                  </a:lnTo>
                  <a:lnTo>
                    <a:pt x="11" y="107"/>
                  </a:lnTo>
                  <a:lnTo>
                    <a:pt x="34" y="10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0" y="80"/>
                  </a:lnTo>
                  <a:lnTo>
                    <a:pt x="45" y="69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490"/>
            <p:cNvSpPr>
              <a:spLocks/>
            </p:cNvSpPr>
            <p:nvPr/>
          </p:nvSpPr>
          <p:spPr bwMode="auto">
            <a:xfrm>
              <a:off x="5156" y="10426"/>
              <a:ext cx="71" cy="71"/>
            </a:xfrm>
            <a:custGeom>
              <a:avLst/>
              <a:gdLst>
                <a:gd name="T0" fmla="*/ 45 w 45"/>
                <a:gd name="T1" fmla="*/ 57 h 125"/>
                <a:gd name="T2" fmla="*/ 45 w 45"/>
                <a:gd name="T3" fmla="*/ 30 h 125"/>
                <a:gd name="T4" fmla="*/ 40 w 45"/>
                <a:gd name="T5" fmla="*/ 30 h 125"/>
                <a:gd name="T6" fmla="*/ 40 w 45"/>
                <a:gd name="T7" fmla="*/ 15 h 125"/>
                <a:gd name="T8" fmla="*/ 34 w 45"/>
                <a:gd name="T9" fmla="*/ 15 h 125"/>
                <a:gd name="T10" fmla="*/ 34 w 45"/>
                <a:gd name="T11" fmla="*/ 0 h 125"/>
                <a:gd name="T12" fmla="*/ 11 w 45"/>
                <a:gd name="T13" fmla="*/ 0 h 125"/>
                <a:gd name="T14" fmla="*/ 11 w 45"/>
                <a:gd name="T15" fmla="*/ 15 h 125"/>
                <a:gd name="T16" fmla="*/ 5 w 45"/>
                <a:gd name="T17" fmla="*/ 15 h 125"/>
                <a:gd name="T18" fmla="*/ 5 w 45"/>
                <a:gd name="T19" fmla="*/ 30 h 125"/>
                <a:gd name="T20" fmla="*/ 0 w 45"/>
                <a:gd name="T21" fmla="*/ 42 h 125"/>
                <a:gd name="T22" fmla="*/ 0 w 45"/>
                <a:gd name="T23" fmla="*/ 83 h 125"/>
                <a:gd name="T24" fmla="*/ 5 w 45"/>
                <a:gd name="T25" fmla="*/ 95 h 125"/>
                <a:gd name="T26" fmla="*/ 5 w 45"/>
                <a:gd name="T27" fmla="*/ 110 h 125"/>
                <a:gd name="T28" fmla="*/ 11 w 45"/>
                <a:gd name="T29" fmla="*/ 110 h 125"/>
                <a:gd name="T30" fmla="*/ 16 w 45"/>
                <a:gd name="T31" fmla="*/ 125 h 125"/>
                <a:gd name="T32" fmla="*/ 29 w 45"/>
                <a:gd name="T33" fmla="*/ 125 h 125"/>
                <a:gd name="T34" fmla="*/ 34 w 45"/>
                <a:gd name="T35" fmla="*/ 110 h 125"/>
                <a:gd name="T36" fmla="*/ 40 w 45"/>
                <a:gd name="T37" fmla="*/ 110 h 125"/>
                <a:gd name="T38" fmla="*/ 40 w 45"/>
                <a:gd name="T39" fmla="*/ 95 h 125"/>
                <a:gd name="T40" fmla="*/ 45 w 45"/>
                <a:gd name="T41" fmla="*/ 95 h 125"/>
                <a:gd name="T42" fmla="*/ 45 w 45"/>
                <a:gd name="T43" fmla="*/ 68 h 125"/>
                <a:gd name="T44" fmla="*/ 45 w 45"/>
                <a:gd name="T45" fmla="*/ 5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25">
                  <a:moveTo>
                    <a:pt x="45" y="57"/>
                  </a:moveTo>
                  <a:lnTo>
                    <a:pt x="45" y="30"/>
                  </a:lnTo>
                  <a:lnTo>
                    <a:pt x="40" y="30"/>
                  </a:lnTo>
                  <a:lnTo>
                    <a:pt x="40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5" y="30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5" y="95"/>
                  </a:lnTo>
                  <a:lnTo>
                    <a:pt x="5" y="110"/>
                  </a:lnTo>
                  <a:lnTo>
                    <a:pt x="11" y="110"/>
                  </a:lnTo>
                  <a:lnTo>
                    <a:pt x="16" y="125"/>
                  </a:lnTo>
                  <a:lnTo>
                    <a:pt x="29" y="125"/>
                  </a:lnTo>
                  <a:lnTo>
                    <a:pt x="34" y="110"/>
                  </a:lnTo>
                  <a:lnTo>
                    <a:pt x="40" y="110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68"/>
                  </a:lnTo>
                  <a:lnTo>
                    <a:pt x="45" y="5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491"/>
            <p:cNvSpPr>
              <a:spLocks/>
            </p:cNvSpPr>
            <p:nvPr/>
          </p:nvSpPr>
          <p:spPr bwMode="auto">
            <a:xfrm>
              <a:off x="6689" y="8344"/>
              <a:ext cx="71" cy="71"/>
            </a:xfrm>
            <a:custGeom>
              <a:avLst/>
              <a:gdLst>
                <a:gd name="T0" fmla="*/ 45 w 45"/>
                <a:gd name="T1" fmla="*/ 53 h 117"/>
                <a:gd name="T2" fmla="*/ 45 w 45"/>
                <a:gd name="T3" fmla="*/ 38 h 117"/>
                <a:gd name="T4" fmla="*/ 38 w 45"/>
                <a:gd name="T5" fmla="*/ 26 h 117"/>
                <a:gd name="T6" fmla="*/ 38 w 45"/>
                <a:gd name="T7" fmla="*/ 11 h 117"/>
                <a:gd name="T8" fmla="*/ 34 w 45"/>
                <a:gd name="T9" fmla="*/ 11 h 117"/>
                <a:gd name="T10" fmla="*/ 27 w 45"/>
                <a:gd name="T11" fmla="*/ 0 h 117"/>
                <a:gd name="T12" fmla="*/ 11 w 45"/>
                <a:gd name="T13" fmla="*/ 0 h 117"/>
                <a:gd name="T14" fmla="*/ 11 w 45"/>
                <a:gd name="T15" fmla="*/ 11 h 117"/>
                <a:gd name="T16" fmla="*/ 5 w 45"/>
                <a:gd name="T17" fmla="*/ 11 h 117"/>
                <a:gd name="T18" fmla="*/ 5 w 45"/>
                <a:gd name="T19" fmla="*/ 26 h 117"/>
                <a:gd name="T20" fmla="*/ 0 w 45"/>
                <a:gd name="T21" fmla="*/ 26 h 117"/>
                <a:gd name="T22" fmla="*/ 0 w 45"/>
                <a:gd name="T23" fmla="*/ 91 h 117"/>
                <a:gd name="T24" fmla="*/ 5 w 45"/>
                <a:gd name="T25" fmla="*/ 91 h 117"/>
                <a:gd name="T26" fmla="*/ 5 w 45"/>
                <a:gd name="T27" fmla="*/ 106 h 117"/>
                <a:gd name="T28" fmla="*/ 11 w 45"/>
                <a:gd name="T29" fmla="*/ 106 h 117"/>
                <a:gd name="T30" fmla="*/ 16 w 45"/>
                <a:gd name="T31" fmla="*/ 117 h 117"/>
                <a:gd name="T32" fmla="*/ 27 w 45"/>
                <a:gd name="T33" fmla="*/ 117 h 117"/>
                <a:gd name="T34" fmla="*/ 27 w 45"/>
                <a:gd name="T35" fmla="*/ 106 h 117"/>
                <a:gd name="T36" fmla="*/ 38 w 45"/>
                <a:gd name="T37" fmla="*/ 106 h 117"/>
                <a:gd name="T38" fmla="*/ 38 w 45"/>
                <a:gd name="T39" fmla="*/ 91 h 117"/>
                <a:gd name="T40" fmla="*/ 45 w 45"/>
                <a:gd name="T41" fmla="*/ 79 h 117"/>
                <a:gd name="T42" fmla="*/ 45 w 45"/>
                <a:gd name="T43" fmla="*/ 64 h 117"/>
                <a:gd name="T44" fmla="*/ 45 w 45"/>
                <a:gd name="T45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117">
                  <a:moveTo>
                    <a:pt x="45" y="53"/>
                  </a:moveTo>
                  <a:lnTo>
                    <a:pt x="45" y="38"/>
                  </a:lnTo>
                  <a:lnTo>
                    <a:pt x="38" y="26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5" y="11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5" y="91"/>
                  </a:lnTo>
                  <a:lnTo>
                    <a:pt x="5" y="106"/>
                  </a:lnTo>
                  <a:lnTo>
                    <a:pt x="11" y="106"/>
                  </a:lnTo>
                  <a:lnTo>
                    <a:pt x="16" y="117"/>
                  </a:lnTo>
                  <a:lnTo>
                    <a:pt x="27" y="117"/>
                  </a:lnTo>
                  <a:lnTo>
                    <a:pt x="27" y="106"/>
                  </a:lnTo>
                  <a:lnTo>
                    <a:pt x="38" y="106"/>
                  </a:lnTo>
                  <a:lnTo>
                    <a:pt x="38" y="91"/>
                  </a:lnTo>
                  <a:lnTo>
                    <a:pt x="45" y="79"/>
                  </a:lnTo>
                  <a:lnTo>
                    <a:pt x="45" y="64"/>
                  </a:lnTo>
                  <a:lnTo>
                    <a:pt x="45" y="5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Text Box 492"/>
            <p:cNvSpPr txBox="1">
              <a:spLocks noChangeArrowheads="1"/>
            </p:cNvSpPr>
            <p:nvPr/>
          </p:nvSpPr>
          <p:spPr bwMode="auto">
            <a:xfrm>
              <a:off x="3476" y="9992"/>
              <a:ext cx="9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400"/>
                <a:t>50%</a:t>
              </a:r>
            </a:p>
          </p:txBody>
        </p:sp>
        <p:sp>
          <p:nvSpPr>
            <p:cNvPr id="493" name="Text Box 493"/>
            <p:cNvSpPr txBox="1">
              <a:spLocks noChangeArrowheads="1"/>
            </p:cNvSpPr>
            <p:nvPr/>
          </p:nvSpPr>
          <p:spPr bwMode="auto">
            <a:xfrm>
              <a:off x="7508" y="6836"/>
              <a:ext cx="9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400"/>
                <a:t>50%</a:t>
              </a:r>
            </a:p>
          </p:txBody>
        </p:sp>
        <p:sp>
          <p:nvSpPr>
            <p:cNvPr id="494" name="Rectangle 494"/>
            <p:cNvSpPr>
              <a:spLocks noChangeArrowheads="1"/>
            </p:cNvSpPr>
            <p:nvPr/>
          </p:nvSpPr>
          <p:spPr bwMode="auto">
            <a:xfrm>
              <a:off x="6024" y="12912"/>
              <a:ext cx="363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i="1" dirty="0" smtClean="0">
                  <a:solidFill>
                    <a:srgbClr val="000000"/>
                  </a:solidFill>
                  <a:latin typeface="Symbol" pitchFamily="18" charset="2"/>
                </a:rPr>
                <a:t>h</a:t>
              </a:r>
              <a:r>
                <a:rPr lang="en-US" baseline="-25000" dirty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endParaRPr lang="en-US" baseline="-25000" dirty="0"/>
            </a:p>
          </p:txBody>
        </p:sp>
        <p:sp>
          <p:nvSpPr>
            <p:cNvPr id="495" name="Rectangle 495"/>
            <p:cNvSpPr>
              <a:spLocks noChangeArrowheads="1"/>
            </p:cNvSpPr>
            <p:nvPr/>
          </p:nvSpPr>
          <p:spPr bwMode="auto">
            <a:xfrm>
              <a:off x="2471" y="7464"/>
              <a:ext cx="363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800" i="1" dirty="0" smtClean="0">
                  <a:solidFill>
                    <a:srgbClr val="000000"/>
                  </a:solidFill>
                  <a:latin typeface="Symbol" pitchFamily="18" charset="2"/>
                </a:rPr>
                <a:t>h</a:t>
              </a:r>
              <a:r>
                <a:rPr lang="en-US" sz="1800" baseline="-25000" dirty="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endParaRPr lang="en-US" sz="1800" baseline="-25000" dirty="0"/>
            </a:p>
          </p:txBody>
        </p:sp>
      </p:grpSp>
      <p:sp>
        <p:nvSpPr>
          <p:cNvPr id="498" name="Rectangle 497"/>
          <p:cNvSpPr/>
          <p:nvPr/>
        </p:nvSpPr>
        <p:spPr>
          <a:xfrm>
            <a:off x="381000" y="6400800"/>
            <a:ext cx="238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Bauer &amp; Curran (2004)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300" dirty="0" smtClean="0"/>
              <a:t>What are </a:t>
            </a:r>
            <a:r>
              <a:rPr lang="en-US" sz="2300" dirty="0"/>
              <a:t>m</a:t>
            </a:r>
            <a:r>
              <a:rPr lang="en-US" sz="2300" dirty="0" smtClean="0"/>
              <a:t>ixture models?</a:t>
            </a:r>
          </a:p>
          <a:p>
            <a:pPr lvl="1"/>
            <a:r>
              <a:rPr lang="en-US" sz="2000" dirty="0" smtClean="0"/>
              <a:t>Focus on mixture models with latent variables, or Structural Equation Mixture Models (SEMMs)</a:t>
            </a:r>
          </a:p>
          <a:p>
            <a:pPr lvl="1"/>
            <a:endParaRPr lang="en-US" sz="2000" dirty="0" smtClean="0"/>
          </a:p>
          <a:p>
            <a:r>
              <a:rPr lang="en-US" sz="2300" dirty="0" smtClean="0"/>
              <a:t>Problems associated with direct applications of SEMMs </a:t>
            </a:r>
          </a:p>
          <a:p>
            <a:pPr lvl="1"/>
            <a:r>
              <a:rPr lang="en-US" sz="2000" dirty="0" smtClean="0"/>
              <a:t>Identifying qualitatively distinct “hidden” population subgroups</a:t>
            </a:r>
          </a:p>
          <a:p>
            <a:pPr lvl="1"/>
            <a:endParaRPr lang="en-US" sz="2000" dirty="0" smtClean="0"/>
          </a:p>
          <a:p>
            <a:r>
              <a:rPr lang="en-US" sz="2300" dirty="0" smtClean="0"/>
              <a:t>Opportunities associated with indirect applications of SEMMs</a:t>
            </a:r>
          </a:p>
          <a:p>
            <a:pPr lvl="1"/>
            <a:r>
              <a:rPr lang="en-US" sz="2000" dirty="0" smtClean="0"/>
              <a:t>Approximating features of data that might be difficult to recover with a standard SEM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Misspecification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Yet another potential source of spurious classes is model misspecification</a:t>
            </a:r>
          </a:p>
          <a:p>
            <a:r>
              <a:rPr lang="en-US" sz="2300" dirty="0" smtClean="0"/>
              <a:t>Marginal covariance matrix is an additive function of between-class mean differences and within-class covariance: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When within-class associations are </a:t>
            </a:r>
            <a:r>
              <a:rPr lang="en-US" sz="2300" dirty="0" err="1" smtClean="0"/>
              <a:t>misspecified</a:t>
            </a:r>
            <a:r>
              <a:rPr lang="en-US" sz="2300" dirty="0" smtClean="0"/>
              <a:t>, estimation of more classes will improve model fit</a:t>
            </a:r>
            <a:endParaRPr lang="en-US" sz="2300" dirty="0"/>
          </a:p>
          <a:p>
            <a:endParaRPr lang="en-US" sz="2300" dirty="0" smtClean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26549"/>
              </p:ext>
            </p:extLst>
          </p:nvPr>
        </p:nvGraphicFramePr>
        <p:xfrm>
          <a:off x="1524000" y="3073400"/>
          <a:ext cx="599757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5" name="Equation" r:id="rId3" imgW="3466800" imgH="863280" progId="Equation.DSMT4">
                  <p:embed/>
                </p:oleObj>
              </mc:Choice>
              <mc:Fallback>
                <p:oleObj name="Equation" r:id="rId3" imgW="3466800" imgH="863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73400"/>
                        <a:ext cx="5997575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64124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Bauer &amp; </a:t>
            </a:r>
            <a:r>
              <a:rPr lang="en-US" dirty="0" smtClean="0">
                <a:solidFill>
                  <a:schemeClr val="tx2"/>
                </a:solidFill>
              </a:rPr>
              <a:t>Curran (2004)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6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Misspecification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5888" y="1073790"/>
            <a:ext cx="9144000" cy="5200650"/>
            <a:chOff x="0" y="554"/>
            <a:chExt cx="5760" cy="32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554"/>
              <a:ext cx="5760" cy="3276"/>
              <a:chOff x="0" y="835"/>
              <a:chExt cx="5760" cy="3276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0" y="835"/>
                <a:ext cx="5760" cy="3276"/>
                <a:chOff x="334" y="1829"/>
                <a:chExt cx="5200" cy="2491"/>
              </a:xfrm>
            </p:grpSpPr>
            <p:grpSp>
              <p:nvGrpSpPr>
                <p:cNvPr id="11" name="Group 5"/>
                <p:cNvGrpSpPr>
                  <a:grpSpLocks/>
                </p:cNvGrpSpPr>
                <p:nvPr/>
              </p:nvGrpSpPr>
              <p:grpSpPr bwMode="auto">
                <a:xfrm>
                  <a:off x="334" y="1829"/>
                  <a:ext cx="5200" cy="2491"/>
                  <a:chOff x="334" y="1829"/>
                  <a:chExt cx="5200" cy="2491"/>
                </a:xfrm>
              </p:grpSpPr>
              <p:grpSp>
                <p:nvGrpSpPr>
                  <p:cNvPr id="1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60" y="1829"/>
                    <a:ext cx="5174" cy="2491"/>
                    <a:chOff x="360" y="1829"/>
                    <a:chExt cx="5174" cy="2491"/>
                  </a:xfrm>
                </p:grpSpPr>
                <p:grpSp>
                  <p:nvGrpSpPr>
                    <p:cNvPr id="18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8" y="1829"/>
                      <a:ext cx="2876" cy="2328"/>
                      <a:chOff x="3319" y="1337"/>
                      <a:chExt cx="2876" cy="2328"/>
                    </a:xfrm>
                  </p:grpSpPr>
                  <p:pic>
                    <p:nvPicPr>
                      <p:cNvPr id="24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" y="1337"/>
                        <a:ext cx="2876" cy="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5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6" y="1502"/>
                        <a:ext cx="153" cy="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9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9" y="4080"/>
                      <a:ext cx="744" cy="2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en-US" sz="1600"/>
                        <a:t>Time</a:t>
                      </a:r>
                    </a:p>
                  </p:txBody>
                </p:sp>
                <p:grpSp>
                  <p:nvGrpSpPr>
                    <p:cNvPr id="20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" y="1830"/>
                      <a:ext cx="2876" cy="2296"/>
                      <a:chOff x="2496" y="1128"/>
                      <a:chExt cx="7188" cy="5741"/>
                    </a:xfrm>
                  </p:grpSpPr>
                  <p:sp>
                    <p:nvSpPr>
                      <p:cNvPr id="22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2190"/>
                        <a:ext cx="5748" cy="4074"/>
                      </a:xfrm>
                      <a:custGeom>
                        <a:avLst/>
                        <a:gdLst>
                          <a:gd name="T0" fmla="*/ 0 w 5748"/>
                          <a:gd name="T1" fmla="*/ 2430 h 4074"/>
                          <a:gd name="T2" fmla="*/ 426 w 5748"/>
                          <a:gd name="T3" fmla="*/ 2304 h 4074"/>
                          <a:gd name="T4" fmla="*/ 1278 w 5748"/>
                          <a:gd name="T5" fmla="*/ 2004 h 4074"/>
                          <a:gd name="T6" fmla="*/ 2178 w 5748"/>
                          <a:gd name="T7" fmla="*/ 1638 h 4074"/>
                          <a:gd name="T8" fmla="*/ 3072 w 5748"/>
                          <a:gd name="T9" fmla="*/ 1248 h 4074"/>
                          <a:gd name="T10" fmla="*/ 4224 w 5748"/>
                          <a:gd name="T11" fmla="*/ 726 h 4074"/>
                          <a:gd name="T12" fmla="*/ 5244 w 5748"/>
                          <a:gd name="T13" fmla="*/ 240 h 4074"/>
                          <a:gd name="T14" fmla="*/ 5748 w 5748"/>
                          <a:gd name="T15" fmla="*/ 0 h 4074"/>
                          <a:gd name="T16" fmla="*/ 5748 w 5748"/>
                          <a:gd name="T17" fmla="*/ 3822 h 4074"/>
                          <a:gd name="T18" fmla="*/ 5712 w 5748"/>
                          <a:gd name="T19" fmla="*/ 3828 h 4074"/>
                          <a:gd name="T20" fmla="*/ 4710 w 5748"/>
                          <a:gd name="T21" fmla="*/ 3822 h 4074"/>
                          <a:gd name="T22" fmla="*/ 3372 w 5748"/>
                          <a:gd name="T23" fmla="*/ 3822 h 4074"/>
                          <a:gd name="T24" fmla="*/ 2130 w 5748"/>
                          <a:gd name="T25" fmla="*/ 3858 h 4074"/>
                          <a:gd name="T26" fmla="*/ 1266 w 5748"/>
                          <a:gd name="T27" fmla="*/ 3918 h 4074"/>
                          <a:gd name="T28" fmla="*/ 576 w 5748"/>
                          <a:gd name="T29" fmla="*/ 3984 h 4074"/>
                          <a:gd name="T30" fmla="*/ 174 w 5748"/>
                          <a:gd name="T31" fmla="*/ 4044 h 4074"/>
                          <a:gd name="T32" fmla="*/ 0 w 5748"/>
                          <a:gd name="T33" fmla="*/ 4074 h 4074"/>
                          <a:gd name="T34" fmla="*/ 0 w 5748"/>
                          <a:gd name="T35" fmla="*/ 2430 h 407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5748" h="4074">
                            <a:moveTo>
                              <a:pt x="0" y="2430"/>
                            </a:moveTo>
                            <a:lnTo>
                              <a:pt x="426" y="2304"/>
                            </a:lnTo>
                            <a:lnTo>
                              <a:pt x="1278" y="2004"/>
                            </a:lnTo>
                            <a:lnTo>
                              <a:pt x="2178" y="1638"/>
                            </a:lnTo>
                            <a:lnTo>
                              <a:pt x="3072" y="1248"/>
                            </a:lnTo>
                            <a:lnTo>
                              <a:pt x="4224" y="726"/>
                            </a:lnTo>
                            <a:lnTo>
                              <a:pt x="5244" y="240"/>
                            </a:lnTo>
                            <a:lnTo>
                              <a:pt x="5748" y="0"/>
                            </a:lnTo>
                            <a:lnTo>
                              <a:pt x="5748" y="3822"/>
                            </a:lnTo>
                            <a:lnTo>
                              <a:pt x="5712" y="3828"/>
                            </a:lnTo>
                            <a:lnTo>
                              <a:pt x="4710" y="3822"/>
                            </a:lnTo>
                            <a:lnTo>
                              <a:pt x="3372" y="3822"/>
                            </a:lnTo>
                            <a:lnTo>
                              <a:pt x="2130" y="3858"/>
                            </a:lnTo>
                            <a:lnTo>
                              <a:pt x="1266" y="3918"/>
                            </a:lnTo>
                            <a:lnTo>
                              <a:pt x="576" y="3984"/>
                            </a:lnTo>
                            <a:lnTo>
                              <a:pt x="174" y="4044"/>
                            </a:lnTo>
                            <a:lnTo>
                              <a:pt x="0" y="4074"/>
                            </a:lnTo>
                            <a:lnTo>
                              <a:pt x="0" y="243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pic>
                    <p:nvPicPr>
                      <p:cNvPr id="23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" y="1128"/>
                        <a:ext cx="7188" cy="5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21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0" y="4080"/>
                      <a:ext cx="744" cy="2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en-US" sz="1600"/>
                        <a:t>Time</a:t>
                      </a:r>
                    </a:p>
                  </p:txBody>
                </p:sp>
              </p:grpSp>
              <p:sp>
                <p:nvSpPr>
                  <p:cNvPr id="17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" y="2883"/>
                    <a:ext cx="221" cy="27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1600" b="1" i="1" dirty="0" smtClean="0"/>
                      <a:t>y</a:t>
                    </a:r>
                    <a:endParaRPr lang="en-US" sz="1600" b="1" i="1" dirty="0"/>
                  </a:p>
                </p:txBody>
              </p:sp>
            </p:grpSp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738" y="2223"/>
                  <a:ext cx="293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sz="1200"/>
                    <a:t>6%</a:t>
                  </a:r>
                </a:p>
              </p:txBody>
            </p:sp>
            <p:sp>
              <p:nvSpPr>
                <p:cNvPr id="1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38" y="3571"/>
                  <a:ext cx="29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sz="1200"/>
                    <a:t>11%</a:t>
                  </a:r>
                </a:p>
              </p:txBody>
            </p:sp>
            <p:sp>
              <p:nvSpPr>
                <p:cNvPr id="1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38" y="2710"/>
                  <a:ext cx="293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sz="1200"/>
                    <a:t>41%</a:t>
                  </a:r>
                </a:p>
              </p:txBody>
            </p:sp>
            <p:sp>
              <p:nvSpPr>
                <p:cNvPr id="1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738" y="3093"/>
                  <a:ext cx="293" cy="1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r>
                    <a:rPr lang="en-US" sz="1200"/>
                    <a:t>42%</a:t>
                  </a:r>
                </a:p>
              </p:txBody>
            </p:sp>
          </p:grp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384" y="1188"/>
                <a:ext cx="1519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sz="1400" b="1" dirty="0" smtClean="0">
                    <a:latin typeface="Arial" charset="0"/>
                  </a:rPr>
                  <a:t>1-Class GMM with Random Effects</a:t>
                </a:r>
                <a:endParaRPr lang="en-US" sz="1400" b="1" dirty="0">
                  <a:latin typeface="Arial" charset="0"/>
                </a:endParaRPr>
              </a:p>
              <a:p>
                <a:pPr eaLnBrk="0" hangingPunct="0"/>
                <a:r>
                  <a:rPr lang="en-US" sz="1400" b="1" dirty="0">
                    <a:latin typeface="Arial" charset="0"/>
                  </a:rPr>
                  <a:t>(Correct)</a:t>
                </a:r>
              </a:p>
            </p:txBody>
          </p:sp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2936" y="1188"/>
                <a:ext cx="1581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sz="1400" b="1" dirty="0">
                    <a:latin typeface="Arial" charset="0"/>
                  </a:rPr>
                  <a:t>4-Class </a:t>
                </a:r>
                <a:r>
                  <a:rPr lang="en-US" sz="1400" b="1" dirty="0" smtClean="0">
                    <a:latin typeface="Arial" charset="0"/>
                  </a:rPr>
                  <a:t>GMM without</a:t>
                </a:r>
              </a:p>
              <a:p>
                <a:pPr eaLnBrk="0" hangingPunct="0"/>
                <a:r>
                  <a:rPr lang="en-US" sz="1400" b="1" dirty="0" smtClean="0">
                    <a:latin typeface="Arial" charset="0"/>
                  </a:rPr>
                  <a:t>Random Effects</a:t>
                </a:r>
                <a:endParaRPr lang="en-US" sz="1400" b="1" dirty="0">
                  <a:latin typeface="Arial" charset="0"/>
                </a:endParaRPr>
              </a:p>
              <a:p>
                <a:pPr eaLnBrk="0" hangingPunct="0"/>
                <a:r>
                  <a:rPr lang="en-US" sz="1400" b="1" dirty="0">
                    <a:latin typeface="Arial" charset="0"/>
                  </a:rPr>
                  <a:t>(</a:t>
                </a:r>
                <a:r>
                  <a:rPr lang="en-US" sz="1400" b="1" dirty="0" err="1">
                    <a:latin typeface="Arial" charset="0"/>
                  </a:rPr>
                  <a:t>Misspecified</a:t>
                </a:r>
                <a:r>
                  <a:rPr lang="en-US" sz="1400" b="1" dirty="0">
                    <a:latin typeface="Arial" charset="0"/>
                  </a:rPr>
                  <a:t>)</a:t>
                </a:r>
              </a:p>
            </p:txBody>
          </p:sp>
        </p:grpSp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320" y="3292"/>
              <a:ext cx="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en-US" sz="1600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 flipV="1">
              <a:off x="343" y="3261"/>
              <a:ext cx="0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181600" y="64124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Bauer &amp; </a:t>
            </a:r>
            <a:r>
              <a:rPr lang="en-US" dirty="0" smtClean="0">
                <a:solidFill>
                  <a:schemeClr val="tx2"/>
                </a:solidFill>
              </a:rPr>
              <a:t>Curran (2004)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Direct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" dirty="0" smtClean="0"/>
          </a:p>
          <a:p>
            <a:endParaRPr lang="en-US" sz="200" dirty="0"/>
          </a:p>
          <a:p>
            <a:endParaRPr lang="en-US" sz="200" dirty="0" smtClean="0"/>
          </a:p>
          <a:p>
            <a:r>
              <a:rPr lang="en-US" sz="2300" dirty="0" smtClean="0"/>
              <a:t>The problem with direct applications of SEMMs is that latent classes may serve many different roles in the model</a:t>
            </a:r>
          </a:p>
          <a:p>
            <a:pPr lvl="1"/>
            <a:r>
              <a:rPr lang="en-US" sz="2000" dirty="0" smtClean="0"/>
              <a:t>Capture population </a:t>
            </a:r>
            <a:r>
              <a:rPr lang="en-US" sz="2000" dirty="0"/>
              <a:t>s</a:t>
            </a:r>
            <a:r>
              <a:rPr lang="en-US" sz="2000" dirty="0" smtClean="0"/>
              <a:t>ubgroups</a:t>
            </a:r>
          </a:p>
          <a:p>
            <a:pPr marL="274320" lvl="1" indent="0">
              <a:buNone/>
            </a:pPr>
            <a:r>
              <a:rPr lang="en-US" sz="2000" dirty="0" smtClean="0"/>
              <a:t>                OR</a:t>
            </a:r>
            <a:endParaRPr lang="en-US" sz="2000" dirty="0"/>
          </a:p>
          <a:p>
            <a:pPr lvl="1"/>
            <a:r>
              <a:rPr lang="en-US" sz="2000" dirty="0" smtClean="0"/>
              <a:t>Capture non-normality</a:t>
            </a:r>
          </a:p>
          <a:p>
            <a:pPr lvl="1"/>
            <a:r>
              <a:rPr lang="en-US" sz="2000" dirty="0" smtClean="0"/>
              <a:t>Capture nonlinearity</a:t>
            </a:r>
          </a:p>
          <a:p>
            <a:pPr lvl="1"/>
            <a:r>
              <a:rPr lang="en-US" sz="2000" dirty="0" smtClean="0"/>
              <a:t>Compensate for misspecification, dependencies otherwise </a:t>
            </a:r>
            <a:r>
              <a:rPr lang="en-US" sz="2000" dirty="0" err="1" smtClean="0"/>
              <a:t>unmodeled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300" dirty="0" smtClean="0"/>
              <a:t>What are problems for direct applications are, however, opportunities for indirect applications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21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Indirect Applications of SEMMs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 the beaten path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12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Currently few indirect applications of SEMM</a:t>
            </a:r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200" dirty="0"/>
          </a:p>
          <a:p>
            <a:r>
              <a:rPr lang="en-US" sz="2300" dirty="0" smtClean="0"/>
              <a:t>Not the initial motivation for SEMM, but might indirect applications be more fruitful than direct applications?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057400"/>
            <a:ext cx="4755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i="1" dirty="0"/>
              <a:t>indirect </a:t>
            </a:r>
            <a:r>
              <a:rPr lang="en-US" dirty="0"/>
              <a:t>applications the finite mixture</a:t>
            </a:r>
          </a:p>
          <a:p>
            <a:r>
              <a:rPr lang="en-US" dirty="0"/>
              <a:t>model is employed as a mathematical </a:t>
            </a:r>
            <a:r>
              <a:rPr lang="en-US" dirty="0" smtClean="0"/>
              <a:t>device...</a:t>
            </a:r>
            <a:endParaRPr lang="en-US" dirty="0"/>
          </a:p>
          <a:p>
            <a:r>
              <a:rPr lang="en-US" dirty="0"/>
              <a:t>In such applications, the underlying components</a:t>
            </a:r>
          </a:p>
          <a:p>
            <a:r>
              <a:rPr lang="en-US" dirty="0"/>
              <a:t>do not necessarily have a physical interpretation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Dolan &amp; van der Maas (1998)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Non-Normality: Problem or Opportunity?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Problem:  Latent classes may be estimated solely in the service of capturing non-normal data</a:t>
            </a:r>
          </a:p>
          <a:p>
            <a:endParaRPr lang="en-US" sz="2300" dirty="0" smtClean="0"/>
          </a:p>
          <a:p>
            <a:r>
              <a:rPr lang="en-US" sz="2300" dirty="0" smtClean="0"/>
              <a:t>Opportunity:  Latent variable density estimation</a:t>
            </a:r>
          </a:p>
          <a:p>
            <a:pPr lvl="1"/>
            <a:r>
              <a:rPr lang="en-US" sz="2000" dirty="0" smtClean="0"/>
              <a:t>Avoid the assumption of normality</a:t>
            </a:r>
          </a:p>
          <a:p>
            <a:pPr lvl="1"/>
            <a:r>
              <a:rPr lang="en-US" sz="2000" dirty="0" smtClean="0"/>
              <a:t>Estimate the distribution of the latent trait</a:t>
            </a:r>
          </a:p>
          <a:p>
            <a:pPr marL="27432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317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Density Estimation</a:t>
            </a:r>
            <a:endParaRPr lang="en-US" dirty="0"/>
          </a:p>
        </p:txBody>
      </p:sp>
      <p:grpSp>
        <p:nvGrpSpPr>
          <p:cNvPr id="4" name="Group 472"/>
          <p:cNvGrpSpPr>
            <a:grpSpLocks/>
          </p:cNvGrpSpPr>
          <p:nvPr/>
        </p:nvGrpSpPr>
        <p:grpSpPr bwMode="auto">
          <a:xfrm>
            <a:off x="228601" y="2579463"/>
            <a:ext cx="4096870" cy="3854675"/>
            <a:chOff x="0" y="1728"/>
            <a:chExt cx="2605" cy="245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6" r="3386"/>
            <a:stretch>
              <a:fillRect/>
            </a:stretch>
          </p:blipFill>
          <p:spPr bwMode="auto">
            <a:xfrm>
              <a:off x="13" y="1774"/>
              <a:ext cx="2592" cy="2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28"/>
              <a:ext cx="185" cy="22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469"/>
          <p:cNvSpPr txBox="1">
            <a:spLocks noChangeArrowheads="1"/>
          </p:cNvSpPr>
          <p:nvPr/>
        </p:nvSpPr>
        <p:spPr bwMode="auto">
          <a:xfrm>
            <a:off x="468313" y="1219200"/>
            <a:ext cx="75390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Simulated Data:</a:t>
            </a:r>
            <a:endParaRPr lang="en-US" sz="2000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Two factor linear CFA, </a:t>
            </a:r>
            <a:r>
              <a:rPr lang="en-US" sz="2000" i="1" dirty="0"/>
              <a:t>N</a:t>
            </a:r>
            <a:r>
              <a:rPr lang="en-US" sz="2000" dirty="0"/>
              <a:t> = </a:t>
            </a:r>
            <a:r>
              <a:rPr lang="en-US" sz="2000" dirty="0" smtClean="0"/>
              <a:t>400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/>
              <a:t>Distributions of Latent Factors: Skew = 2, Kurtosis = 8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07406" y="2852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88881" y="2435174"/>
            <a:ext cx="4831319" cy="4041826"/>
            <a:chOff x="4267200" y="2597150"/>
            <a:chExt cx="4876800" cy="4079875"/>
          </a:xfrm>
        </p:grpSpPr>
        <p:grpSp>
          <p:nvGrpSpPr>
            <p:cNvPr id="8" name="Group 468"/>
            <p:cNvGrpSpPr>
              <a:grpSpLocks/>
            </p:cNvGrpSpPr>
            <p:nvPr/>
          </p:nvGrpSpPr>
          <p:grpSpPr bwMode="auto">
            <a:xfrm>
              <a:off x="4305300" y="2597150"/>
              <a:ext cx="4838700" cy="4079875"/>
              <a:chOff x="2723" y="1015"/>
              <a:chExt cx="2899" cy="2491"/>
            </a:xfrm>
          </p:grpSpPr>
          <p:sp>
            <p:nvSpPr>
              <p:cNvPr id="9" name="Text Box 467"/>
              <p:cNvSpPr txBox="1">
                <a:spLocks noChangeArrowheads="1"/>
              </p:cNvSpPr>
              <p:nvPr/>
            </p:nvSpPr>
            <p:spPr bwMode="auto">
              <a:xfrm>
                <a:off x="2723" y="1015"/>
                <a:ext cx="362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sz="1400" i="1"/>
                  <a:t>f </a:t>
                </a:r>
                <a:r>
                  <a:rPr lang="en-US" sz="1400"/>
                  <a:t>(</a:t>
                </a:r>
                <a:r>
                  <a:rPr lang="en-US" sz="1400">
                    <a:latin typeface="Symbol" pitchFamily="18" charset="2"/>
                  </a:rPr>
                  <a:t>x</a:t>
                </a:r>
                <a:r>
                  <a:rPr lang="en-US" sz="1400" baseline="-25000">
                    <a:latin typeface="Symbol" pitchFamily="18" charset="2"/>
                  </a:rPr>
                  <a:t>1</a:t>
                </a:r>
                <a:r>
                  <a:rPr lang="en-US" sz="1400">
                    <a:latin typeface="Symbol" pitchFamily="18" charset="2"/>
                  </a:rPr>
                  <a:t>)</a:t>
                </a:r>
                <a:endParaRPr lang="en-US" sz="1200"/>
              </a:p>
            </p:txBody>
          </p:sp>
          <p:pic>
            <p:nvPicPr>
              <p:cNvPr id="10" name="Picture 4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6" y="1044"/>
                <a:ext cx="2876" cy="2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464"/>
              <p:cNvSpPr txBox="1">
                <a:spLocks noChangeArrowheads="1"/>
              </p:cNvSpPr>
              <p:nvPr/>
            </p:nvSpPr>
            <p:spPr bwMode="auto">
              <a:xfrm>
                <a:off x="3538" y="2340"/>
                <a:ext cx="394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1200"/>
                  <a:t>79%</a:t>
                </a:r>
              </a:p>
            </p:txBody>
          </p:sp>
          <p:sp>
            <p:nvSpPr>
              <p:cNvPr id="12" name="Text Box 465"/>
              <p:cNvSpPr txBox="1">
                <a:spLocks noChangeArrowheads="1"/>
              </p:cNvSpPr>
              <p:nvPr/>
            </p:nvSpPr>
            <p:spPr bwMode="auto">
              <a:xfrm>
                <a:off x="4105" y="2935"/>
                <a:ext cx="384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1200"/>
                  <a:t>21%</a:t>
                </a:r>
              </a:p>
            </p:txBody>
          </p:sp>
          <p:sp>
            <p:nvSpPr>
              <p:cNvPr id="13" name="Text Box 466"/>
              <p:cNvSpPr txBox="1">
                <a:spLocks noChangeArrowheads="1"/>
              </p:cNvSpPr>
              <p:nvPr/>
            </p:nvSpPr>
            <p:spPr bwMode="auto">
              <a:xfrm>
                <a:off x="3951" y="3242"/>
                <a:ext cx="471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sz="1400">
                    <a:latin typeface="Symbol" pitchFamily="18" charset="2"/>
                  </a:rPr>
                  <a:t>x</a:t>
                </a:r>
                <a:r>
                  <a:rPr lang="en-US" sz="1400" baseline="-25000">
                    <a:latin typeface="Symbol" pitchFamily="18" charset="2"/>
                  </a:rPr>
                  <a:t>1</a:t>
                </a:r>
                <a:endParaRPr lang="en-US" sz="1400">
                  <a:latin typeface="Symbol" pitchFamily="18" charset="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67200" y="2602468"/>
              <a:ext cx="5725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i="1" dirty="0">
                  <a:latin typeface="Symbol" pitchFamily="18" charset="2"/>
                  <a:cs typeface="Times New Roman" pitchFamily="18" charset="0"/>
                </a:rPr>
                <a:t>h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6184636"/>
              <a:ext cx="3770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Symbol" pitchFamily="18" charset="2"/>
                  <a:cs typeface="Times New Roman" pitchFamily="18" charset="0"/>
                </a:rPr>
                <a:t>h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6001" y="5986046"/>
            <a:ext cx="3770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Symbol" pitchFamily="18" charset="2"/>
                <a:cs typeface="Times New Roman" pitchFamily="18" charset="0"/>
              </a:rPr>
              <a:t>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7915" y="6412468"/>
            <a:ext cx="235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Bauer &amp; Curran (2004)</a:t>
            </a:r>
          </a:p>
        </p:txBody>
      </p:sp>
    </p:spTree>
    <p:extLst>
      <p:ext uri="{BB962C8B-B14F-4D97-AF65-F5344CB8AC3E}">
        <p14:creationId xmlns:p14="http://schemas.microsoft.com/office/powerpoint/2010/main" val="58734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Density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sz="200" dirty="0" smtClean="0"/>
          </a:p>
          <a:p>
            <a:endParaRPr lang="en-US" sz="200" dirty="0"/>
          </a:p>
          <a:p>
            <a:endParaRPr lang="en-US" sz="200" dirty="0" smtClean="0"/>
          </a:p>
          <a:p>
            <a:r>
              <a:rPr lang="en-US" sz="2300" dirty="0" smtClean="0"/>
              <a:t>Recent interest in latent density estimation in item response theory  </a:t>
            </a:r>
          </a:p>
          <a:p>
            <a:pPr lvl="1"/>
            <a:r>
              <a:rPr lang="en-US" sz="2000" dirty="0" smtClean="0"/>
              <a:t>Desire not to inappropriately assume normal distribution for trait</a:t>
            </a:r>
          </a:p>
          <a:p>
            <a:pPr lvl="1"/>
            <a:r>
              <a:rPr lang="en-US" sz="2000" dirty="0" smtClean="0"/>
              <a:t>Interest in features of distribution</a:t>
            </a:r>
          </a:p>
          <a:p>
            <a:endParaRPr lang="en-US" sz="600" dirty="0"/>
          </a:p>
          <a:p>
            <a:r>
              <a:rPr lang="en-US" sz="2300" dirty="0" smtClean="0"/>
              <a:t>Ramsay-Curve IRT models are one option.  Mixture factor analysis models are another.</a:t>
            </a:r>
            <a:endParaRPr lang="en-US" sz="2300" dirty="0"/>
          </a:p>
          <a:p>
            <a:pPr lvl="1"/>
            <a:r>
              <a:rPr lang="en-US" sz="2000" dirty="0" smtClean="0"/>
              <a:t>Virtually no difference in integrated squared error for </a:t>
            </a:r>
            <a:r>
              <a:rPr lang="en-US" sz="2000" dirty="0" err="1" smtClean="0"/>
              <a:t>unidimensional</a:t>
            </a:r>
            <a:r>
              <a:rPr lang="en-US" sz="2000" dirty="0" smtClean="0"/>
              <a:t> models with binary or ordinal items</a:t>
            </a:r>
            <a:endParaRPr lang="en-US" sz="300" dirty="0" smtClean="0"/>
          </a:p>
          <a:p>
            <a:pPr lvl="1"/>
            <a:r>
              <a:rPr lang="en-US" sz="2000" dirty="0" smtClean="0"/>
              <a:t>Unlike RC-IRT, however, straight-forward to extend mixture analysis to multidimensional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6400800"/>
            <a:ext cx="3577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Woods, Bauer and </a:t>
            </a:r>
            <a:r>
              <a:rPr lang="en-US" dirty="0" smtClean="0">
                <a:solidFill>
                  <a:schemeClr val="tx2"/>
                </a:solidFill>
              </a:rPr>
              <a:t>Wu (in progress)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7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Nonlinearity: Problem or Opportunity?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Problem:  Latent classes may be estimated solely in the service of capturing non-linear relationships between latent variables</a:t>
            </a:r>
          </a:p>
          <a:p>
            <a:endParaRPr lang="en-US" sz="2300" dirty="0" smtClean="0"/>
          </a:p>
          <a:p>
            <a:r>
              <a:rPr lang="en-US" sz="2300" dirty="0" smtClean="0"/>
              <a:t>Opportunity:  </a:t>
            </a:r>
            <a:r>
              <a:rPr lang="en-US" sz="2300" dirty="0" err="1" smtClean="0"/>
              <a:t>Semiparametric</a:t>
            </a:r>
            <a:r>
              <a:rPr lang="en-US" sz="2300" dirty="0" smtClean="0"/>
              <a:t> estimation of latent variable regression functions</a:t>
            </a:r>
          </a:p>
          <a:p>
            <a:pPr lvl="1"/>
            <a:r>
              <a:rPr lang="en-US" sz="2000" dirty="0" smtClean="0"/>
              <a:t>Are the latent variables nonlinearly related?</a:t>
            </a:r>
          </a:p>
          <a:p>
            <a:pPr lvl="1"/>
            <a:r>
              <a:rPr lang="en-US" sz="2000" dirty="0" smtClean="0"/>
              <a:t>Are there latent variable interactions?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350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Nonlinear Effect Estimation by SEMM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Locally linear within component:</a:t>
            </a:r>
          </a:p>
          <a:p>
            <a:endParaRPr lang="en-US" sz="2600" dirty="0" smtClean="0"/>
          </a:p>
          <a:p>
            <a:endParaRPr lang="en-US" sz="1200" dirty="0" smtClean="0"/>
          </a:p>
          <a:p>
            <a:r>
              <a:rPr lang="en-US" sz="2600" dirty="0" smtClean="0"/>
              <a:t>Global function is nonlinear: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r>
              <a:rPr lang="en-US" sz="100" dirty="0" smtClean="0"/>
              <a:t>	</a:t>
            </a:r>
            <a:endParaRPr lang="en-US" sz="200" dirty="0" smtClean="0"/>
          </a:p>
          <a:p>
            <a:r>
              <a:rPr lang="en-US" sz="2600" dirty="0" smtClean="0"/>
              <a:t>Smoothing weights are conditional probabilities: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1"/>
            <a:ext cx="3157144" cy="5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1" y="2971800"/>
            <a:ext cx="4135239" cy="1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9828" y="4648200"/>
            <a:ext cx="4184762" cy="14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640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Bauer (2005)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SEMMs?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 just another pretty 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3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00" y="1240790"/>
            <a:ext cx="5100000" cy="50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6400800"/>
            <a:ext cx="307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Pek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Steba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Kok</a:t>
            </a:r>
            <a:r>
              <a:rPr lang="en-US" dirty="0" smtClean="0">
                <a:solidFill>
                  <a:schemeClr val="tx2"/>
                </a:solidFill>
              </a:rPr>
              <a:t> &amp; Bauer (2009)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1239838"/>
            <a:ext cx="4008096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87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32562E-8 L -0.24601 -8.32562E-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Recovery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Bauer, </a:t>
            </a:r>
            <a:r>
              <a:rPr lang="en-US" dirty="0" err="1" smtClean="0">
                <a:solidFill>
                  <a:schemeClr val="tx2"/>
                </a:solidFill>
              </a:rPr>
              <a:t>Baldasaro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Gottfredson</a:t>
            </a:r>
            <a:r>
              <a:rPr lang="en-US" dirty="0" smtClean="0">
                <a:solidFill>
                  <a:schemeClr val="tx2"/>
                </a:solidFill>
              </a:rPr>
              <a:t> (in press)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Content Placeholder 4" descr="cell9_AIC.bmp"/>
          <p:cNvPicPr>
            <a:picLocks noGrp="1"/>
          </p:cNvPicPr>
          <p:nvPr>
            <p:ph idx="1"/>
          </p:nvPr>
        </p:nvPicPr>
        <p:blipFill>
          <a:blip r:embed="rId3"/>
          <a:srcRect t="10549" r="17143" b="9670"/>
          <a:stretch>
            <a:fillRect/>
          </a:stretch>
        </p:blipFill>
        <p:spPr>
          <a:xfrm>
            <a:off x="228600" y="1662110"/>
            <a:ext cx="4419580" cy="4322009"/>
          </a:xfrm>
        </p:spPr>
      </p:pic>
      <p:sp>
        <p:nvSpPr>
          <p:cNvPr id="17" name="TextBox 16"/>
          <p:cNvSpPr txBox="1"/>
          <p:nvPr/>
        </p:nvSpPr>
        <p:spPr>
          <a:xfrm>
            <a:off x="1447800" y="126896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Moderate Quadratic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23408"/>
              </p:ext>
            </p:extLst>
          </p:nvPr>
        </p:nvGraphicFramePr>
        <p:xfrm>
          <a:off x="1752600" y="4000500"/>
          <a:ext cx="11604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4" name="Equation" r:id="rId4" imgW="774360" imgH="634680" progId="Equation.DSMT4">
                  <p:embed/>
                </p:oleObj>
              </mc:Choice>
              <mc:Fallback>
                <p:oleObj name="Equation" r:id="rId4" imgW="7743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00500"/>
                        <a:ext cx="11604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25055"/>
              </p:ext>
            </p:extLst>
          </p:nvPr>
        </p:nvGraphicFramePr>
        <p:xfrm>
          <a:off x="2362200" y="590550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5"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05500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08734"/>
              </p:ext>
            </p:extLst>
          </p:nvPr>
        </p:nvGraphicFramePr>
        <p:xfrm>
          <a:off x="381000" y="12573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6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5730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91200" y="1268968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Quadratic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27258" y="1295400"/>
            <a:ext cx="4211942" cy="4991100"/>
            <a:chOff x="4627258" y="1257300"/>
            <a:chExt cx="4211942" cy="4991100"/>
          </a:xfrm>
        </p:grpSpPr>
        <p:pic>
          <p:nvPicPr>
            <p:cNvPr id="15" name="Picture 14" descr="cell10_AIC.bmp"/>
            <p:cNvPicPr>
              <a:picLocks/>
            </p:cNvPicPr>
            <p:nvPr/>
          </p:nvPicPr>
          <p:blipFill>
            <a:blip r:embed="rId10"/>
            <a:srcRect t="10549" r="6115" b="10549"/>
            <a:stretch>
              <a:fillRect/>
            </a:stretch>
          </p:blipFill>
          <p:spPr>
            <a:xfrm>
              <a:off x="4627258" y="1638300"/>
              <a:ext cx="4211942" cy="4274347"/>
            </a:xfrm>
            <a:prstGeom prst="rect">
              <a:avLst/>
            </a:prstGeom>
          </p:spPr>
        </p:pic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5622348"/>
                </p:ext>
              </p:extLst>
            </p:nvPr>
          </p:nvGraphicFramePr>
          <p:xfrm>
            <a:off x="6246508" y="4000500"/>
            <a:ext cx="1179513" cy="950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07" name="Equation" r:id="rId11" imgW="787320" imgH="634680" progId="Equation.DSMT4">
                    <p:embed/>
                  </p:oleObj>
                </mc:Choice>
                <mc:Fallback>
                  <p:oleObj name="Equation" r:id="rId11" imgW="787320" imgH="634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6508" y="4000500"/>
                          <a:ext cx="1179513" cy="950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907450"/>
                </p:ext>
              </p:extLst>
            </p:nvPr>
          </p:nvGraphicFramePr>
          <p:xfrm>
            <a:off x="6760858" y="5905500"/>
            <a:ext cx="2286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08" name="Equation" r:id="rId13" imgW="152280" imgH="228600" progId="Equation.DSMT4">
                    <p:embed/>
                  </p:oleObj>
                </mc:Choice>
                <mc:Fallback>
                  <p:oleObj name="Equation" r:id="rId1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0858" y="5905500"/>
                          <a:ext cx="2286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6662074"/>
                </p:ext>
              </p:extLst>
            </p:nvPr>
          </p:nvGraphicFramePr>
          <p:xfrm>
            <a:off x="4779658" y="1257300"/>
            <a:ext cx="2667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09"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9658" y="1257300"/>
                          <a:ext cx="2667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4330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Recovery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Bauer, </a:t>
            </a:r>
            <a:r>
              <a:rPr lang="en-US" dirty="0" err="1" smtClean="0">
                <a:solidFill>
                  <a:schemeClr val="tx2"/>
                </a:solidFill>
              </a:rPr>
              <a:t>Baldasaro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Gottfredson</a:t>
            </a:r>
            <a:r>
              <a:rPr lang="en-US" dirty="0" smtClean="0">
                <a:solidFill>
                  <a:schemeClr val="tx2"/>
                </a:solidFill>
              </a:rPr>
              <a:t> (in press)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6224" y="12689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Quadratic Spline</a:t>
            </a:r>
            <a:endParaRPr lang="en-US" dirty="0"/>
          </a:p>
        </p:txBody>
      </p:sp>
      <p:pic>
        <p:nvPicPr>
          <p:cNvPr id="16" name="Picture 15" descr="qs6i5c250_AIC.bmp"/>
          <p:cNvPicPr>
            <a:picLocks/>
          </p:cNvPicPr>
          <p:nvPr/>
        </p:nvPicPr>
        <p:blipFill>
          <a:blip r:embed="rId3"/>
          <a:srcRect t="12659" r="6154" b="12659"/>
          <a:stretch>
            <a:fillRect/>
          </a:stretch>
        </p:blipFill>
        <p:spPr>
          <a:xfrm>
            <a:off x="152400" y="1714500"/>
            <a:ext cx="4206240" cy="4206240"/>
          </a:xfrm>
          <a:prstGeom prst="rect">
            <a:avLst/>
          </a:prstGeom>
        </p:spPr>
      </p:pic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20235"/>
              </p:ext>
            </p:extLst>
          </p:nvPr>
        </p:nvGraphicFramePr>
        <p:xfrm>
          <a:off x="2286000" y="598170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8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981700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50797"/>
              </p:ext>
            </p:extLst>
          </p:nvPr>
        </p:nvGraphicFramePr>
        <p:xfrm>
          <a:off x="304800" y="13716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9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99494"/>
              </p:ext>
            </p:extLst>
          </p:nvPr>
        </p:nvGraphicFramePr>
        <p:xfrm>
          <a:off x="2781300" y="4076700"/>
          <a:ext cx="11795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" name="Equation" r:id="rId8" imgW="787320" imgH="634680" progId="Equation.DSMT4">
                  <p:embed/>
                </p:oleObj>
              </mc:Choice>
              <mc:Fallback>
                <p:oleObj name="Equation" r:id="rId8" imgW="787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076700"/>
                        <a:ext cx="117951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248400" y="129540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</a:t>
            </a:r>
            <a:endParaRPr lang="en-US" dirty="0"/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84760"/>
              </p:ext>
            </p:extLst>
          </p:nvPr>
        </p:nvGraphicFramePr>
        <p:xfrm>
          <a:off x="6778752" y="598170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1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752" y="5981700"/>
                        <a:ext cx="228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 descr="exp6i5c250_AIC.bmp"/>
          <p:cNvPicPr>
            <a:picLocks/>
          </p:cNvPicPr>
          <p:nvPr/>
        </p:nvPicPr>
        <p:blipFill>
          <a:blip r:embed="rId11"/>
          <a:srcRect t="12659" r="6154" b="12659"/>
          <a:stretch>
            <a:fillRect/>
          </a:stretch>
        </p:blipFill>
        <p:spPr>
          <a:xfrm>
            <a:off x="4648200" y="1714500"/>
            <a:ext cx="4183373" cy="4207613"/>
          </a:xfrm>
          <a:prstGeom prst="rect">
            <a:avLst/>
          </a:prstGeom>
        </p:spPr>
      </p:pic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61228"/>
              </p:ext>
            </p:extLst>
          </p:nvPr>
        </p:nvGraphicFramePr>
        <p:xfrm>
          <a:off x="4797552" y="13716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2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552" y="1371600"/>
                        <a:ext cx="26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12205"/>
              </p:ext>
            </p:extLst>
          </p:nvPr>
        </p:nvGraphicFramePr>
        <p:xfrm>
          <a:off x="7274052" y="4076700"/>
          <a:ext cx="117951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3" name="Equation" r:id="rId13" imgW="787320" imgH="634680" progId="Equation.DSMT4">
                  <p:embed/>
                </p:oleObj>
              </mc:Choice>
              <mc:Fallback>
                <p:oleObj name="Equation" r:id="rId13" imgW="7873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052" y="4076700"/>
                        <a:ext cx="117951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48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Replication: Quadratic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ci.quad_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6992" y="1191242"/>
            <a:ext cx="5071008" cy="5133358"/>
          </a:xfrm>
        </p:spPr>
      </p:pic>
      <p:sp>
        <p:nvSpPr>
          <p:cNvPr id="4" name="TextBox 3"/>
          <p:cNvSpPr txBox="1"/>
          <p:nvPr/>
        </p:nvSpPr>
        <p:spPr>
          <a:xfrm>
            <a:off x="5791200" y="6400800"/>
            <a:ext cx="286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Pek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Losardo</a:t>
            </a:r>
            <a:r>
              <a:rPr lang="en-US" dirty="0" smtClean="0">
                <a:solidFill>
                  <a:schemeClr val="tx2"/>
                </a:solidFill>
              </a:rPr>
              <a:t> &amp; Bauer 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43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Coverage Rates</a:t>
            </a:r>
            <a:endParaRPr lang="en-US" dirty="0"/>
          </a:p>
        </p:txBody>
      </p:sp>
      <p:pic>
        <p:nvPicPr>
          <p:cNvPr id="4" name="Picture 3" descr="quad4dm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9315"/>
            <a:ext cx="6085209" cy="5025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400800"/>
            <a:ext cx="286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Pek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Losardo</a:t>
            </a:r>
            <a:r>
              <a:rPr lang="en-US" dirty="0" smtClean="0">
                <a:solidFill>
                  <a:schemeClr val="tx2"/>
                </a:solidFill>
              </a:rPr>
              <a:t> &amp; Bauer (2011)</a:t>
            </a:r>
          </a:p>
        </p:txBody>
      </p:sp>
    </p:spTree>
    <p:extLst>
      <p:ext uri="{BB962C8B-B14F-4D97-AF65-F5344CB8AC3E}">
        <p14:creationId xmlns:p14="http://schemas.microsoft.com/office/powerpoint/2010/main" val="87820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Replication: Exponential</a:t>
            </a:r>
            <a:endParaRPr lang="en-US" dirty="0"/>
          </a:p>
        </p:txBody>
      </p:sp>
      <p:pic>
        <p:nvPicPr>
          <p:cNvPr id="4" name="Picture 3" descr="ci.exp_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62458"/>
            <a:ext cx="4953000" cy="5013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400800"/>
            <a:ext cx="286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Pek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Losardo</a:t>
            </a:r>
            <a:r>
              <a:rPr lang="en-US" dirty="0" smtClean="0">
                <a:solidFill>
                  <a:schemeClr val="tx2"/>
                </a:solidFill>
              </a:rPr>
              <a:t> &amp; Bauer 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1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Coverage Rates</a:t>
            </a:r>
            <a:endParaRPr lang="en-US" dirty="0"/>
          </a:p>
        </p:txBody>
      </p:sp>
      <p:pic>
        <p:nvPicPr>
          <p:cNvPr id="4" name="Picture 3" descr="exp3dm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1" y="1299315"/>
            <a:ext cx="6085209" cy="5025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400800"/>
            <a:ext cx="286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Pek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Losardo</a:t>
            </a:r>
            <a:r>
              <a:rPr lang="en-US" dirty="0" smtClean="0">
                <a:solidFill>
                  <a:schemeClr val="tx2"/>
                </a:solidFill>
              </a:rPr>
              <a:t> &amp; Bauer 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to Nonlinear Surfaces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7143" t="18571" r="20000" b="14286"/>
          <a:stretch>
            <a:fillRect/>
          </a:stretch>
        </p:blipFill>
        <p:spPr bwMode="auto">
          <a:xfrm>
            <a:off x="1981200" y="1447800"/>
            <a:ext cx="2564887" cy="23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7143" t="18571" r="20000" b="14286"/>
          <a:stretch>
            <a:fillRect/>
          </a:stretch>
        </p:blipFill>
        <p:spPr bwMode="auto">
          <a:xfrm>
            <a:off x="1981200" y="3657600"/>
            <a:ext cx="2564887" cy="23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l="7143" t="18571" r="20000" b="14286"/>
          <a:stretch>
            <a:fillRect/>
          </a:stretch>
        </p:blipFill>
        <p:spPr bwMode="auto">
          <a:xfrm>
            <a:off x="4953000" y="2209800"/>
            <a:ext cx="3497573" cy="322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Aggregate Surface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Mathiowetz</a:t>
            </a:r>
            <a:r>
              <a:rPr lang="en-US" dirty="0" smtClean="0">
                <a:solidFill>
                  <a:schemeClr val="tx2"/>
                </a:solidFill>
              </a:rPr>
              <a:t> (2010); </a:t>
            </a:r>
            <a:r>
              <a:rPr lang="en-US" dirty="0" err="1" smtClean="0">
                <a:solidFill>
                  <a:schemeClr val="tx2"/>
                </a:solidFill>
              </a:rPr>
              <a:t>Baldasaro</a:t>
            </a:r>
            <a:r>
              <a:rPr lang="en-US" dirty="0" smtClean="0">
                <a:solidFill>
                  <a:schemeClr val="tx2"/>
                </a:solidFill>
              </a:rPr>
              <a:t> &amp; Bauer (in press)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3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2-Class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20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600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Quadratic</a:t>
            </a:r>
          </a:p>
        </p:txBody>
      </p:sp>
      <p:pic>
        <p:nvPicPr>
          <p:cNvPr id="12" name="Picture 11" descr="SQNC500_3D_true_plot.eps"/>
          <p:cNvPicPr>
            <a:picLocks noChangeAspect="1"/>
          </p:cNvPicPr>
          <p:nvPr/>
        </p:nvPicPr>
        <p:blipFill>
          <a:blip r:embed="rId2" cstate="print"/>
          <a:srcRect l="7143" t="18571" r="20000" b="14286"/>
          <a:stretch>
            <a:fillRect/>
          </a:stretch>
        </p:blipFill>
        <p:spPr>
          <a:xfrm>
            <a:off x="4572000" y="2743200"/>
            <a:ext cx="3031235" cy="2793496"/>
          </a:xfrm>
          <a:prstGeom prst="rect">
            <a:avLst/>
          </a:prstGeom>
        </p:spPr>
      </p:pic>
      <p:pic>
        <p:nvPicPr>
          <p:cNvPr id="13" name="Picture 12" descr="SQNC500_AIC_3D_2cREP3_plot.eps"/>
          <p:cNvPicPr>
            <a:picLocks noChangeAspect="1"/>
          </p:cNvPicPr>
          <p:nvPr/>
        </p:nvPicPr>
        <p:blipFill>
          <a:blip r:embed="rId3" cstate="print"/>
          <a:srcRect l="7143" t="18571" r="20000" b="14286"/>
          <a:stretch>
            <a:fillRect/>
          </a:stretch>
        </p:blipFill>
        <p:spPr>
          <a:xfrm>
            <a:off x="1295400" y="2743200"/>
            <a:ext cx="3031235" cy="2793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SEMM plots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Mathiowetz</a:t>
            </a:r>
            <a:r>
              <a:rPr lang="en-US" dirty="0" smtClean="0">
                <a:solidFill>
                  <a:schemeClr val="tx2"/>
                </a:solidFill>
              </a:rPr>
              <a:t> (2010); </a:t>
            </a:r>
            <a:r>
              <a:rPr lang="en-US" dirty="0" err="1" smtClean="0">
                <a:solidFill>
                  <a:schemeClr val="tx2"/>
                </a:solidFill>
              </a:rPr>
              <a:t>Baldasaro</a:t>
            </a:r>
            <a:r>
              <a:rPr lang="en-US" dirty="0" smtClean="0">
                <a:solidFill>
                  <a:schemeClr val="tx2"/>
                </a:solidFill>
              </a:rPr>
              <a:t> &amp; Bauer (in press)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0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SEMM plots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2-Class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20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Bilinear interaction</a:t>
            </a:r>
          </a:p>
        </p:txBody>
      </p:sp>
      <p:pic>
        <p:nvPicPr>
          <p:cNvPr id="7" name="Picture 6" descr="BNC500_3D_true_plot.eps"/>
          <p:cNvPicPr>
            <a:picLocks noChangeAspect="1"/>
          </p:cNvPicPr>
          <p:nvPr/>
        </p:nvPicPr>
        <p:blipFill>
          <a:blip r:embed="rId2" cstate="print"/>
          <a:srcRect l="7143" t="18571" r="20000" b="14286"/>
          <a:stretch>
            <a:fillRect/>
          </a:stretch>
        </p:blipFill>
        <p:spPr>
          <a:xfrm>
            <a:off x="4572000" y="2743200"/>
            <a:ext cx="3031235" cy="2793496"/>
          </a:xfrm>
          <a:prstGeom prst="rect">
            <a:avLst/>
          </a:prstGeom>
        </p:spPr>
      </p:pic>
      <p:pic>
        <p:nvPicPr>
          <p:cNvPr id="8" name="Picture 7" descr="BNC500_AIC_3D_2cREP3_plot.eps"/>
          <p:cNvPicPr>
            <a:picLocks noChangeAspect="1"/>
          </p:cNvPicPr>
          <p:nvPr/>
        </p:nvPicPr>
        <p:blipFill>
          <a:blip r:embed="rId3" cstate="print"/>
          <a:srcRect l="7143" t="18571" r="20000" b="14286"/>
          <a:stretch>
            <a:fillRect/>
          </a:stretch>
        </p:blipFill>
        <p:spPr>
          <a:xfrm>
            <a:off x="1295400" y="2743200"/>
            <a:ext cx="3031235" cy="27934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Mathiowetz</a:t>
            </a:r>
            <a:r>
              <a:rPr lang="en-US" dirty="0" smtClean="0">
                <a:solidFill>
                  <a:schemeClr val="tx2"/>
                </a:solidFill>
              </a:rPr>
              <a:t> (2010); </a:t>
            </a:r>
            <a:r>
              <a:rPr lang="en-US" dirty="0" err="1" smtClean="0">
                <a:solidFill>
                  <a:schemeClr val="tx2"/>
                </a:solidFill>
              </a:rPr>
              <a:t>Baldasaro</a:t>
            </a:r>
            <a:r>
              <a:rPr lang="en-US" dirty="0" smtClean="0">
                <a:solidFill>
                  <a:schemeClr val="tx2"/>
                </a:solidFill>
              </a:rPr>
              <a:t> &amp; Bauer (in press)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dirty="0" smtClean="0"/>
              <a:t>Finite mixture models assume that the distribution of a set of observed variables can be described as a mixture of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300" dirty="0" smtClean="0"/>
              <a:t> component distributions (aka “classes”)</a:t>
            </a:r>
          </a:p>
          <a:p>
            <a:pPr lvl="1"/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657600" y="2125662"/>
            <a:ext cx="5307598" cy="4275138"/>
            <a:chOff x="96" y="528"/>
            <a:chExt cx="3105" cy="2501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28"/>
              <a:ext cx="3105" cy="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07" y="776"/>
              <a:ext cx="2481" cy="2253"/>
              <a:chOff x="407" y="776"/>
              <a:chExt cx="2481" cy="2253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548" y="2837"/>
                <a:ext cx="20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sz="1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en-US" sz="1400" i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407" y="776"/>
                <a:ext cx="2481" cy="196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953964"/>
              </p:ext>
            </p:extLst>
          </p:nvPr>
        </p:nvGraphicFramePr>
        <p:xfrm>
          <a:off x="687388" y="3606800"/>
          <a:ext cx="2654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Equation" r:id="rId4" imgW="1409400" imgH="431640" progId="Equation.DSMT4">
                  <p:embed/>
                </p:oleObj>
              </mc:Choice>
              <mc:Fallback>
                <p:oleObj name="Equation" r:id="rId4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88" y="3606800"/>
                        <a:ext cx="26543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65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Dependence: Problem or Opportunity?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Problem: Latent classes may be estimated to account for dependencies in the data not captured by the within-class model.</a:t>
            </a:r>
          </a:p>
          <a:p>
            <a:endParaRPr lang="en-US" sz="2300" dirty="0"/>
          </a:p>
          <a:p>
            <a:r>
              <a:rPr lang="en-US" sz="2300" dirty="0" smtClean="0"/>
              <a:t>Opportunity: Use latent classes to capture dependencies not adequately captured in conventional ways</a:t>
            </a:r>
          </a:p>
          <a:p>
            <a:pPr lvl="1"/>
            <a:r>
              <a:rPr lang="en-US" sz="2000" dirty="0" smtClean="0"/>
              <a:t>Modeling longitudinal data with non-random </a:t>
            </a:r>
            <a:r>
              <a:rPr lang="en-US" sz="2000" dirty="0" err="1" smtClean="0"/>
              <a:t>missingness</a:t>
            </a:r>
            <a:endParaRPr lang="en-US" sz="2000" dirty="0" smtClean="0"/>
          </a:p>
          <a:p>
            <a:pPr lvl="1"/>
            <a:r>
              <a:rPr lang="en-US" sz="2000" dirty="0" smtClean="0"/>
              <a:t>Multiple process survival analysis</a:t>
            </a:r>
          </a:p>
        </p:txBody>
      </p:sp>
    </p:spTree>
    <p:extLst>
      <p:ext uri="{BB962C8B-B14F-4D97-AF65-F5344CB8AC3E}">
        <p14:creationId xmlns:p14="http://schemas.microsoft.com/office/powerpoint/2010/main" val="2101899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Non-Random Missing Data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-8" t="1" r="539" b="262"/>
          <a:stretch/>
        </p:blipFill>
        <p:spPr bwMode="auto">
          <a:xfrm>
            <a:off x="228600" y="1447800"/>
            <a:ext cx="8577072" cy="463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302913" y="2362200"/>
            <a:ext cx="1059287" cy="2209800"/>
          </a:xfrm>
          <a:prstGeom prst="line">
            <a:avLst/>
          </a:prstGeom>
          <a:ln w="1047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02912" y="2355761"/>
            <a:ext cx="1668888" cy="2209800"/>
          </a:xfrm>
          <a:prstGeom prst="line">
            <a:avLst/>
          </a:prstGeom>
          <a:ln w="825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2912" y="2362200"/>
            <a:ext cx="2430888" cy="220336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02912" y="2349321"/>
            <a:ext cx="3726288" cy="2222679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2913" y="2349320"/>
            <a:ext cx="5326487" cy="2216241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87887" y="2349319"/>
            <a:ext cx="6713113" cy="2070281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87886" y="2349318"/>
            <a:ext cx="7398914" cy="1689282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Gottfredson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(2011)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1905000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Random Coefficient Dependent Missing Data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1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152400"/>
            <a:ext cx="5029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997" y="379665"/>
            <a:ext cx="4402453" cy="60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280" y="384048"/>
            <a:ext cx="4405408" cy="61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3657600" cy="49377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Shared Parameter Mixture Model</a:t>
            </a:r>
          </a:p>
          <a:p>
            <a:r>
              <a:rPr lang="en-US" sz="2300" dirty="0" smtClean="0"/>
              <a:t>Latent classes are shared parameters between growth and missing data processes</a:t>
            </a:r>
          </a:p>
          <a:p>
            <a:pPr lvl="1"/>
            <a:r>
              <a:rPr lang="en-US" sz="2000" dirty="0" smtClean="0"/>
              <a:t>Growth factor means vary across classes with missing data patterns</a:t>
            </a:r>
          </a:p>
          <a:p>
            <a:pPr lvl="1"/>
            <a:r>
              <a:rPr lang="en-US" sz="2000" dirty="0" smtClean="0"/>
              <a:t>Captures RC-Dependent MNAR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386641"/>
            <a:ext cx="201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Gottfredson</a:t>
            </a:r>
            <a:r>
              <a:rPr lang="en-US" dirty="0">
                <a:solidFill>
                  <a:schemeClr val="tx2"/>
                </a:solidFill>
              </a:rPr>
              <a:t> (2011)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26280" y="5000625"/>
            <a:ext cx="4189096" cy="1523230"/>
            <a:chOff x="4526280" y="5000625"/>
            <a:chExt cx="4189096" cy="1523230"/>
          </a:xfrm>
        </p:grpSpPr>
        <p:sp>
          <p:nvSpPr>
            <p:cNvPr id="11" name="Rectangle 10"/>
            <p:cNvSpPr/>
            <p:nvPr/>
          </p:nvSpPr>
          <p:spPr>
            <a:xfrm>
              <a:off x="7377112" y="5053013"/>
              <a:ext cx="1247776" cy="5889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2812414">
              <a:off x="5688563" y="5245881"/>
              <a:ext cx="806894" cy="49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8689442">
              <a:off x="6625879" y="5282632"/>
              <a:ext cx="942693" cy="491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00900" y="5000625"/>
              <a:ext cx="1247776" cy="866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5347502"/>
              <a:ext cx="1247776" cy="1139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26280" y="5514975"/>
              <a:ext cx="3785384" cy="1008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9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Parameter Mixture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3048000" cy="44805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Determine number of classes necessary to ensure within-class independence of </a:t>
            </a:r>
            <a:r>
              <a:rPr lang="en-US" sz="2300" b="1" dirty="0" smtClean="0">
                <a:latin typeface="Times" pitchFamily="18" charset="0"/>
                <a:cs typeface="Times" pitchFamily="18" charset="0"/>
              </a:rPr>
              <a:t>y</a:t>
            </a:r>
            <a:r>
              <a:rPr lang="en-US" sz="2300" dirty="0" smtClean="0"/>
              <a:t> and </a:t>
            </a:r>
            <a:r>
              <a:rPr lang="en-US" sz="2300" b="1" dirty="0" smtClean="0">
                <a:latin typeface="Times" pitchFamily="18" charset="0"/>
                <a:cs typeface="Times" pitchFamily="18" charset="0"/>
              </a:rPr>
              <a:t>m</a:t>
            </a:r>
          </a:p>
          <a:p>
            <a:endParaRPr lang="en-US" sz="2300" b="1" dirty="0" smtClean="0">
              <a:cs typeface="Times" pitchFamily="18" charset="0"/>
            </a:endParaRPr>
          </a:p>
          <a:p>
            <a:r>
              <a:rPr lang="en-US" sz="2300" dirty="0" smtClean="0">
                <a:cs typeface="Times" pitchFamily="18" charset="0"/>
              </a:rPr>
              <a:t>Aggregate across classes to obtain the marginal trajectory</a:t>
            </a:r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98192"/>
            <a:ext cx="5071872" cy="51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flipH="1">
            <a:off x="6324600" y="3962400"/>
            <a:ext cx="91440" cy="838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5480" y="3124200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is a weighted combination of Class 1 and Class 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Gottfredson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9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Parameter Mixture Model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76400" y="1254858"/>
            <a:ext cx="6652565" cy="5069741"/>
            <a:chOff x="449121" y="512791"/>
            <a:chExt cx="7926284" cy="60404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121" y="512791"/>
              <a:ext cx="6172199" cy="604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ight Brace 13"/>
            <p:cNvSpPr/>
            <p:nvPr/>
          </p:nvSpPr>
          <p:spPr>
            <a:xfrm>
              <a:off x="6408795" y="4495800"/>
              <a:ext cx="304800" cy="838200"/>
            </a:xfrm>
            <a:prstGeom prst="rightBrace">
              <a:avLst/>
            </a:prstGeom>
            <a:noFill/>
            <a:ln w="9525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2805" y="4449608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Moderately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large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difference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Gottfredson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(2011)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Process 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Survival analysis usually conducted one outcome at a time</a:t>
            </a:r>
          </a:p>
          <a:p>
            <a:pPr lvl="1"/>
            <a:r>
              <a:rPr lang="en-US" sz="2000" dirty="0" smtClean="0"/>
              <a:t>Whether and when an event occurs (e.g., onset of substance use)</a:t>
            </a:r>
          </a:p>
          <a:p>
            <a:r>
              <a:rPr lang="en-US" sz="2300" dirty="0" smtClean="0"/>
              <a:t>Can re-formulate discrete time multiple process hazard model as a latent class analysis </a:t>
            </a:r>
            <a:endParaRPr lang="en-US" sz="2300" dirty="0"/>
          </a:p>
          <a:p>
            <a:pPr lvl="1"/>
            <a:r>
              <a:rPr lang="en-US" sz="2000" dirty="0" smtClean="0"/>
              <a:t>Latent classes provide a semi-parametric approximation to the multivariate distribution of event times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Dean (in progress)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1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6" y="3872787"/>
            <a:ext cx="6936704" cy="222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6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Process Survival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Example:  What is distribution of event occurrence for use of legal and illegal substances?</a:t>
            </a:r>
          </a:p>
          <a:p>
            <a:r>
              <a:rPr lang="en-US" sz="2300" dirty="0" smtClean="0"/>
              <a:t>2009 National Survey of Drug Use and Health (NSDUH) </a:t>
            </a:r>
          </a:p>
          <a:p>
            <a:pPr lvl="1"/>
            <a:r>
              <a:rPr lang="en-US" sz="2000" dirty="0"/>
              <a:t>N=55,772 </a:t>
            </a:r>
            <a:endParaRPr lang="en-US" sz="2000" dirty="0" smtClean="0"/>
          </a:p>
          <a:p>
            <a:pPr lvl="1"/>
            <a:r>
              <a:rPr lang="en-US" sz="2000" dirty="0" smtClean="0"/>
              <a:t>Concerned with age of onset of </a:t>
            </a:r>
          </a:p>
          <a:p>
            <a:pPr lvl="2"/>
            <a:r>
              <a:rPr lang="en-US" sz="1800" dirty="0" smtClean="0"/>
              <a:t>Alcohol </a:t>
            </a:r>
          </a:p>
          <a:p>
            <a:pPr lvl="2"/>
            <a:r>
              <a:rPr lang="en-US" sz="1800" dirty="0" smtClean="0"/>
              <a:t>Tobacco</a:t>
            </a:r>
          </a:p>
          <a:p>
            <a:pPr lvl="2"/>
            <a:r>
              <a:rPr lang="en-US" sz="1800" dirty="0" smtClean="0"/>
              <a:t>Marijuana</a:t>
            </a:r>
          </a:p>
          <a:p>
            <a:pPr lvl="2"/>
            <a:r>
              <a:rPr lang="en-US" sz="1800" dirty="0" smtClean="0"/>
              <a:t>Other </a:t>
            </a:r>
            <a:r>
              <a:rPr lang="en-US" sz="1800" dirty="0"/>
              <a:t>Drug Use</a:t>
            </a: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Dean (in progress)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8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Process Survival Analysis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846"/>
            <a:ext cx="8023031" cy="482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37356" y="6400800"/>
            <a:ext cx="66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Dean (in progress)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8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…delusion and collusion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57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Structural Equation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300" dirty="0" smtClean="0"/>
              <a:t>Direct Applications</a:t>
            </a:r>
          </a:p>
          <a:p>
            <a:pPr lvl="1"/>
            <a:r>
              <a:rPr lang="en-US" sz="2000" dirty="0" smtClean="0"/>
              <a:t>Aim to identify population subgroups that are “real” in some sense</a:t>
            </a:r>
          </a:p>
          <a:p>
            <a:pPr lvl="1"/>
            <a:r>
              <a:rPr lang="en-US" sz="2000" dirty="0" smtClean="0"/>
              <a:t>Unlikely to be fruitful given sensitivity of mixture models to other features of the data and model</a:t>
            </a: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4767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Mixture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Direct Applications</a:t>
            </a:r>
          </a:p>
          <a:p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Indirect Applications</a:t>
            </a:r>
            <a:endParaRPr lang="en-US" sz="23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2020788"/>
            <a:ext cx="715486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“By a </a:t>
            </a:r>
            <a:r>
              <a:rPr lang="en-US" b="1" dirty="0"/>
              <a:t>direct application</a:t>
            </a:r>
            <a:r>
              <a:rPr lang="en-US" dirty="0"/>
              <a:t>, we have in mind a situation where we believe, more or less, in the existence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underlying categories or </a:t>
            </a:r>
            <a:r>
              <a:rPr lang="en-US" dirty="0" smtClean="0"/>
              <a:t>sources…”</a:t>
            </a:r>
            <a:endParaRPr lang="en-US" dirty="0"/>
          </a:p>
          <a:p>
            <a:endParaRPr lang="en-US" sz="20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</a:endParaRPr>
          </a:p>
          <a:p>
            <a:endParaRPr lang="en-US" sz="200" dirty="0" smtClean="0">
              <a:latin typeface="Times New Roman" pitchFamily="18" charset="0"/>
            </a:endParaRPr>
          </a:p>
          <a:p>
            <a:endParaRPr lang="en-US" sz="200" dirty="0">
              <a:latin typeface="Times New Roman" pitchFamily="18" charset="0"/>
            </a:endParaRPr>
          </a:p>
          <a:p>
            <a:endParaRPr lang="en-US" sz="2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</a:endParaRPr>
          </a:p>
          <a:p>
            <a:r>
              <a:rPr lang="en-US" dirty="0"/>
              <a:t>“By an </a:t>
            </a:r>
            <a:r>
              <a:rPr lang="en-US" b="1" dirty="0"/>
              <a:t>indirect application</a:t>
            </a:r>
            <a:r>
              <a:rPr lang="en-US" dirty="0"/>
              <a:t>, we have in mind a situation where the finite mixture form is simply being used as a mathematical device in order to provide an indirect means of obtaining a flexible, tractable form of analysis.”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5421868"/>
            <a:ext cx="4219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Titterington, Smith &amp; Makov (1985, pp. 2-3</a:t>
            </a:r>
            <a:r>
              <a:rPr lang="nb-NO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22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Structural Equation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300" dirty="0" smtClean="0"/>
              <a:t>Indirect Applications</a:t>
            </a:r>
          </a:p>
          <a:p>
            <a:pPr lvl="1"/>
            <a:r>
              <a:rPr lang="en-US" sz="2000" dirty="0" smtClean="0"/>
              <a:t>Use latent classes to gain traction on difficult problems</a:t>
            </a:r>
          </a:p>
          <a:p>
            <a:pPr lvl="2"/>
            <a:r>
              <a:rPr lang="en-US" sz="1700" dirty="0" smtClean="0"/>
              <a:t>Latent variable density estimation</a:t>
            </a:r>
          </a:p>
          <a:p>
            <a:pPr lvl="2"/>
            <a:r>
              <a:rPr lang="en-US" sz="1700" dirty="0" smtClean="0"/>
              <a:t>Semi-parametric estimation of nonlinear/interactive effects</a:t>
            </a:r>
          </a:p>
          <a:p>
            <a:pPr lvl="2"/>
            <a:r>
              <a:rPr lang="en-US" sz="1700" dirty="0" smtClean="0"/>
              <a:t>Approximation of RC-Dependent missing data process in growth analysis</a:t>
            </a:r>
          </a:p>
          <a:p>
            <a:pPr lvl="2"/>
            <a:r>
              <a:rPr lang="en-US" sz="1700" dirty="0" smtClean="0"/>
              <a:t>Approximation of multivariate distribution of event times in multiple process survival analysis</a:t>
            </a:r>
          </a:p>
          <a:p>
            <a:pPr lvl="1"/>
            <a:r>
              <a:rPr lang="en-US" sz="2000" dirty="0" smtClean="0"/>
              <a:t>Many fruitful possibilities given flexibility of SEMM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220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Flexibility of SEMMs poses problems for direct applications but can be exploited in indirect applications</a:t>
            </a:r>
          </a:p>
          <a:p>
            <a:endParaRPr lang="en-US" sz="2300" dirty="0" smtClean="0"/>
          </a:p>
          <a:p>
            <a:r>
              <a:rPr lang="en-US" sz="2300" dirty="0"/>
              <a:t>D</a:t>
            </a:r>
            <a:r>
              <a:rPr lang="en-US" sz="2300" dirty="0" smtClean="0"/>
              <a:t>elusional to hope that indirect applications will appeal to applied researchers as much as direct applications?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3435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139934"/>
            <a:ext cx="8991600" cy="489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 in Crime</a:t>
            </a:r>
            <a:endParaRPr lang="en-US" dirty="0"/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r="13433"/>
          <a:stretch/>
        </p:blipFill>
        <p:spPr bwMode="auto">
          <a:xfrm>
            <a:off x="824838" y="4267200"/>
            <a:ext cx="2011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3" y="1447800"/>
            <a:ext cx="1428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0" t="50295" r="43110" b="24630"/>
          <a:stretch/>
        </p:blipFill>
        <p:spPr bwMode="auto">
          <a:xfrm>
            <a:off x="3552798" y="4175058"/>
            <a:ext cx="204216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10" y="4305503"/>
            <a:ext cx="1716915" cy="17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2851" r="5062" b="31781"/>
          <a:stretch/>
        </p:blipFill>
        <p:spPr bwMode="auto">
          <a:xfrm>
            <a:off x="6315410" y="1371600"/>
            <a:ext cx="1869315" cy="212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48" y="1412413"/>
            <a:ext cx="1818861" cy="20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87839" y="3446764"/>
            <a:ext cx="21720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Patrick Curran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2756" y="6037564"/>
            <a:ext cx="22822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Jolynn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556" y="3194153"/>
            <a:ext cx="22822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Ruth </a:t>
            </a:r>
            <a:r>
              <a:rPr lang="en-US" dirty="0" err="1" smtClean="0">
                <a:solidFill>
                  <a:schemeClr val="bg1"/>
                </a:solidFill>
              </a:rPr>
              <a:t>Baldasaro</a:t>
            </a:r>
            <a:r>
              <a:rPr lang="en-US" dirty="0" smtClean="0">
                <a:solidFill>
                  <a:schemeClr val="bg1"/>
                </a:solidFill>
              </a:rPr>
              <a:t>       aka Ruth </a:t>
            </a:r>
            <a:r>
              <a:rPr lang="en-US" dirty="0" err="1" smtClean="0">
                <a:solidFill>
                  <a:schemeClr val="bg1"/>
                </a:solidFill>
              </a:rPr>
              <a:t>Mathiowetz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8945" y="6037564"/>
            <a:ext cx="22822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Sonya </a:t>
            </a:r>
            <a:r>
              <a:rPr lang="en-US" dirty="0" err="1" smtClean="0">
                <a:solidFill>
                  <a:schemeClr val="bg1"/>
                </a:solidFill>
              </a:rPr>
              <a:t>Sterba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8945" y="3446764"/>
            <a:ext cx="22822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Danielle Dean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556" y="6037564"/>
            <a:ext cx="22822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Nisha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Gottfredson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9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Equation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SEMMs are finite mixture models in which the moments of the component distributions are implied by a set of structural equations</a:t>
            </a:r>
          </a:p>
          <a:p>
            <a:endParaRPr lang="en-US" sz="600" dirty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 smtClean="0"/>
          </a:p>
          <a:p>
            <a:pPr marL="0" indent="0">
              <a:buNone/>
            </a:pPr>
            <a:endParaRPr lang="en-US" sz="6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9146"/>
              </p:ext>
            </p:extLst>
          </p:nvPr>
        </p:nvGraphicFramePr>
        <p:xfrm>
          <a:off x="1522412" y="4997450"/>
          <a:ext cx="52593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0" name="Equation" r:id="rId4" imgW="2793960" imgH="583920" progId="Equation.DSMT4">
                  <p:embed/>
                </p:oleObj>
              </mc:Choice>
              <mc:Fallback>
                <p:oleObj name="Equation" r:id="rId4" imgW="2793960" imgH="583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2" y="4997450"/>
                        <a:ext cx="52593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57200" y="4419600"/>
            <a:ext cx="2991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300" dirty="0">
                <a:solidFill>
                  <a:prstClr val="black"/>
                </a:solidFill>
              </a:rPr>
              <a:t>Implied moments </a:t>
            </a:r>
            <a:r>
              <a:rPr lang="en-US" sz="2300" dirty="0" smtClean="0">
                <a:solidFill>
                  <a:prstClr val="black"/>
                </a:solidFill>
              </a:rPr>
              <a:t>are</a:t>
            </a:r>
            <a:endParaRPr lang="en-US" sz="23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591215"/>
            <a:ext cx="6172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300" dirty="0">
                <a:solidFill>
                  <a:prstClr val="black"/>
                </a:solidFill>
              </a:rPr>
              <a:t>For a given component </a:t>
            </a:r>
            <a:r>
              <a:rPr lang="en-US" sz="2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300" i="1" dirty="0">
                <a:solidFill>
                  <a:prstClr val="black"/>
                </a:solidFill>
              </a:rPr>
              <a:t>, </a:t>
            </a:r>
            <a:r>
              <a:rPr lang="en-US" sz="2300" dirty="0">
                <a:solidFill>
                  <a:prstClr val="black"/>
                </a:solidFill>
              </a:rPr>
              <a:t>stipulate equations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62929"/>
              </p:ext>
            </p:extLst>
          </p:nvPr>
        </p:nvGraphicFramePr>
        <p:xfrm>
          <a:off x="1447800" y="4843463"/>
          <a:ext cx="2654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1" name="Equation" r:id="rId6" imgW="1409400" imgH="431640" progId="Equation.DSMT4">
                  <p:embed/>
                </p:oleObj>
              </mc:Choice>
              <mc:Fallback>
                <p:oleObj name="Equation" r:id="rId6" imgW="14094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43463"/>
                        <a:ext cx="2654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28739"/>
              </p:ext>
            </p:extLst>
          </p:nvPr>
        </p:nvGraphicFramePr>
        <p:xfrm>
          <a:off x="1447800" y="5722937"/>
          <a:ext cx="379888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2" name="Equation" r:id="rId8" imgW="2019240" imgH="279360" progId="Equation.DSMT4">
                  <p:embed/>
                </p:oleObj>
              </mc:Choice>
              <mc:Fallback>
                <p:oleObj name="Equation" r:id="rId8" imgW="20192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722937"/>
                        <a:ext cx="379888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75343" y="4428652"/>
            <a:ext cx="208069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300" dirty="0">
                <a:solidFill>
                  <a:prstClr val="black"/>
                </a:solidFill>
              </a:rPr>
              <a:t>SEMM is then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63859"/>
              </p:ext>
            </p:extLst>
          </p:nvPr>
        </p:nvGraphicFramePr>
        <p:xfrm>
          <a:off x="1577975" y="3124200"/>
          <a:ext cx="2228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3" name="Equation" r:id="rId10" imgW="1193760" imgH="228600" progId="Equation.DSMT4">
                  <p:embed/>
                </p:oleObj>
              </mc:Choice>
              <mc:Fallback>
                <p:oleObj name="Equation" r:id="rId10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3124200"/>
                        <a:ext cx="2228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16834"/>
              </p:ext>
            </p:extLst>
          </p:nvPr>
        </p:nvGraphicFramePr>
        <p:xfrm>
          <a:off x="5032375" y="3152775"/>
          <a:ext cx="15890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4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152775"/>
                        <a:ext cx="15890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76605"/>
              </p:ext>
            </p:extLst>
          </p:nvPr>
        </p:nvGraphicFramePr>
        <p:xfrm>
          <a:off x="1546225" y="3760788"/>
          <a:ext cx="2227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5" name="Equation" r:id="rId14" imgW="1193760" imgH="228600" progId="Equation.DSMT4">
                  <p:embed/>
                </p:oleObj>
              </mc:Choice>
              <mc:Fallback>
                <p:oleObj name="Equation" r:id="rId14" imgW="11937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760788"/>
                        <a:ext cx="2227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415192"/>
              </p:ext>
            </p:extLst>
          </p:nvPr>
        </p:nvGraphicFramePr>
        <p:xfrm>
          <a:off x="5032375" y="3762375"/>
          <a:ext cx="1612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6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762375"/>
                        <a:ext cx="16129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5343" y="6400800"/>
            <a:ext cx="839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Jedidi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Jagpal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DeSarbo</a:t>
            </a:r>
            <a:r>
              <a:rPr lang="en-US" dirty="0" smtClean="0">
                <a:solidFill>
                  <a:schemeClr val="tx2"/>
                </a:solidFill>
              </a:rPr>
              <a:t> (1997)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6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35838E-7 L -2.22222E-6 -0.265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7168E-6 L -3.05556E-6 -0.2751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of SEMMs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dirty="0" smtClean="0"/>
              <a:t>Can include exogenous predictors in two ways</a:t>
            </a:r>
          </a:p>
          <a:p>
            <a:pPr lvl="1"/>
            <a:r>
              <a:rPr lang="en-US" sz="2000" dirty="0" smtClean="0"/>
              <a:t>by using conditional component distributions (within-class)</a:t>
            </a:r>
          </a:p>
          <a:p>
            <a:pPr lvl="1"/>
            <a:r>
              <a:rPr lang="en-US" sz="2000" dirty="0" smtClean="0"/>
              <a:t>predicting mixing probabilities (between-class)</a:t>
            </a:r>
          </a:p>
          <a:p>
            <a:pPr lvl="1"/>
            <a:endParaRPr lang="en-US" sz="600" dirty="0" smtClean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r>
              <a:rPr lang="en-US" sz="2300" dirty="0" smtClean="0"/>
              <a:t>Can include endogenous variables of mixed scale types (e.g., binary, ordinal, continuous, count)</a:t>
            </a:r>
          </a:p>
          <a:p>
            <a:pPr lvl="1"/>
            <a:r>
              <a:rPr lang="en-US" sz="2000" dirty="0" smtClean="0"/>
              <a:t>must assume conditional independence for some scale types so can factor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0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84461"/>
              </p:ext>
            </p:extLst>
          </p:nvPr>
        </p:nvGraphicFramePr>
        <p:xfrm>
          <a:off x="1851025" y="2540000"/>
          <a:ext cx="40163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2" name="Equation" r:id="rId3" imgW="2133360" imgH="431640" progId="Equation.DSMT4">
                  <p:embed/>
                </p:oleObj>
              </mc:Choice>
              <mc:Fallback>
                <p:oleObj name="Equation" r:id="rId3" imgW="2133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540000"/>
                        <a:ext cx="40163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5343" y="6400800"/>
            <a:ext cx="8392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Arminger</a:t>
            </a:r>
            <a:r>
              <a:rPr lang="en-US" dirty="0" smtClean="0">
                <a:solidFill>
                  <a:schemeClr val="tx2"/>
                </a:solidFill>
              </a:rPr>
              <a:t>, Stein &amp; Wittenberg (1999); </a:t>
            </a:r>
            <a:r>
              <a:rPr lang="en-US" dirty="0" err="1" smtClean="0">
                <a:solidFill>
                  <a:schemeClr val="tx2"/>
                </a:solidFill>
              </a:rPr>
              <a:t>Muthén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Shedden</a:t>
            </a:r>
            <a:r>
              <a:rPr lang="en-US" dirty="0" smtClean="0">
                <a:solidFill>
                  <a:schemeClr val="tx2"/>
                </a:solidFill>
              </a:rPr>
              <a:t> (1999)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SEMM: Growth Mixture Model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89584" y="574964"/>
            <a:ext cx="3810000" cy="5631120"/>
            <a:chOff x="4953000" y="609600"/>
            <a:chExt cx="3810000" cy="563112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-15592" b="15592"/>
            <a:stretch/>
          </p:blipFill>
          <p:spPr bwMode="auto">
            <a:xfrm>
              <a:off x="4953000" y="609600"/>
              <a:ext cx="3810000" cy="527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5998591" y="5296155"/>
              <a:ext cx="2764409" cy="944565"/>
              <a:chOff x="5998591" y="5296155"/>
              <a:chExt cx="2764409" cy="9445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91363" y="5410200"/>
                <a:ext cx="1252538" cy="4773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515224" y="5472114"/>
                <a:ext cx="1247776" cy="491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8744050">
                <a:off x="6869670" y="5517779"/>
                <a:ext cx="934886" cy="491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812414">
                <a:off x="5840963" y="5591454"/>
                <a:ext cx="806894" cy="491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0119184">
                <a:off x="6923338" y="5654239"/>
                <a:ext cx="942693" cy="491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091363" y="5374773"/>
                <a:ext cx="1252538" cy="11162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645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SEMM as an Integrative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300" dirty="0" smtClean="0"/>
              <a:t>Traditional latent variable models assume one type of latent variable</a:t>
            </a:r>
          </a:p>
          <a:p>
            <a:pPr lvl="1"/>
            <a:r>
              <a:rPr lang="en-US" sz="2000" dirty="0" smtClean="0"/>
              <a:t>Latent class / profile analysis assumes discrete latent variables</a:t>
            </a:r>
          </a:p>
          <a:p>
            <a:pPr lvl="1"/>
            <a:r>
              <a:rPr lang="en-US" sz="2000" dirty="0" smtClean="0"/>
              <a:t>IRT, Factor analysis, SEM assume continuous latent variables</a:t>
            </a:r>
          </a:p>
          <a:p>
            <a:endParaRPr lang="en-US" sz="2300" dirty="0"/>
          </a:p>
          <a:p>
            <a:r>
              <a:rPr lang="en-US" sz="2300" dirty="0" smtClean="0"/>
              <a:t>SEMM includes both continuous and discrete latent variables</a:t>
            </a:r>
          </a:p>
          <a:p>
            <a:pPr lvl="1"/>
            <a:r>
              <a:rPr lang="en-US" sz="2000" dirty="0" smtClean="0"/>
              <a:t>Continuous latent factors as in factor analysis and SEM</a:t>
            </a:r>
          </a:p>
          <a:p>
            <a:pPr lvl="1"/>
            <a:r>
              <a:rPr lang="en-US" sz="2000" dirty="0" smtClean="0"/>
              <a:t>Discrete latent variable (component membership) as in latent class/profile analysis</a:t>
            </a:r>
          </a:p>
          <a:p>
            <a:pPr lvl="1"/>
            <a:endParaRPr lang="en-US" sz="2000" dirty="0"/>
          </a:p>
          <a:p>
            <a:r>
              <a:rPr lang="en-US" sz="2300" dirty="0" smtClean="0"/>
              <a:t>Integration introduces new complexities</a:t>
            </a:r>
          </a:p>
        </p:txBody>
      </p:sp>
    </p:spTree>
    <p:extLst>
      <p:ext uri="{BB962C8B-B14F-4D97-AF65-F5344CB8AC3E}">
        <p14:creationId xmlns:p14="http://schemas.microsoft.com/office/powerpoint/2010/main" val="97669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3409</TotalTime>
  <Words>1923</Words>
  <Application>Microsoft Office PowerPoint</Application>
  <PresentationFormat>On-screen Show (4:3)</PresentationFormat>
  <Paragraphs>427</Paragraphs>
  <Slides>52</Slides>
  <Notes>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Origin</vt:lpstr>
      <vt:lpstr>Equation</vt:lpstr>
      <vt:lpstr>How Mixture Models Can and Cannot Further Developmental Science</vt:lpstr>
      <vt:lpstr>Overview</vt:lpstr>
      <vt:lpstr>What are SEMMs?</vt:lpstr>
      <vt:lpstr>Finite Mixture Models</vt:lpstr>
      <vt:lpstr>Types of Mixture Applications</vt:lpstr>
      <vt:lpstr>Structural Equation Mixture Models</vt:lpstr>
      <vt:lpstr>Additional Features of SEMMs</vt:lpstr>
      <vt:lpstr>Example SEMM: Growth Mixture Model</vt:lpstr>
      <vt:lpstr>SEMM as an Integrative Model</vt:lpstr>
      <vt:lpstr>Direct Applications of SEMMs</vt:lpstr>
      <vt:lpstr>Direct Applications</vt:lpstr>
      <vt:lpstr>Example</vt:lpstr>
      <vt:lpstr>Example</vt:lpstr>
      <vt:lpstr>Problems with Direct Applications  </vt:lpstr>
      <vt:lpstr>The Problem of Non-Normality</vt:lpstr>
      <vt:lpstr>The Problem of Non-Normality</vt:lpstr>
      <vt:lpstr>The Problem of Non-Normality</vt:lpstr>
      <vt:lpstr>The Problem of Nonlinearity</vt:lpstr>
      <vt:lpstr>The Problem of  Nonlinearity</vt:lpstr>
      <vt:lpstr>The Problem of Misspecification</vt:lpstr>
      <vt:lpstr>The Problem of Misspecification</vt:lpstr>
      <vt:lpstr>Problems for Direct Applications</vt:lpstr>
      <vt:lpstr>Indirect Applications of SEMMs</vt:lpstr>
      <vt:lpstr>Indirect Applications</vt:lpstr>
      <vt:lpstr>Non-Normality: Problem or Opportunity?</vt:lpstr>
      <vt:lpstr>Latent Density Estimation</vt:lpstr>
      <vt:lpstr>Latent Density Estimation</vt:lpstr>
      <vt:lpstr>Nonlinearity: Problem or Opportunity?</vt:lpstr>
      <vt:lpstr>Nonlinear Effect Estimation by SEMM</vt:lpstr>
      <vt:lpstr>Example</vt:lpstr>
      <vt:lpstr>Function Recovery</vt:lpstr>
      <vt:lpstr>Function Recovery</vt:lpstr>
      <vt:lpstr>One Replication: Quadratic</vt:lpstr>
      <vt:lpstr>CI Coverage Rates</vt:lpstr>
      <vt:lpstr>One Replication: Exponential</vt:lpstr>
      <vt:lpstr>CI Coverage Rates</vt:lpstr>
      <vt:lpstr>Extending to Nonlinear Surfaces</vt:lpstr>
      <vt:lpstr>Example SEMM plots</vt:lpstr>
      <vt:lpstr>Example SEMM plots</vt:lpstr>
      <vt:lpstr>Dependence: Problem or Opportunity?</vt:lpstr>
      <vt:lpstr>Non-Random Missing Data</vt:lpstr>
      <vt:lpstr>Missing Data</vt:lpstr>
      <vt:lpstr>Shared Parameter Mixture Model</vt:lpstr>
      <vt:lpstr>Shared Parameter Mixture Model</vt:lpstr>
      <vt:lpstr>Multiple Process Survival Analysis</vt:lpstr>
      <vt:lpstr>Multiple Process Survival Analysis</vt:lpstr>
      <vt:lpstr>Multiple Process Survival Analysis</vt:lpstr>
      <vt:lpstr>Conclusion</vt:lpstr>
      <vt:lpstr>Uses of Structural Equation Mixture Models</vt:lpstr>
      <vt:lpstr>Uses of Structural Equation Mixture Models</vt:lpstr>
      <vt:lpstr>The Bottom Line</vt:lpstr>
      <vt:lpstr>Partners in Crime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Cumulative Psychological Science: Integrative Data Analysis</dc:title>
  <dc:creator>Dan</dc:creator>
  <cp:lastModifiedBy>Lenovo User</cp:lastModifiedBy>
  <cp:revision>100</cp:revision>
  <dcterms:created xsi:type="dcterms:W3CDTF">2010-02-10T21:52:33Z</dcterms:created>
  <dcterms:modified xsi:type="dcterms:W3CDTF">2013-01-30T19:12:54Z</dcterms:modified>
</cp:coreProperties>
</file>